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sldIdLst>
    <p:sldId id="380" r:id="rId2"/>
    <p:sldId id="367" r:id="rId3"/>
    <p:sldId id="368" r:id="rId4"/>
    <p:sldId id="37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82" r:id="rId15"/>
    <p:sldId id="384" r:id="rId16"/>
  </p:sldIdLst>
  <p:sldSz cx="9144000" cy="5143500" type="screen16x9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E4E4E4"/>
    <a:srgbClr val="DDFFFF"/>
    <a:srgbClr val="EFF1FA"/>
    <a:srgbClr val="D90F06"/>
    <a:srgbClr val="E38F8F"/>
    <a:srgbClr val="C00000"/>
    <a:srgbClr val="F7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 showGuides="1">
      <p:cViewPr varScale="1">
        <p:scale>
          <a:sx n="134" d="100"/>
          <a:sy n="134" d="100"/>
        </p:scale>
        <p:origin x="49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5D21A-D3E1-48C4-8795-B6A9A68EED12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7D7D-C065-4DE8-9493-72061724B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AE5F-C635-4A34-A02B-109EE9E59990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1B4E-696D-4ACB-A0A5-3B4EC84E3B7B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46A-6860-4A3E-8EED-74BEFE16AF2E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C457-87BE-4ADD-8A82-8FACCCE0BF8F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12A-1CC9-4923-8945-87B2EAD7EF47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45D8-B74C-47E4-B5C2-AE2AEEE0E941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512-F906-45E1-99B2-829268A52037}" type="datetime1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2BE-289A-4E90-ACF6-1480BB281366}" type="datetime1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033-08ED-4350-9DFD-DCB444A711A7}" type="datetime1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E433-20CD-4CFC-A937-CD1B0B09C9C6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8558-1B3A-4383-82F6-ED728C96CF61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2714D2-01D5-468A-AC20-16710F0F81BB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14012"/>
            <a:ext cx="8712967" cy="171199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>Об осуществлении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</a:t>
            </a:r>
            <a:r>
              <a:rPr lang="ru-RU" sz="320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>медицинских осмотров населения</a:t>
            </a:r>
            <a:endParaRPr lang="ru-RU" sz="3200" dirty="0">
              <a:solidFill>
                <a:schemeClr val="tx1"/>
              </a:solidFill>
              <a:effectLst/>
              <a:latin typeface="PT Astra Serif"/>
              <a:ea typeface="Times New Roman"/>
              <a:cs typeface="Times New Roman"/>
            </a:endParaRPr>
          </a:p>
        </p:txBody>
      </p:sp>
      <p:pic>
        <p:nvPicPr>
          <p:cNvPr id="6151" name="Picture 7" descr="Герб Ульяновской области (2013)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02" y="150699"/>
            <a:ext cx="846291" cy="8011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9" y="140475"/>
            <a:ext cx="818050" cy="8180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85568" y="201782"/>
            <a:ext cx="5810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ТЕРРИТОРИАЛЬНЫЙ ФОНД </a:t>
            </a:r>
          </a:p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ОБЯЗАТЕЛЬНОГО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МЕДИЦИНСКОГО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СТРАХОВАНИЯ УЛЬЯНОВСКОЙ ОБЛАСТИ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97AA06-D3F2-4809-BDFB-0330752BFFC7}"/>
              </a:ext>
            </a:extLst>
          </p:cNvPr>
          <p:cNvGrpSpPr/>
          <p:nvPr/>
        </p:nvGrpSpPr>
        <p:grpSpPr>
          <a:xfrm>
            <a:off x="179512" y="187487"/>
            <a:ext cx="8885584" cy="4853138"/>
            <a:chOff x="129208" y="145181"/>
            <a:chExt cx="8885584" cy="4853138"/>
          </a:xfrm>
        </p:grpSpPr>
        <p:sp>
          <p:nvSpPr>
            <p:cNvPr id="11" name="Прямоугольный треугольник 10"/>
            <p:cNvSpPr/>
            <p:nvPr/>
          </p:nvSpPr>
          <p:spPr>
            <a:xfrm rot="16200000">
              <a:off x="5356066" y="1344655"/>
              <a:ext cx="3642602" cy="3642602"/>
            </a:xfrm>
            <a:prstGeom prst="rtTriangle">
              <a:avLst/>
            </a:prstGeom>
            <a:solidFill>
              <a:schemeClr val="bg2">
                <a:lumMod val="50000"/>
                <a:alpha val="2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6200000">
              <a:off x="8100392" y="4083919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5400000">
              <a:off x="129208" y="145181"/>
              <a:ext cx="914400" cy="914400"/>
            </a:xfrm>
            <a:prstGeom prst="rtTriangle">
              <a:avLst/>
            </a:prstGeom>
            <a:solidFill>
              <a:schemeClr val="bg2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499377" y="4356453"/>
            <a:ext cx="3499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Директор ТФОМС   Е.В.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Буцкая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0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 результатам прохождения II этапа диспансеризации: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261610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Выставляется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признак II этапа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диспансеризации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9" y="771550"/>
            <a:ext cx="8025027" cy="406028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355976" y="1851670"/>
            <a:ext cx="576064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 результатам прохождения II этапа диспансеризации: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430887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Выставляется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основной подтвержденный диагноз по поводу которого в рамках диагностического поиска пациент был направлен на </a:t>
            </a:r>
            <a:r>
              <a:rPr lang="ru-RU" sz="11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дообследование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результатам I этапа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8742"/>
            <a:ext cx="6768752" cy="381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7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 результатам прохождения II этапа диспансеризации: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261610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Присваивается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группа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здоровья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71550"/>
            <a:ext cx="684075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 результатам прохождения II этапа диспансеризации: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261610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аполняется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поле «диспансерное наблюдение» «ВЗЯТ» или «СОСТОИТ» и высвечивается группа здоровья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9" y="939535"/>
            <a:ext cx="3902827" cy="3144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39536"/>
            <a:ext cx="3834168" cy="31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ОБРАЗЕЦ ЗАПОЛНЕНИЯ «Сведения Территориального фонда обязательного медицинского страхования Ульяновской </a:t>
            </a:r>
            <a:r>
              <a:rPr lang="ru-RU" sz="12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 по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случаям заболеваний, при выявлении которых соблюдены установленные в программе государственных гарантий бесплатного оказания гражданам медицинской помощи сроки ожидания медицинской помощи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43558"/>
            <a:ext cx="7095774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ОБРАЗЕЦ ЗАПОЛНЕНИЯ «Сведения Территориального фонда обязательного медицинского страхования Ульяновской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области по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случаям заболеваний, при выявлении которых соблюдены установленные в программе государственных гарантий бесплатного оказания гражданам медицинской помощи сроки ожидания медицинской помощи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098761"/>
            <a:ext cx="7199630" cy="30105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07" y="866920"/>
            <a:ext cx="8018085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56066" y="134465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Новеллы в реализации мероприятий по осуществлению денежных выплат стимулирующего характера медицинским работникам за выявление онкологических заболеваний в 2024 году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731" y="998211"/>
            <a:ext cx="3602225" cy="707886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dirty="0" smtClean="0">
                <a:latin typeface="PT Astra Serif" panose="020A0603040505020204" pitchFamily="18" charset="-52"/>
              </a:rPr>
              <a:t>2023 год</a:t>
            </a:r>
          </a:p>
          <a:p>
            <a:pPr algn="ctr">
              <a:defRPr/>
            </a:pPr>
            <a:r>
              <a:rPr lang="ru-RU" altLang="ru-RU" sz="1000" dirty="0" smtClean="0">
                <a:latin typeface="PT Astra Serif" panose="020A0603040505020204" pitchFamily="18" charset="-52"/>
              </a:rPr>
              <a:t>в редакции постановления Правительства РФ от 29.12.2021 </a:t>
            </a:r>
          </a:p>
          <a:p>
            <a:pPr algn="ctr">
              <a:defRPr/>
            </a:pPr>
            <a:r>
              <a:rPr lang="ru-RU" altLang="ru-RU" sz="1000" dirty="0" smtClean="0">
                <a:latin typeface="PT Astra Serif" panose="020A0603040505020204" pitchFamily="18" charset="-52"/>
              </a:rPr>
              <a:t>№ 2561 «О внесении изменений в Правила предоставления межбюджетных трансфертов…»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07977" y="1004274"/>
            <a:ext cx="3679898" cy="707886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dirty="0" smtClean="0">
                <a:latin typeface="PT Astra Serif" panose="020A0603040505020204" pitchFamily="18" charset="-52"/>
              </a:rPr>
              <a:t>2024 </a:t>
            </a:r>
            <a:r>
              <a:rPr lang="ru-RU" altLang="ru-RU" sz="1000" dirty="0">
                <a:latin typeface="PT Astra Serif" panose="020A0603040505020204" pitchFamily="18" charset="-52"/>
              </a:rPr>
              <a:t>год</a:t>
            </a:r>
          </a:p>
          <a:p>
            <a:pPr algn="ctr">
              <a:defRPr/>
            </a:pPr>
            <a:r>
              <a:rPr lang="ru-RU" altLang="ru-RU" sz="1000" dirty="0">
                <a:latin typeface="PT Astra Serif" panose="020A0603040505020204" pitchFamily="18" charset="-52"/>
              </a:rPr>
              <a:t>в редакции постановления Правительства РФ от </a:t>
            </a:r>
            <a:r>
              <a:rPr lang="ru-RU" altLang="ru-RU" sz="1000" dirty="0" smtClean="0">
                <a:latin typeface="PT Astra Serif" panose="020A0603040505020204" pitchFamily="18" charset="-52"/>
              </a:rPr>
              <a:t>05.02.2024 </a:t>
            </a:r>
          </a:p>
          <a:p>
            <a:pPr algn="ctr">
              <a:defRPr/>
            </a:pPr>
            <a:r>
              <a:rPr lang="ru-RU" altLang="ru-RU" sz="1000" dirty="0" smtClean="0">
                <a:latin typeface="PT Astra Serif" panose="020A0603040505020204" pitchFamily="18" charset="-52"/>
              </a:rPr>
              <a:t>№ 120 </a:t>
            </a:r>
            <a:r>
              <a:rPr lang="ru-RU" altLang="ru-RU" sz="1000" dirty="0">
                <a:latin typeface="PT Astra Serif" panose="020A0603040505020204" pitchFamily="18" charset="-52"/>
              </a:rPr>
              <a:t>«О внесении изменений в Правила предоставления межбюджетных трансфертов…»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9173" y="648520"/>
            <a:ext cx="7920880" cy="261610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100" dirty="0" smtClean="0">
                <a:latin typeface="PT Astra Serif" panose="020A0603040505020204" pitchFamily="18" charset="-52"/>
              </a:rPr>
              <a:t>Постановление Правительства РФ от 30.12.2019 № 1940 «Об утверждении предоставления межбюджетных трансфертов…»</a:t>
            </a:r>
            <a:endParaRPr lang="ru-RU" altLang="ru-RU" sz="1100" dirty="0">
              <a:latin typeface="PT Astra Serif" panose="020A0603040505020204" pitchFamily="18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93927" y="985177"/>
            <a:ext cx="79" cy="7546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77731" y="1779697"/>
            <a:ext cx="78798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50" b="1" dirty="0" smtClean="0">
                <a:latin typeface="PT Astra Serif" panose="020A0603040505020204" pitchFamily="18" charset="-52"/>
              </a:rPr>
              <a:t>категории </a:t>
            </a:r>
            <a:r>
              <a:rPr lang="ru-RU" altLang="ru-RU" sz="1050" b="1" dirty="0">
                <a:latin typeface="PT Astra Serif" panose="020A0603040505020204" pitchFamily="18" charset="-52"/>
              </a:rPr>
              <a:t>медицинских работников, которым положены денежные выплаты стимулирующего характера, а также их размер: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17582" y="2056523"/>
            <a:ext cx="0" cy="85486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97422" y="2056523"/>
            <a:ext cx="3602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ru-RU" altLang="ru-RU" sz="1000" b="1" dirty="0" smtClean="0">
                <a:latin typeface="PT Astra Serif" panose="020A0603040505020204" pitchFamily="18" charset="-52"/>
              </a:rPr>
              <a:t>500 рублей </a:t>
            </a:r>
            <a:r>
              <a:rPr lang="ru-RU" altLang="ru-RU" sz="1000" dirty="0" smtClean="0">
                <a:latin typeface="PT Astra Serif" panose="020A0603040505020204" pitchFamily="18" charset="-52"/>
              </a:rPr>
              <a:t>– медицинскому работнику, ответственному за диспансеризацию;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sz="1000" b="1" dirty="0" smtClean="0">
                <a:latin typeface="PT Astra Serif" panose="020A0603040505020204" pitchFamily="18" charset="-52"/>
              </a:rPr>
              <a:t>250 рублей </a:t>
            </a:r>
            <a:r>
              <a:rPr lang="ru-RU" altLang="ru-RU" sz="1000" dirty="0" smtClean="0">
                <a:latin typeface="PT Astra Serif" panose="020A0603040505020204" pitchFamily="18" charset="-52"/>
              </a:rPr>
              <a:t>– медицинскому работнику, направившему на консультацию врача – онколога;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sz="1000" b="1" dirty="0" smtClean="0">
                <a:latin typeface="PT Astra Serif" panose="020A0603040505020204" pitchFamily="18" charset="-52"/>
              </a:rPr>
              <a:t>250 рулей </a:t>
            </a:r>
            <a:r>
              <a:rPr lang="ru-RU" altLang="ru-RU" sz="1000" dirty="0" smtClean="0">
                <a:latin typeface="PT Astra Serif" panose="020A0603040505020204" pitchFamily="18" charset="-52"/>
              </a:rPr>
              <a:t>– медицинскому работнику, установившему своевременно диспансерное наблюдение.</a:t>
            </a:r>
            <a:endParaRPr lang="ru-RU" altLang="ru-RU" sz="1000" dirty="0">
              <a:latin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7977" y="2181661"/>
            <a:ext cx="3612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000" b="1" dirty="0" smtClean="0">
                <a:latin typeface="PT Astra Serif" panose="020A0603040505020204" pitchFamily="18" charset="-52"/>
              </a:rPr>
              <a:t>1000 рублей </a:t>
            </a:r>
            <a:r>
              <a:rPr lang="ru-RU" altLang="ru-RU" sz="1000" dirty="0" smtClean="0">
                <a:latin typeface="PT Astra Serif" panose="020A0603040505020204" pitchFamily="18" charset="-52"/>
              </a:rPr>
              <a:t>– медицинскому работнику, впервые назначившему консультацию врача – специалиста, диагностические инструментальные и (или) лабораторные исследования на выявление онкологического заболевания</a:t>
            </a:r>
            <a:endParaRPr lang="ru-RU" altLang="ru-RU" sz="1000" dirty="0">
              <a:latin typeface="PT Astra Serif" panose="020A0603040505020204" pitchFamily="18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7282" y="3261905"/>
            <a:ext cx="3602225" cy="553998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000" b="1" dirty="0" smtClean="0">
                <a:latin typeface="PT Astra Serif" panose="020A0603040505020204" pitchFamily="18" charset="-52"/>
              </a:rPr>
              <a:t>Срок установления диспансерного наблюдения врача – онколога </a:t>
            </a:r>
            <a:r>
              <a:rPr lang="ru-RU" altLang="ru-RU" sz="1000" dirty="0" smtClean="0">
                <a:latin typeface="PT Astra Serif" panose="020A0603040505020204" pitchFamily="18" charset="-52"/>
              </a:rPr>
              <a:t>не должен превышать </a:t>
            </a:r>
            <a:r>
              <a:rPr lang="ru-RU" altLang="ru-RU" sz="1000" b="1" dirty="0" smtClean="0">
                <a:latin typeface="PT Astra Serif" panose="020A0603040505020204" pitchFamily="18" charset="-52"/>
              </a:rPr>
              <a:t>3 рабочих дня </a:t>
            </a:r>
            <a:r>
              <a:rPr lang="ru-RU" altLang="ru-RU" sz="1000" dirty="0" smtClean="0">
                <a:latin typeface="PT Astra Serif" panose="020A0603040505020204" pitchFamily="18" charset="-52"/>
              </a:rPr>
              <a:t>с момента постановки диагноза онкологического заболевания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03437" y="3388273"/>
            <a:ext cx="3697558" cy="246221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b="1" dirty="0" smtClean="0">
                <a:latin typeface="PT Astra Serif" panose="020A0603040505020204" pitchFamily="18" charset="-52"/>
              </a:rPr>
              <a:t>Условие исключено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8016" y="2983247"/>
            <a:ext cx="78798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50" b="1" dirty="0" smtClean="0">
                <a:latin typeface="PT Astra Serif" panose="020A0603040505020204" pitchFamily="18" charset="-52"/>
              </a:rPr>
              <a:t>условия осуществления денежных выплат</a:t>
            </a:r>
            <a:endParaRPr lang="ru-RU" altLang="ru-RU" sz="1050" b="1" dirty="0">
              <a:latin typeface="PT Astra Serif" panose="020A0603040505020204" pitchFamily="18" charset="-52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617504" y="3237163"/>
            <a:ext cx="78" cy="5687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86408" y="3868637"/>
            <a:ext cx="78798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50" b="1" dirty="0" smtClean="0">
                <a:latin typeface="PT Astra Serif" panose="020A0603040505020204" pitchFamily="18" charset="-52"/>
              </a:rPr>
              <a:t>Внесенные изменения в Правила предоставления межбюджетных трансфертов </a:t>
            </a:r>
            <a:r>
              <a:rPr lang="ru-RU" altLang="ru-RU" sz="1050" b="1" dirty="0" smtClean="0">
                <a:solidFill>
                  <a:srgbClr val="FF0000"/>
                </a:solidFill>
                <a:latin typeface="PT Astra Serif" panose="020A0603040505020204" pitchFamily="18" charset="-52"/>
              </a:rPr>
              <a:t>ПОЗВОЛЯТ</a:t>
            </a:r>
            <a:r>
              <a:rPr lang="ru-RU" altLang="ru-RU" sz="1050" b="1" dirty="0" smtClean="0">
                <a:latin typeface="PT Astra Serif" panose="020A0603040505020204" pitchFamily="18" charset="-52"/>
              </a:rPr>
              <a:t>:</a:t>
            </a:r>
            <a:endParaRPr lang="ru-RU" altLang="ru-RU" sz="1050" b="1" dirty="0">
              <a:latin typeface="PT Astra Serif" panose="020A0603040505020204" pitchFamily="18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284" y="4122553"/>
            <a:ext cx="7987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ru-RU" altLang="ru-RU" sz="1050" b="1" dirty="0">
                <a:latin typeface="PT Astra Serif" panose="020A0603040505020204" pitchFamily="18" charset="-52"/>
              </a:rPr>
              <a:t>о</a:t>
            </a:r>
            <a:r>
              <a:rPr lang="ru-RU" altLang="ru-RU" sz="1050" b="1" dirty="0" smtClean="0">
                <a:latin typeface="PT Astra Serif" panose="020A0603040505020204" pitchFamily="18" charset="-52"/>
              </a:rPr>
              <a:t>существлять денежные выплаты за случаи с увеличенными сроками установления диспансерного наблюдения;</a:t>
            </a:r>
            <a:endParaRPr lang="ru-RU" altLang="ru-RU" sz="1050" b="1" dirty="0">
              <a:latin typeface="PT Astra Serif" panose="020A0603040505020204" pitchFamily="18" charset="-52"/>
            </a:endParaRPr>
          </a:p>
          <a:p>
            <a:pPr marL="171450" indent="-171450">
              <a:buFontTx/>
              <a:buChar char="-"/>
              <a:defRPr/>
            </a:pPr>
            <a:r>
              <a:rPr lang="ru-RU" altLang="ru-RU" sz="1050" b="1" dirty="0">
                <a:latin typeface="PT Astra Serif" panose="020A0603040505020204" pitchFamily="18" charset="-52"/>
              </a:rPr>
              <a:t>у</a:t>
            </a:r>
            <a:r>
              <a:rPr lang="ru-RU" altLang="ru-RU" sz="1050" b="1" dirty="0" smtClean="0">
                <a:latin typeface="PT Astra Serif" panose="020A0603040505020204" pitchFamily="18" charset="-52"/>
              </a:rPr>
              <a:t>силить мотивацию ответственных медицинских работников к раннему выявлению онкологических заболеваний граждан;</a:t>
            </a:r>
          </a:p>
          <a:p>
            <a:pPr>
              <a:defRPr/>
            </a:pPr>
            <a:r>
              <a:rPr lang="ru-RU" altLang="ru-RU" sz="1050" b="1" dirty="0">
                <a:latin typeface="PT Astra Serif" panose="020A0603040505020204" pitchFamily="18" charset="-52"/>
              </a:rPr>
              <a:t>-</a:t>
            </a:r>
            <a:r>
              <a:rPr lang="ru-RU" altLang="ru-RU" sz="1050" b="1" dirty="0" smtClean="0">
                <a:latin typeface="PT Astra Serif" panose="020A0603040505020204" pitchFamily="18" charset="-52"/>
              </a:rPr>
              <a:t>    увеличить количество случаев онкологических заболеваний, выявленных на ранних стадиях, что повысит эффективность оказываемой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23272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Роль территориального фонда ОМС в формировании и предоставлении сведений о случаях выявленных онкологических заболеваний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4618" y="1649423"/>
            <a:ext cx="2551131" cy="707886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dirty="0" smtClean="0">
                <a:latin typeface="PT Astra Serif" panose="020A0603040505020204" pitchFamily="18" charset="-52"/>
              </a:rPr>
              <a:t>ТФОМС осуществляет отбор случаев с признаками подозрения на ЗНО для дальнейшего своевременного формирования сведений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1919" y="610749"/>
            <a:ext cx="2787125" cy="723275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900" b="1" dirty="0" smtClean="0">
                <a:latin typeface="PT Astra Serif" panose="020A0603040505020204" pitchFamily="18" charset="-52"/>
              </a:rPr>
              <a:t>Медицинская организация</a:t>
            </a:r>
          </a:p>
          <a:p>
            <a:pPr algn="ctr">
              <a:defRPr/>
            </a:pPr>
            <a:r>
              <a:rPr lang="ru-RU" altLang="ru-RU" sz="800" dirty="0" smtClean="0">
                <a:latin typeface="PT Astra Serif" panose="020A0603040505020204" pitchFamily="18" charset="-52"/>
              </a:rPr>
              <a:t>пациент, прошедший диспансеризацию (проф. </a:t>
            </a:r>
            <a:r>
              <a:rPr lang="ru-RU" altLang="ru-RU" sz="800" dirty="0">
                <a:latin typeface="PT Astra Serif" panose="020A0603040505020204" pitchFamily="18" charset="-52"/>
              </a:rPr>
              <a:t>о</a:t>
            </a:r>
            <a:r>
              <a:rPr lang="ru-RU" altLang="ru-RU" sz="800" dirty="0" smtClean="0">
                <a:latin typeface="PT Astra Serif" panose="020A0603040505020204" pitchFamily="18" charset="-52"/>
              </a:rPr>
              <a:t>смотр), в ходе или по результатам диспансеризации (проф. осмотра) направлен на консультацию врача-специалиста, диагностические исследования</a:t>
            </a:r>
            <a:endParaRPr lang="ru-RU" altLang="ru-RU" sz="900" dirty="0">
              <a:latin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405" y="597050"/>
            <a:ext cx="1371828" cy="2354491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100" b="1" dirty="0" smtClean="0">
                <a:latin typeface="PT Astra Serif" panose="020A0603040505020204" pitchFamily="18" charset="-52"/>
              </a:rPr>
              <a:t>ТФОМС</a:t>
            </a:r>
          </a:p>
          <a:p>
            <a:pPr algn="ctr">
              <a:defRPr/>
            </a:pPr>
            <a:r>
              <a:rPr lang="ru-RU" altLang="ru-RU" sz="900" b="1" dirty="0" smtClean="0">
                <a:latin typeface="PT Astra Serif" panose="020A0603040505020204" pitchFamily="18" charset="-52"/>
              </a:rPr>
              <a:t>формирование сведений о законченном случае </a:t>
            </a:r>
            <a:r>
              <a:rPr lang="ru-RU" altLang="ru-RU" sz="900" dirty="0" smtClean="0">
                <a:latin typeface="PT Astra Serif" panose="020A0603040505020204" pitchFamily="18" charset="-52"/>
              </a:rPr>
              <a:t>выявленного онкологического заболевания на основании данных персонифицированного учета оказанной медицинской помощи</a:t>
            </a:r>
          </a:p>
          <a:p>
            <a:pPr algn="ctr">
              <a:defRPr/>
            </a:pPr>
            <a:endParaRPr lang="ru-RU" altLang="ru-RU" sz="900" dirty="0">
              <a:latin typeface="PT Astra Serif" panose="020A0603040505020204" pitchFamily="18" charset="-52"/>
            </a:endParaRPr>
          </a:p>
          <a:p>
            <a:pPr algn="ctr">
              <a:defRPr/>
            </a:pPr>
            <a:endParaRPr lang="ru-RU" altLang="ru-RU" sz="900" dirty="0" smtClean="0">
              <a:latin typeface="PT Astra Serif" panose="020A0603040505020204" pitchFamily="18" charset="-52"/>
            </a:endParaRPr>
          </a:p>
          <a:p>
            <a:pPr algn="ctr">
              <a:defRPr/>
            </a:pPr>
            <a:endParaRPr lang="ru-RU" altLang="ru-RU" sz="900" dirty="0">
              <a:latin typeface="PT Astra Serif" panose="020A0603040505020204" pitchFamily="18" charset="-52"/>
            </a:endParaRPr>
          </a:p>
          <a:p>
            <a:pPr algn="ctr">
              <a:defRPr/>
            </a:pPr>
            <a:endParaRPr lang="ru-RU" altLang="ru-RU" sz="900" dirty="0" smtClean="0">
              <a:latin typeface="PT Astra Serif" panose="020A0603040505020204" pitchFamily="18" charset="-52"/>
            </a:endParaRPr>
          </a:p>
          <a:p>
            <a:pPr algn="ctr">
              <a:defRPr/>
            </a:pPr>
            <a:endParaRPr lang="ru-RU" altLang="ru-RU" sz="1000" dirty="0">
              <a:latin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6218" y="4622976"/>
            <a:ext cx="7879859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</a:rPr>
              <a:t>!!! </a:t>
            </a:r>
            <a:r>
              <a:rPr lang="ru-RU" altLang="ru-RU" sz="1050" b="1" dirty="0" smtClean="0">
                <a:solidFill>
                  <a:srgbClr val="FF0000"/>
                </a:solidFill>
                <a:latin typeface="PT Astra Serif" panose="020A0603040505020204" pitchFamily="18" charset="-52"/>
              </a:rPr>
              <a:t>Формирование заявок медицинских организаций осуществляется на основании сведений, полученных от ТФОМС, и не должно приводить к излишним трудозатратам медицинских организаций</a:t>
            </a:r>
            <a:endParaRPr lang="ru-RU" altLang="ru-RU" sz="1050" b="1" dirty="0">
              <a:solidFill>
                <a:srgbClr val="FF0000"/>
              </a:solidFill>
              <a:latin typeface="PT Astra Serif" panose="020A0603040505020204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1212" y="876681"/>
            <a:ext cx="32294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900" b="1" dirty="0" smtClean="0">
                <a:latin typeface="PT Astra Serif" panose="020A0603040505020204" pitchFamily="18" charset="-52"/>
              </a:rPr>
              <a:t>1. </a:t>
            </a:r>
            <a:r>
              <a:rPr lang="ru-RU" altLang="ru-RU" sz="800" dirty="0" smtClean="0">
                <a:latin typeface="PT Astra Serif" panose="020A0603040505020204" pitchFamily="18" charset="-52"/>
              </a:rPr>
              <a:t>предоставление реестра счета, содержащего сведения о диспансеризации, проф. осмотре пациента, включая сведения о направлении на консультацию врача-специалиста, диагностические исследования с признаком подозрения на ЗНО</a:t>
            </a:r>
            <a:endParaRPr lang="ru-RU" altLang="ru-RU" sz="800" dirty="0">
              <a:latin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5729" y="2564147"/>
            <a:ext cx="2558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900" b="1" dirty="0" smtClean="0">
                <a:latin typeface="PT Astra Serif" panose="020A0603040505020204" pitchFamily="18" charset="-52"/>
              </a:rPr>
              <a:t>2. </a:t>
            </a:r>
            <a:r>
              <a:rPr lang="ru-RU" altLang="ru-RU" sz="800" dirty="0" smtClean="0">
                <a:latin typeface="PT Astra Serif" panose="020A0603040505020204" pitchFamily="18" charset="-52"/>
              </a:rPr>
              <a:t>Предоставление реестра счета, содержащего сведения об установлении пациенту диагноза ЗНО, подтвержденного результатами диагностических исследований</a:t>
            </a:r>
            <a:endParaRPr lang="ru-RU" altLang="ru-RU" sz="1000" dirty="0">
              <a:latin typeface="PT Astra Serif" panose="020A0603040505020204" pitchFamily="18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2425" y="1548743"/>
            <a:ext cx="2804472" cy="477054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900" b="1" dirty="0">
                <a:latin typeface="PT Astra Serif" panose="020A0603040505020204" pitchFamily="18" charset="-52"/>
              </a:rPr>
              <a:t>Медицинская </a:t>
            </a:r>
            <a:r>
              <a:rPr lang="ru-RU" altLang="ru-RU" sz="900" b="1" dirty="0" smtClean="0">
                <a:latin typeface="PT Astra Serif" panose="020A0603040505020204" pitchFamily="18" charset="-52"/>
              </a:rPr>
              <a:t>организация</a:t>
            </a:r>
          </a:p>
          <a:p>
            <a:pPr algn="ctr">
              <a:defRPr/>
            </a:pPr>
            <a:r>
              <a:rPr lang="ru-RU" altLang="ru-RU" sz="800" dirty="0">
                <a:latin typeface="PT Astra Serif" panose="020A0603040505020204" pitchFamily="18" charset="-52"/>
              </a:rPr>
              <a:t>п</a:t>
            </a:r>
            <a:r>
              <a:rPr lang="ru-RU" altLang="ru-RU" sz="800" dirty="0" smtClean="0">
                <a:latin typeface="PT Astra Serif" panose="020A0603040505020204" pitchFamily="18" charset="-52"/>
              </a:rPr>
              <a:t>ациенту проведена консультация врача-специалиста, выполнены диагностические исследования</a:t>
            </a:r>
            <a:endParaRPr lang="ru-RU" altLang="ru-RU" sz="800" dirty="0">
              <a:latin typeface="PT Astra Serif" panose="020A0603040505020204" pitchFamily="18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53102" y="2302300"/>
            <a:ext cx="2783118" cy="477054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900" b="1" dirty="0">
                <a:latin typeface="PT Astra Serif" panose="020A0603040505020204" pitchFamily="18" charset="-52"/>
              </a:rPr>
              <a:t>Медицинская </a:t>
            </a:r>
            <a:r>
              <a:rPr lang="ru-RU" altLang="ru-RU" sz="900" b="1" dirty="0" smtClean="0">
                <a:latin typeface="PT Astra Serif" panose="020A0603040505020204" pitchFamily="18" charset="-52"/>
              </a:rPr>
              <a:t>организация</a:t>
            </a:r>
          </a:p>
          <a:p>
            <a:pPr algn="ctr">
              <a:defRPr/>
            </a:pPr>
            <a:r>
              <a:rPr lang="ru-RU" altLang="ru-RU" sz="800" dirty="0" smtClean="0">
                <a:latin typeface="PT Astra Serif" panose="020A0603040505020204" pitchFamily="18" charset="-52"/>
              </a:rPr>
              <a:t>пациенту установлен диагноз ЗНО, подтвержденный результатами диагностических исследований</a:t>
            </a:r>
            <a:endParaRPr lang="ru-RU" altLang="ru-RU" sz="700" dirty="0">
              <a:latin typeface="PT Astra Serif" panose="020A0603040505020204" pitchFamily="18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29239" y="4013349"/>
            <a:ext cx="69300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900" b="1" dirty="0" smtClean="0">
                <a:latin typeface="PT Astra Serif" panose="020A0603040505020204" pitchFamily="18" charset="-52"/>
              </a:rPr>
              <a:t>3. Предоставление в медицинскую организацию сведений для формирования заявки на получение стимулирующих выплат</a:t>
            </a:r>
            <a:endParaRPr lang="ru-RU" altLang="ru-RU" sz="1050" b="1" dirty="0">
              <a:latin typeface="PT Astra Serif" panose="020A0603040505020204" pitchFamily="18" charset="-52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1812129" y="726951"/>
            <a:ext cx="3301757" cy="1565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1835560" y="2415830"/>
            <a:ext cx="3301757" cy="1565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452257" y="1324054"/>
            <a:ext cx="195206" cy="239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6434786" y="2026734"/>
            <a:ext cx="219749" cy="272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Фигура, имеющая форму буквы L 18"/>
          <p:cNvSpPr/>
          <p:nvPr/>
        </p:nvSpPr>
        <p:spPr>
          <a:xfrm>
            <a:off x="1043608" y="2957072"/>
            <a:ext cx="514159" cy="1423450"/>
          </a:xfrm>
          <a:prstGeom prst="corner">
            <a:avLst>
              <a:gd name="adj1" fmla="val 15858"/>
              <a:gd name="adj2" fmla="val 18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Фигура, имеющая форму буквы L 27"/>
          <p:cNvSpPr/>
          <p:nvPr/>
        </p:nvSpPr>
        <p:spPr>
          <a:xfrm rot="16200000">
            <a:off x="4614658" y="750768"/>
            <a:ext cx="369384" cy="6890124"/>
          </a:xfrm>
          <a:prstGeom prst="corner">
            <a:avLst>
              <a:gd name="adj1" fmla="val 20698"/>
              <a:gd name="adj2" fmla="val 21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rot="16200000">
            <a:off x="6443365" y="2197030"/>
            <a:ext cx="3304577" cy="297511"/>
          </a:xfrm>
          <a:prstGeom prst="bentUpArrow">
            <a:avLst>
              <a:gd name="adj1" fmla="val 25000"/>
              <a:gd name="adj2" fmla="val 257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159320" y="836250"/>
            <a:ext cx="922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100" b="1" dirty="0" smtClean="0">
                <a:latin typeface="PT Astra Serif" panose="020A0603040505020204" pitchFamily="18" charset="-52"/>
              </a:rPr>
              <a:t>1000 </a:t>
            </a:r>
          </a:p>
          <a:p>
            <a:pPr algn="ctr">
              <a:defRPr/>
            </a:pPr>
            <a:r>
              <a:rPr lang="ru-RU" altLang="ru-RU" sz="1100" b="1" dirty="0" smtClean="0">
                <a:latin typeface="PT Astra Serif" panose="020A0603040505020204" pitchFamily="18" charset="-52"/>
              </a:rPr>
              <a:t>рублей</a:t>
            </a:r>
          </a:p>
          <a:p>
            <a:pPr algn="ctr">
              <a:defRPr/>
            </a:pPr>
            <a:r>
              <a:rPr lang="ru-RU" altLang="ru-RU" sz="1100" b="1" dirty="0">
                <a:latin typeface="PT Astra Serif" panose="020A0603040505020204" pitchFamily="18" charset="-52"/>
              </a:rPr>
              <a:t>м</a:t>
            </a:r>
            <a:r>
              <a:rPr lang="ru-RU" altLang="ru-RU" sz="1100" b="1" dirty="0" smtClean="0">
                <a:latin typeface="PT Astra Serif" panose="020A0603040505020204" pitchFamily="18" charset="-52"/>
              </a:rPr>
              <a:t>ед. работнику</a:t>
            </a:r>
            <a:endParaRPr lang="ru-RU" altLang="ru-RU" sz="1200" dirty="0">
              <a:latin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581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4339650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За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2024 год по данным ГУЗ ОКОД на 01.07.2024 выявлено 2 747 пациентов, у которых впервые выставлен диагноз злокачественного новообразования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(ЗНО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). </a:t>
            </a: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Из них  в 2023 году и первую половину 2024 года прошли диспансеризацию и/или </a:t>
            </a:r>
            <a:r>
              <a:rPr lang="ru-RU" sz="12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профосмотры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1 670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человек (60%)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 algn="just"/>
            <a:r>
              <a:rPr lang="ru-RU" sz="120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Денежные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средства стимулирующего характера  за выявление онкологических заболеваний в ходе проведения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ДИСПАНСЕРИЗАЦИИ и/или ПРОФИЛАКТИЧЕСКИХ МЕДИЦИНСКИХ ОСМОТРОВ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 выплачены ТФОМС Ульяновской области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всего за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случая ПОТОМУ ЧТО: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По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данным реестров счетов на 1 этапе диспансеризации отсутствуют основные теги, по которым производится отбор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согласно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приказу Минздрава России от 26.03.2024 № 142н (ранее 25н)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«Об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утверждении порядка и условий осуществления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населения»:</a:t>
            </a:r>
          </a:p>
          <a:p>
            <a:pPr algn="just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Не выставляется «ПОДОЗРИТЕЛЬНЫЙ» диагноз (С37-С48).</a:t>
            </a:r>
          </a:p>
          <a:p>
            <a:pPr lvl="0"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Не выставляется «ПРИЗНАК ПОДОЗРЕНИЯ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r>
              <a:rPr lang="en-US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наличие ЗНО.</a:t>
            </a:r>
          </a:p>
          <a:p>
            <a:pPr lvl="0"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 Выставляется любой другой диагноз из справочника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МКБ-10 (чаще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всего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I11),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но при этом человек направляется в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lvl="0"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ГУЗ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ОКОД, видимо, приходит гистологическое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исследование и получает заключение.  В результате на II этапе      диспансеризации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появляется диагноз ЗНО.</a:t>
            </a:r>
          </a:p>
          <a:p>
            <a:pPr lvl="0"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Отсутствует информация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 назначении медицинским работником консультации врача-специалиста,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диагностических </a:t>
            </a:r>
          </a:p>
          <a:p>
            <a:pPr lvl="0"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инструментальных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(или) лабораторных исследований на выявление онкологического заболевания в ходе и (или) по </a:t>
            </a: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результатам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проведения диспансеризации и профилактического медицинского осмотра:</a:t>
            </a:r>
          </a:p>
          <a:p>
            <a:pPr lvl="0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•	дата назначения консультации врача-специалиста или диагностического исследования;</a:t>
            </a:r>
          </a:p>
          <a:p>
            <a:pPr lvl="0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•	дата проведения консультации врача-специалиста или диагностического исследования;</a:t>
            </a:r>
          </a:p>
          <a:p>
            <a:pPr lvl="0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•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	код и наименование диагностического исследования в соответствии с номенклатурой медицинских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услуг.</a:t>
            </a:r>
          </a:p>
          <a:p>
            <a:pPr lvl="0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5. ОТСУТСТВУЕТ ОНКОНАСТОРОЖЕННОСТЬ или присутствует ФОРМАЛИЗМ.</a:t>
            </a:r>
          </a:p>
        </p:txBody>
      </p:sp>
    </p:spTree>
    <p:extLst>
      <p:ext uri="{BB962C8B-B14F-4D97-AF65-F5344CB8AC3E}">
        <p14:creationId xmlns:p14="http://schemas.microsoft.com/office/powerpoint/2010/main" val="16025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Особенности заполнения реестров при диспансеризации в условиях </a:t>
            </a:r>
            <a:r>
              <a:rPr lang="ru-RU" sz="14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онконастороженности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600164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случае, когда врач при проведении ДИСПАНСЕРИЗАЦИИ на </a:t>
            </a:r>
            <a:r>
              <a:rPr lang="en-US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I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этапе заподозрил </a:t>
            </a:r>
            <a:r>
              <a:rPr lang="ru-RU" sz="11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онкопатологию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в поле «диагноз» заполняется один из кодов МКБ в диапазоне от </a:t>
            </a:r>
            <a:r>
              <a:rPr lang="en-US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D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37- </a:t>
            </a:r>
            <a:r>
              <a:rPr lang="en-US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D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48 (НОВООБРАЗОВАНИЯ НЕОПРЕДЕЛЕННОГО или НЕИЗВЕСТНОГО ХАРАКТЕРА). При этом обязательно заполнение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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в окошках «Подозрение» и «Направление ОНКО»</a:t>
            </a:r>
            <a:endParaRPr lang="ru-RU" altLang="ru-RU" sz="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9" y="1059580"/>
            <a:ext cx="8007281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Особенности заполнения реестров при диспансеризации в условиях </a:t>
            </a:r>
            <a:r>
              <a:rPr lang="ru-RU" sz="14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онконастороженности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261610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поле «ВИД НАПРАВЛЕНИЯ» выбирается одно из значений куда врач направляет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больного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0" y="699740"/>
            <a:ext cx="8025026" cy="37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Особенности заполнения реестров при диспансеризации в условиях </a:t>
            </a:r>
            <a:r>
              <a:rPr lang="ru-RU" sz="14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онконастороженности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430887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условии выбора значения «На </a:t>
            </a:r>
            <a:r>
              <a:rPr lang="ru-RU" sz="11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дообследование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» в поле «Метод диагностического исследования» выбирается один из параметров открывшейся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вкладки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8" y="918742"/>
            <a:ext cx="8025027" cy="30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Особенности заполнения реестров при диспансеризации в условиях </a:t>
            </a:r>
            <a:r>
              <a:rPr lang="ru-RU" sz="14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онконастороженности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261610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Указывается дата направления на любой выбранный метод диагностического исследования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24" y="660560"/>
            <a:ext cx="6468876" cy="44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34556" y="1327814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149" y="106001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Особенности заполнения реестров при диспансеризации в условиях </a:t>
            </a:r>
            <a:r>
              <a:rPr lang="ru-RU" sz="14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онконастороженности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49" y="391963"/>
            <a:ext cx="8025027" cy="261610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поле «результат диспансеризации» отмечается «НАПРАВЛЕН на II этап диспансеризации»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0" y="637538"/>
            <a:ext cx="8025026" cy="43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5807</TotalTime>
  <Words>975</Words>
  <Application>Microsoft Office PowerPoint</Application>
  <PresentationFormat>Экран (16:9)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Georgia</vt:lpstr>
      <vt:lpstr>PT Astra Serif</vt:lpstr>
      <vt:lpstr>Times New Roman</vt:lpstr>
      <vt:lpstr>Trebuchet MS</vt:lpstr>
      <vt:lpstr>Wingdings</vt:lpstr>
      <vt:lpstr>Воздушный поток</vt:lpstr>
      <vt:lpstr>Об осуществлении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Адволоткин Дмитрий Михайлович</dc:creator>
  <cp:lastModifiedBy>Киба Светлана Георгиевна</cp:lastModifiedBy>
  <cp:revision>396</cp:revision>
  <cp:lastPrinted>2021-02-25T06:34:40Z</cp:lastPrinted>
  <dcterms:created xsi:type="dcterms:W3CDTF">2019-12-23T12:18:20Z</dcterms:created>
  <dcterms:modified xsi:type="dcterms:W3CDTF">2024-09-24T09:37:49Z</dcterms:modified>
</cp:coreProperties>
</file>