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54"/>
  </p:notesMasterIdLst>
  <p:sldIdLst>
    <p:sldId id="396" r:id="rId2"/>
    <p:sldId id="397" r:id="rId3"/>
    <p:sldId id="398" r:id="rId4"/>
    <p:sldId id="399" r:id="rId5"/>
    <p:sldId id="400" r:id="rId6"/>
    <p:sldId id="346" r:id="rId7"/>
    <p:sldId id="347" r:id="rId8"/>
    <p:sldId id="349" r:id="rId9"/>
    <p:sldId id="406" r:id="rId10"/>
    <p:sldId id="407" r:id="rId11"/>
    <p:sldId id="354" r:id="rId12"/>
    <p:sldId id="385" r:id="rId13"/>
    <p:sldId id="386" r:id="rId14"/>
    <p:sldId id="387" r:id="rId15"/>
    <p:sldId id="388" r:id="rId16"/>
    <p:sldId id="401" r:id="rId17"/>
    <p:sldId id="402" r:id="rId18"/>
    <p:sldId id="403" r:id="rId19"/>
    <p:sldId id="404" r:id="rId20"/>
    <p:sldId id="389" r:id="rId21"/>
    <p:sldId id="390" r:id="rId22"/>
    <p:sldId id="391" r:id="rId23"/>
    <p:sldId id="392" r:id="rId24"/>
    <p:sldId id="393" r:id="rId25"/>
    <p:sldId id="394" r:id="rId26"/>
    <p:sldId id="395" r:id="rId27"/>
    <p:sldId id="405" r:id="rId28"/>
    <p:sldId id="409" r:id="rId29"/>
    <p:sldId id="410" r:id="rId30"/>
    <p:sldId id="363" r:id="rId31"/>
    <p:sldId id="365" r:id="rId32"/>
    <p:sldId id="379" r:id="rId33"/>
    <p:sldId id="381" r:id="rId34"/>
    <p:sldId id="382" r:id="rId35"/>
    <p:sldId id="383" r:id="rId36"/>
    <p:sldId id="384" r:id="rId37"/>
    <p:sldId id="371" r:id="rId38"/>
    <p:sldId id="333" r:id="rId39"/>
    <p:sldId id="342" r:id="rId40"/>
    <p:sldId id="334" r:id="rId41"/>
    <p:sldId id="366" r:id="rId42"/>
    <p:sldId id="367" r:id="rId43"/>
    <p:sldId id="335" r:id="rId44"/>
    <p:sldId id="368" r:id="rId45"/>
    <p:sldId id="369" r:id="rId46"/>
    <p:sldId id="372" r:id="rId47"/>
    <p:sldId id="373" r:id="rId48"/>
    <p:sldId id="375" r:id="rId49"/>
    <p:sldId id="376" r:id="rId50"/>
    <p:sldId id="411" r:id="rId51"/>
    <p:sldId id="412" r:id="rId52"/>
    <p:sldId id="413" r:id="rId53"/>
  </p:sldIdLst>
  <p:sldSz cx="9144000" cy="5143500" type="screen16x9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C7E"/>
    <a:srgbClr val="66FF99"/>
    <a:srgbClr val="00CCFF"/>
    <a:srgbClr val="66FF66"/>
    <a:srgbClr val="00FF99"/>
    <a:srgbClr val="66FFCC"/>
    <a:srgbClr val="99FF99"/>
    <a:srgbClr val="6666FF"/>
    <a:srgbClr val="4B4B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415" autoAdjust="0"/>
  </p:normalViewPr>
  <p:slideViewPr>
    <p:cSldViewPr showGuides="1">
      <p:cViewPr varScale="1">
        <p:scale>
          <a:sx n="139" d="100"/>
          <a:sy n="139" d="100"/>
        </p:scale>
        <p:origin x="42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397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ВМП по профилям: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ВМП по профилям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EE4-445B-9CB8-3B657E7BD20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EE4-445B-9CB8-3B657E7BD20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EE4-445B-9CB8-3B657E7BD20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EE4-445B-9CB8-3B657E7BD20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1304</a:t>
                    </a:r>
                    <a:endParaRPr lang="en-US" baseline="0" dirty="0" smtClean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E4-445B-9CB8-3B657E7BD20C}"/>
                </c:ext>
              </c:extLst>
            </c:dLbl>
            <c:dLbl>
              <c:idx val="1"/>
              <c:layout>
                <c:manualLayout>
                  <c:x val="0.10347483235906717"/>
                  <c:y val="-6.92078884411278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536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E4-445B-9CB8-3B657E7BD20C}"/>
                </c:ext>
              </c:extLst>
            </c:dLbl>
            <c:dLbl>
              <c:idx val="2"/>
              <c:layout>
                <c:manualLayout>
                  <c:x val="0.10211679644834872"/>
                  <c:y val="1.75129505595379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478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864226863626537E-2"/>
                      <c:h val="6.60208766019561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EE4-445B-9CB8-3B657E7BD20C}"/>
                </c:ext>
              </c:extLst>
            </c:dLbl>
            <c:dLbl>
              <c:idx val="3"/>
              <c:layout>
                <c:manualLayout>
                  <c:x val="7.3136592733216599E-2"/>
                  <c:y val="0.1124103955052448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E4-445B-9CB8-3B657E7BD2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Сердечно-сосудистая хирургия </c:v>
                </c:pt>
                <c:pt idx="1">
                  <c:v>Онкология</c:v>
                </c:pt>
                <c:pt idx="2">
                  <c:v>Травматология и ортопедия</c:v>
                </c:pt>
                <c:pt idx="3">
                  <c:v>Неонатология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1304</c:v>
                </c:pt>
                <c:pt idx="1">
                  <c:v>536</c:v>
                </c:pt>
                <c:pt idx="2">
                  <c:v>478</c:v>
                </c:pt>
                <c:pt idx="3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E4-445B-9CB8-3B657E7BD20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9C34C8-D54C-4B14-BDCE-9154B98D3D7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9DDBAF-377C-4752-8FD4-83DA57033A43}">
      <dgm:prSet phldrT="[Текст]" custT="1"/>
      <dgm:spPr>
        <a:gradFill rotWithShape="0"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6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 </a:t>
          </a:r>
          <a:r>
            <a:rPr lang="ru-RU" sz="1100" b="1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Компьютерная</a:t>
          </a:r>
          <a:r>
            <a:rPr lang="ru-RU" sz="1200" b="1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томография  - </a:t>
          </a:r>
          <a:r>
            <a:rPr lang="ru-RU" sz="14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87,1% </a:t>
          </a:r>
          <a:endParaRPr lang="ru-RU" sz="14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FA2A13A4-1AFB-4BAD-92A4-9C059B71F8C8}" type="parTrans" cxnId="{D0886377-4068-4078-9ED9-73A81BC53970}">
      <dgm:prSet/>
      <dgm:spPr/>
      <dgm:t>
        <a:bodyPr/>
        <a:lstStyle/>
        <a:p>
          <a:endParaRPr lang="ru-RU" sz="1600"/>
        </a:p>
      </dgm:t>
    </dgm:pt>
    <dgm:pt modelId="{1CD85A66-3568-4084-B996-E134202557B0}" type="sibTrans" cxnId="{D0886377-4068-4078-9ED9-73A81BC5397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ru-RU" sz="1600"/>
        </a:p>
      </dgm:t>
    </dgm:pt>
    <dgm:pt modelId="{A4080393-0310-4FA8-9C74-24C403682352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9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по «КУ КТ с контрастированием» - </a:t>
          </a:r>
          <a:r>
            <a:rPr lang="ru-RU" sz="9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91,9 %</a:t>
          </a:r>
          <a:endParaRPr lang="ru-RU" sz="9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AC9C7749-850A-4E18-93D5-95B3B4088BC5}" type="parTrans" cxnId="{208496BB-C29F-4ABF-8645-66C55D78767E}">
      <dgm:prSet/>
      <dgm:spPr/>
      <dgm:t>
        <a:bodyPr/>
        <a:lstStyle/>
        <a:p>
          <a:endParaRPr lang="ru-RU" sz="1600"/>
        </a:p>
      </dgm:t>
    </dgm:pt>
    <dgm:pt modelId="{D88E987F-6E5A-4933-92AE-3A0EC4D54E3F}" type="sibTrans" cxnId="{208496BB-C29F-4ABF-8645-66C55D78767E}">
      <dgm:prSet/>
      <dgm:spPr/>
      <dgm:t>
        <a:bodyPr/>
        <a:lstStyle/>
        <a:p>
          <a:endParaRPr lang="ru-RU" sz="1600"/>
        </a:p>
      </dgm:t>
    </dgm:pt>
    <dgm:pt modelId="{1ECFCAC6-D33D-49F3-B584-DC8E13A0DE04}">
      <dgm:prSet phldrT="[Текст]" custT="1"/>
      <dgm:spPr>
        <a:gradFill rotWithShape="0"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endParaRPr lang="ru-RU" sz="1050" u="sng" dirty="0" smtClean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r>
            <a:rPr lang="ru-RU" sz="1200" b="1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Магнитно-резонансная томография</a:t>
          </a:r>
          <a:r>
            <a:rPr lang="ru-RU" sz="12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- 87,3% </a:t>
          </a:r>
        </a:p>
        <a:p>
          <a:r>
            <a:rPr lang="ru-RU" sz="11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МРТ с контрастированием – 83%,</a:t>
          </a:r>
        </a:p>
        <a:p>
          <a:r>
            <a:rPr lang="ru-RU" sz="11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МРТ без контрастирования – 93%</a:t>
          </a:r>
          <a:endParaRPr lang="ru-RU" sz="11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706EC9A7-5406-462E-AC1B-C08CC030B2AB}" type="parTrans" cxnId="{5E564698-F80E-489F-8787-31382C3C6C77}">
      <dgm:prSet/>
      <dgm:spPr/>
      <dgm:t>
        <a:bodyPr/>
        <a:lstStyle/>
        <a:p>
          <a:endParaRPr lang="ru-RU" sz="1600"/>
        </a:p>
      </dgm:t>
    </dgm:pt>
    <dgm:pt modelId="{0DB390A6-FFA5-4BF0-8EE3-37FF37717653}" type="sibTrans" cxnId="{5E564698-F80E-489F-8787-31382C3C6C77}">
      <dgm:prSet/>
      <dgm:spPr/>
      <dgm:t>
        <a:bodyPr/>
        <a:lstStyle/>
        <a:p>
          <a:endParaRPr lang="ru-RU" sz="1600"/>
        </a:p>
      </dgm:t>
    </dgm:pt>
    <dgm:pt modelId="{F67A2808-C1D5-4F49-BFE8-3FA77C7371F4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5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«За январь-май 2024 объёмы как по МРТ без контраста и так и по МРТ с контрастом всеми медицинскими организациями выполнены более чем на 75%. </a:t>
          </a:r>
          <a:endParaRPr lang="ru-RU" sz="105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B676500C-5621-49CB-B422-1530C7D55FD3}" type="parTrans" cxnId="{D3E9CB0F-AF9E-48D2-A715-8521F5C2B2CD}">
      <dgm:prSet/>
      <dgm:spPr/>
      <dgm:t>
        <a:bodyPr/>
        <a:lstStyle/>
        <a:p>
          <a:endParaRPr lang="ru-RU" sz="1600"/>
        </a:p>
      </dgm:t>
    </dgm:pt>
    <dgm:pt modelId="{CF609606-5002-4154-BC78-B7AF9BEF1049}" type="sibTrans" cxnId="{D3E9CB0F-AF9E-48D2-A715-8521F5C2B2CD}">
      <dgm:prSet/>
      <dgm:spPr/>
      <dgm:t>
        <a:bodyPr/>
        <a:lstStyle/>
        <a:p>
          <a:endParaRPr lang="ru-RU" sz="1600"/>
        </a:p>
      </dgm:t>
    </dgm:pt>
    <dgm:pt modelId="{5FD2DBA2-596B-4EA6-B62E-AE0D3993CB1E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9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по «КУ КТ без контрастирования» - </a:t>
          </a:r>
          <a:r>
            <a:rPr lang="ru-RU" sz="9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82,8%</a:t>
          </a:r>
          <a:endParaRPr lang="ru-RU" sz="9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47058CF0-C4A1-4B93-AE15-E4EF654BB6F5}" type="parTrans" cxnId="{F6484DB8-ABE8-4B89-A581-4CB700DAAAC7}">
      <dgm:prSet/>
      <dgm:spPr/>
      <dgm:t>
        <a:bodyPr/>
        <a:lstStyle/>
        <a:p>
          <a:endParaRPr lang="ru-RU" sz="1600"/>
        </a:p>
      </dgm:t>
    </dgm:pt>
    <dgm:pt modelId="{4BBFE5C1-BE1B-4E20-B8C2-F4AB99FFDBBE}" type="sibTrans" cxnId="{F6484DB8-ABE8-4B89-A581-4CB700DAAAC7}">
      <dgm:prSet/>
      <dgm:spPr/>
      <dgm:t>
        <a:bodyPr/>
        <a:lstStyle/>
        <a:p>
          <a:endParaRPr lang="ru-RU" sz="1600"/>
        </a:p>
      </dgm:t>
    </dgm:pt>
    <dgm:pt modelId="{FB915D56-F5B5-48C3-95B7-32F373131C6F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9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75AE2B4A-E414-4D1E-A8DA-9CBFDAF7950A}" type="parTrans" cxnId="{4D022989-6402-41C1-BD91-819EE8016515}">
      <dgm:prSet/>
      <dgm:spPr/>
      <dgm:t>
        <a:bodyPr/>
        <a:lstStyle/>
        <a:p>
          <a:endParaRPr lang="ru-RU" sz="1600"/>
        </a:p>
      </dgm:t>
    </dgm:pt>
    <dgm:pt modelId="{2B9FE386-008A-4D39-B301-ECAB3FCF183A}" type="sibTrans" cxnId="{4D022989-6402-41C1-BD91-819EE8016515}">
      <dgm:prSet/>
      <dgm:spPr/>
      <dgm:t>
        <a:bodyPr/>
        <a:lstStyle/>
        <a:p>
          <a:endParaRPr lang="ru-RU" sz="1600"/>
        </a:p>
      </dgm:t>
    </dgm:pt>
    <dgm:pt modelId="{0D1C832E-C220-4F19-BCBA-1933681D391F}">
      <dgm:prSet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endParaRPr lang="ru-RU" sz="1050" dirty="0" smtClean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286AFF5D-02AE-43FD-AE54-CD4AE98F73A1}" type="parTrans" cxnId="{365E8CE8-EDAE-4B7F-811E-8521F1F3CB06}">
      <dgm:prSet/>
      <dgm:spPr/>
      <dgm:t>
        <a:bodyPr/>
        <a:lstStyle/>
        <a:p>
          <a:endParaRPr lang="ru-RU" sz="1600"/>
        </a:p>
      </dgm:t>
    </dgm:pt>
    <dgm:pt modelId="{EE7AD7E2-0638-4C19-9F77-AF7E74C8F2CB}" type="sibTrans" cxnId="{365E8CE8-EDAE-4B7F-811E-8521F1F3CB06}">
      <dgm:prSet/>
      <dgm:spPr/>
      <dgm:t>
        <a:bodyPr/>
        <a:lstStyle/>
        <a:p>
          <a:endParaRPr lang="ru-RU" sz="1600"/>
        </a:p>
      </dgm:t>
    </dgm:pt>
    <dgm:pt modelId="{BD72AF85-3E96-422A-BFA6-2EB57FA6AAB3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9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Низкий процент выполнения (ниже 75%) наблюдается в 6 медицинских организациях:</a:t>
          </a:r>
          <a:endParaRPr lang="ru-RU" sz="9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F1779B56-0D59-4537-9BCA-664BB13B4701}" type="parTrans" cxnId="{D9C44F5F-D59D-4902-9AB7-9844093A7140}">
      <dgm:prSet/>
      <dgm:spPr/>
      <dgm:t>
        <a:bodyPr/>
        <a:lstStyle/>
        <a:p>
          <a:endParaRPr lang="ru-RU" sz="1600"/>
        </a:p>
      </dgm:t>
    </dgm:pt>
    <dgm:pt modelId="{2B01341B-F779-4135-B492-842730E5EBA7}" type="sibTrans" cxnId="{D9C44F5F-D59D-4902-9AB7-9844093A7140}">
      <dgm:prSet/>
      <dgm:spPr/>
      <dgm:t>
        <a:bodyPr/>
        <a:lstStyle/>
        <a:p>
          <a:endParaRPr lang="ru-RU" sz="1600"/>
        </a:p>
      </dgm:t>
    </dgm:pt>
    <dgm:pt modelId="{F8C095E4-7EAD-4788-A6B8-8900E79643E4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9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ГУЗ БАРЫШСКАЯ РАЙОННАЯ БОЛЬНИЦА -39,4%; </a:t>
          </a:r>
          <a:endParaRPr lang="ru-RU" sz="9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83E11C1C-97A6-42A1-B00B-53BF3DB5B5E0}" type="parTrans" cxnId="{A82928DE-1A9C-456A-BD71-FBF9EE1CFD9F}">
      <dgm:prSet/>
      <dgm:spPr/>
      <dgm:t>
        <a:bodyPr/>
        <a:lstStyle/>
        <a:p>
          <a:endParaRPr lang="ru-RU" sz="1600"/>
        </a:p>
      </dgm:t>
    </dgm:pt>
    <dgm:pt modelId="{75CDF46D-9E64-44D1-9F46-30A04B14EFC6}" type="sibTrans" cxnId="{A82928DE-1A9C-456A-BD71-FBF9EE1CFD9F}">
      <dgm:prSet/>
      <dgm:spPr/>
      <dgm:t>
        <a:bodyPr/>
        <a:lstStyle/>
        <a:p>
          <a:endParaRPr lang="ru-RU" sz="1600"/>
        </a:p>
      </dgm:t>
    </dgm:pt>
    <dgm:pt modelId="{5DA3AAA8-5108-4C3D-8212-155A8AEE0755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9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ГУЗ УЛЬЯНОВСКАЯ ОБЛАСТНАЯ КЛИНИЧЕСКАЯ БОЛЬНИЦА – 0,30%</a:t>
          </a:r>
          <a:endParaRPr lang="ru-RU" sz="9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3EDDD5CB-7EDD-4699-93CB-4C6C1216FE34}" type="parTrans" cxnId="{A0629323-1EA3-42F9-AAFA-CC88A8AD5E79}">
      <dgm:prSet/>
      <dgm:spPr/>
      <dgm:t>
        <a:bodyPr/>
        <a:lstStyle/>
        <a:p>
          <a:endParaRPr lang="ru-RU" sz="1600"/>
        </a:p>
      </dgm:t>
    </dgm:pt>
    <dgm:pt modelId="{D816DAD4-0A57-4817-A983-26DA28431AAA}" type="sibTrans" cxnId="{A0629323-1EA3-42F9-AAFA-CC88A8AD5E79}">
      <dgm:prSet/>
      <dgm:spPr/>
      <dgm:t>
        <a:bodyPr/>
        <a:lstStyle/>
        <a:p>
          <a:endParaRPr lang="ru-RU" sz="1600"/>
        </a:p>
      </dgm:t>
    </dgm:pt>
    <dgm:pt modelId="{A78B7B56-6BD7-44D8-BE13-ED31B9F4757C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endParaRPr lang="ru-RU" sz="105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7A10FC65-12E3-4882-B155-F813FCFC8E46}" type="parTrans" cxnId="{C60260E6-7846-4943-9FF4-05B9B2310FCF}">
      <dgm:prSet/>
      <dgm:spPr/>
      <dgm:t>
        <a:bodyPr/>
        <a:lstStyle/>
        <a:p>
          <a:endParaRPr lang="ru-RU" sz="1600"/>
        </a:p>
      </dgm:t>
    </dgm:pt>
    <dgm:pt modelId="{98F4F3BC-67A6-4A27-8123-F642BC66A924}" type="sibTrans" cxnId="{C60260E6-7846-4943-9FF4-05B9B2310FCF}">
      <dgm:prSet/>
      <dgm:spPr/>
      <dgm:t>
        <a:bodyPr/>
        <a:lstStyle/>
        <a:p>
          <a:endParaRPr lang="ru-RU" sz="1600"/>
        </a:p>
      </dgm:t>
    </dgm:pt>
    <dgm:pt modelId="{A738B318-CA1F-42B0-8743-6DA5C2879D09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pPr marL="57150" marR="0" indent="0" algn="l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9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ГБУЗ СТОМАТОЛОГИЧЕСКАЯ ПОЛИКЛИНИКА ГОРОДА УЛЬЯНОВСКА - 0%. </a:t>
          </a:r>
        </a:p>
      </dgm:t>
    </dgm:pt>
    <dgm:pt modelId="{C73AB7FC-CF00-4FB3-9408-77C9ED551C31}" type="parTrans" cxnId="{092B4BCE-813C-42D0-BD4D-C3B012325BE7}">
      <dgm:prSet/>
      <dgm:spPr/>
      <dgm:t>
        <a:bodyPr/>
        <a:lstStyle/>
        <a:p>
          <a:endParaRPr lang="ru-RU" sz="1600"/>
        </a:p>
      </dgm:t>
    </dgm:pt>
    <dgm:pt modelId="{B8F737DD-6065-4C27-A48D-2F6EE1A5C9B1}" type="sibTrans" cxnId="{092B4BCE-813C-42D0-BD4D-C3B012325BE7}">
      <dgm:prSet/>
      <dgm:spPr/>
      <dgm:t>
        <a:bodyPr/>
        <a:lstStyle/>
        <a:p>
          <a:endParaRPr lang="ru-RU" sz="1600"/>
        </a:p>
      </dgm:t>
    </dgm:pt>
    <dgm:pt modelId="{5CC08A04-7B8E-40CC-B0EC-F8628E50123D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9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ГУЗ НОВОСПАССКАЯ РАЙОННАЯ БОЛЬНИЦА – 73,1%</a:t>
          </a:r>
          <a:endParaRPr lang="ru-RU" sz="9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D16B1006-1853-4754-939F-D22AD6E54E9E}" type="parTrans" cxnId="{A4A3A83B-06B5-4368-A18F-74552CD04E87}">
      <dgm:prSet/>
      <dgm:spPr/>
      <dgm:t>
        <a:bodyPr/>
        <a:lstStyle/>
        <a:p>
          <a:endParaRPr lang="ru-RU" sz="1600"/>
        </a:p>
      </dgm:t>
    </dgm:pt>
    <dgm:pt modelId="{A740CA24-F165-4557-93E5-6FBA24575001}" type="sibTrans" cxnId="{A4A3A83B-06B5-4368-A18F-74552CD04E87}">
      <dgm:prSet/>
      <dgm:spPr/>
      <dgm:t>
        <a:bodyPr/>
        <a:lstStyle/>
        <a:p>
          <a:endParaRPr lang="ru-RU" sz="1600"/>
        </a:p>
      </dgm:t>
    </dgm:pt>
    <dgm:pt modelId="{B1A14443-864E-4C29-9811-EA39D97109DF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9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по «КУ КТ ангиография» - </a:t>
          </a:r>
          <a:r>
            <a:rPr lang="ru-RU" sz="9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86,7%</a:t>
          </a:r>
          <a:endParaRPr lang="ru-RU" sz="9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D8F66FA4-9A68-49BA-A531-4CC372749FAF}" type="parTrans" cxnId="{6A7C7162-2453-499C-A2AF-133859E1A33C}">
      <dgm:prSet/>
      <dgm:spPr/>
      <dgm:t>
        <a:bodyPr/>
        <a:lstStyle/>
        <a:p>
          <a:endParaRPr lang="ru-RU" sz="1600"/>
        </a:p>
      </dgm:t>
    </dgm:pt>
    <dgm:pt modelId="{387AA2F9-DF6A-4E8C-9BC6-56022A6CB971}" type="sibTrans" cxnId="{6A7C7162-2453-499C-A2AF-133859E1A33C}">
      <dgm:prSet/>
      <dgm:spPr/>
      <dgm:t>
        <a:bodyPr/>
        <a:lstStyle/>
        <a:p>
          <a:endParaRPr lang="ru-RU" sz="1600"/>
        </a:p>
      </dgm:t>
    </dgm:pt>
    <dgm:pt modelId="{7CAECC98-78F9-4965-94DD-4CC45914DED8}" type="pres">
      <dgm:prSet presAssocID="{339C34C8-D54C-4B14-BDCE-9154B98D3D7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AC0851-723D-445C-A856-DB4F1EC833C4}" type="pres">
      <dgm:prSet presAssocID="{339C34C8-D54C-4B14-BDCE-9154B98D3D7C}" presName="dummyMaxCanvas" presStyleCnt="0">
        <dgm:presLayoutVars/>
      </dgm:prSet>
      <dgm:spPr/>
    </dgm:pt>
    <dgm:pt modelId="{FB4A18D5-FF4B-47D0-94FE-2DDB70608EF0}" type="pres">
      <dgm:prSet presAssocID="{339C34C8-D54C-4B14-BDCE-9154B98D3D7C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68A97B-1078-4021-92F0-59E2C1180DF7}" type="pres">
      <dgm:prSet presAssocID="{339C34C8-D54C-4B14-BDCE-9154B98D3D7C}" presName="TwoNodes_2" presStyleLbl="node1" presStyleIdx="1" presStyleCnt="2" custLinFactNeighborX="-11318" custLinFactNeighborY="-212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F23A15-9D72-482C-BDB5-93E42178A7DE}" type="pres">
      <dgm:prSet presAssocID="{339C34C8-D54C-4B14-BDCE-9154B98D3D7C}" presName="TwoConn_1-2" presStyleLbl="fgAccFollowNode1" presStyleIdx="0" presStyleCnt="1" custScaleX="59647" custScaleY="80096" custLinFactNeighborX="-5282" custLinFactNeighborY="-15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3C03E-CAB4-44DA-8850-DFD0B9A78E00}" type="pres">
      <dgm:prSet presAssocID="{339C34C8-D54C-4B14-BDCE-9154B98D3D7C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D0F87C-1E7A-4FAA-951E-DE2F3664BB3A}" type="pres">
      <dgm:prSet presAssocID="{339C34C8-D54C-4B14-BDCE-9154B98D3D7C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58FB78-01FD-429E-BE76-4913D1759D8D}" type="presOf" srcId="{FB915D56-F5B5-48C3-95B7-32F373131C6F}" destId="{FB4A18D5-FF4B-47D0-94FE-2DDB70608EF0}" srcOrd="0" destOrd="9" presId="urn:microsoft.com/office/officeart/2005/8/layout/vProcess5"/>
    <dgm:cxn modelId="{3B3B6D60-F228-4963-89A0-45C3E4726214}" type="presOf" srcId="{0D1C832E-C220-4F19-BCBA-1933681D391F}" destId="{AA68A97B-1078-4021-92F0-59E2C1180DF7}" srcOrd="0" destOrd="3" presId="urn:microsoft.com/office/officeart/2005/8/layout/vProcess5"/>
    <dgm:cxn modelId="{0BC2E290-369C-4E09-82AA-F77E0113720E}" type="presOf" srcId="{F8C095E4-7EAD-4788-A6B8-8900E79643E4}" destId="{FB4A18D5-FF4B-47D0-94FE-2DDB70608EF0}" srcOrd="0" destOrd="6" presId="urn:microsoft.com/office/officeart/2005/8/layout/vProcess5"/>
    <dgm:cxn modelId="{365E8CE8-EDAE-4B7F-811E-8521F1F3CB06}" srcId="{1ECFCAC6-D33D-49F3-B584-DC8E13A0DE04}" destId="{0D1C832E-C220-4F19-BCBA-1933681D391F}" srcOrd="2" destOrd="0" parTransId="{286AFF5D-02AE-43FD-AE54-CD4AE98F73A1}" sibTransId="{EE7AD7E2-0638-4C19-9F77-AF7E74C8F2CB}"/>
    <dgm:cxn modelId="{24123616-5062-4746-8680-A164DAE64313}" type="presOf" srcId="{A738B318-CA1F-42B0-8743-6DA5C2879D09}" destId="{FB4A18D5-FF4B-47D0-94FE-2DDB70608EF0}" srcOrd="0" destOrd="8" presId="urn:microsoft.com/office/officeart/2005/8/layout/vProcess5"/>
    <dgm:cxn modelId="{208496BB-C29F-4ABF-8645-66C55D78767E}" srcId="{679DDBAF-377C-4752-8FD4-83DA57033A43}" destId="{A4080393-0310-4FA8-9C74-24C403682352}" srcOrd="0" destOrd="0" parTransId="{AC9C7749-850A-4E18-93D5-95B3B4088BC5}" sibTransId="{D88E987F-6E5A-4933-92AE-3A0EC4D54E3F}"/>
    <dgm:cxn modelId="{C60260E6-7846-4943-9FF4-05B9B2310FCF}" srcId="{1ECFCAC6-D33D-49F3-B584-DC8E13A0DE04}" destId="{A78B7B56-6BD7-44D8-BE13-ED31B9F4757C}" srcOrd="1" destOrd="0" parTransId="{7A10FC65-12E3-4882-B155-F813FCFC8E46}" sibTransId="{98F4F3BC-67A6-4A27-8123-F642BC66A924}"/>
    <dgm:cxn modelId="{210C3910-B201-41DD-934D-D82F49A14CF2}" type="presOf" srcId="{A738B318-CA1F-42B0-8743-6DA5C2879D09}" destId="{CD23C03E-CAB4-44DA-8850-DFD0B9A78E00}" srcOrd="1" destOrd="8" presId="urn:microsoft.com/office/officeart/2005/8/layout/vProcess5"/>
    <dgm:cxn modelId="{F6484DB8-ABE8-4B89-A581-4CB700DAAAC7}" srcId="{679DDBAF-377C-4752-8FD4-83DA57033A43}" destId="{5FD2DBA2-596B-4EA6-B62E-AE0D3993CB1E}" srcOrd="1" destOrd="0" parTransId="{47058CF0-C4A1-4B93-AE15-E4EF654BB6F5}" sibTransId="{4BBFE5C1-BE1B-4E20-B8C2-F4AB99FFDBBE}"/>
    <dgm:cxn modelId="{2666FF67-471E-441F-8EDA-48990B8475A3}" type="presOf" srcId="{1CD85A66-3568-4084-B996-E134202557B0}" destId="{11F23A15-9D72-482C-BDB5-93E42178A7DE}" srcOrd="0" destOrd="0" presId="urn:microsoft.com/office/officeart/2005/8/layout/vProcess5"/>
    <dgm:cxn modelId="{3193DFD4-EAD5-45AD-989C-6CC6E9609F00}" type="presOf" srcId="{A78B7B56-6BD7-44D8-BE13-ED31B9F4757C}" destId="{E2D0F87C-1E7A-4FAA-951E-DE2F3664BB3A}" srcOrd="1" destOrd="2" presId="urn:microsoft.com/office/officeart/2005/8/layout/vProcess5"/>
    <dgm:cxn modelId="{D0886377-4068-4078-9ED9-73A81BC53970}" srcId="{339C34C8-D54C-4B14-BDCE-9154B98D3D7C}" destId="{679DDBAF-377C-4752-8FD4-83DA57033A43}" srcOrd="0" destOrd="0" parTransId="{FA2A13A4-1AFB-4BAD-92A4-9C059B71F8C8}" sibTransId="{1CD85A66-3568-4084-B996-E134202557B0}"/>
    <dgm:cxn modelId="{535B071F-1EC7-43F7-8C19-013DE924C3BB}" type="presOf" srcId="{339C34C8-D54C-4B14-BDCE-9154B98D3D7C}" destId="{7CAECC98-78F9-4965-94DD-4CC45914DED8}" srcOrd="0" destOrd="0" presId="urn:microsoft.com/office/officeart/2005/8/layout/vProcess5"/>
    <dgm:cxn modelId="{A82928DE-1A9C-456A-BD71-FBF9EE1CFD9F}" srcId="{679DDBAF-377C-4752-8FD4-83DA57033A43}" destId="{F8C095E4-7EAD-4788-A6B8-8900E79643E4}" srcOrd="5" destOrd="0" parTransId="{83E11C1C-97A6-42A1-B00B-53BF3DB5B5E0}" sibTransId="{75CDF46D-9E64-44D1-9F46-30A04B14EFC6}"/>
    <dgm:cxn modelId="{486EE3F1-1D57-4B04-8C10-CB91EB850BED}" type="presOf" srcId="{1ECFCAC6-D33D-49F3-B584-DC8E13A0DE04}" destId="{E2D0F87C-1E7A-4FAA-951E-DE2F3664BB3A}" srcOrd="1" destOrd="0" presId="urn:microsoft.com/office/officeart/2005/8/layout/vProcess5"/>
    <dgm:cxn modelId="{61F3F568-F586-4C89-AB13-B56FA49C3934}" type="presOf" srcId="{5DA3AAA8-5108-4C3D-8212-155A8AEE0755}" destId="{CD23C03E-CAB4-44DA-8850-DFD0B9A78E00}" srcOrd="1" destOrd="7" presId="urn:microsoft.com/office/officeart/2005/8/layout/vProcess5"/>
    <dgm:cxn modelId="{A0629323-1EA3-42F9-AAFA-CC88A8AD5E79}" srcId="{679DDBAF-377C-4752-8FD4-83DA57033A43}" destId="{5DA3AAA8-5108-4C3D-8212-155A8AEE0755}" srcOrd="6" destOrd="0" parTransId="{3EDDD5CB-7EDD-4699-93CB-4C6C1216FE34}" sibTransId="{D816DAD4-0A57-4817-A983-26DA28431AAA}"/>
    <dgm:cxn modelId="{D3E9CB0F-AF9E-48D2-A715-8521F5C2B2CD}" srcId="{1ECFCAC6-D33D-49F3-B584-DC8E13A0DE04}" destId="{F67A2808-C1D5-4F49-BFE8-3FA77C7371F4}" srcOrd="0" destOrd="0" parTransId="{B676500C-5621-49CB-B422-1530C7D55FD3}" sibTransId="{CF609606-5002-4154-BC78-B7AF9BEF1049}"/>
    <dgm:cxn modelId="{DB30A688-CEF2-4AC8-9366-D8B2B3B14D6C}" type="presOf" srcId="{5FD2DBA2-596B-4EA6-B62E-AE0D3993CB1E}" destId="{FB4A18D5-FF4B-47D0-94FE-2DDB70608EF0}" srcOrd="0" destOrd="2" presId="urn:microsoft.com/office/officeart/2005/8/layout/vProcess5"/>
    <dgm:cxn modelId="{C592F5D1-4DB1-4221-BAD1-4F0B2D67CA36}" type="presOf" srcId="{5DA3AAA8-5108-4C3D-8212-155A8AEE0755}" destId="{FB4A18D5-FF4B-47D0-94FE-2DDB70608EF0}" srcOrd="0" destOrd="7" presId="urn:microsoft.com/office/officeart/2005/8/layout/vProcess5"/>
    <dgm:cxn modelId="{A4A3A83B-06B5-4368-A18F-74552CD04E87}" srcId="{679DDBAF-377C-4752-8FD4-83DA57033A43}" destId="{5CC08A04-7B8E-40CC-B0EC-F8628E50123D}" srcOrd="4" destOrd="0" parTransId="{D16B1006-1853-4754-939F-D22AD6E54E9E}" sibTransId="{A740CA24-F165-4557-93E5-6FBA24575001}"/>
    <dgm:cxn modelId="{EB2AD723-0BAD-4215-8CE9-5A546C0DD7D8}" type="presOf" srcId="{FB915D56-F5B5-48C3-95B7-32F373131C6F}" destId="{CD23C03E-CAB4-44DA-8850-DFD0B9A78E00}" srcOrd="1" destOrd="9" presId="urn:microsoft.com/office/officeart/2005/8/layout/vProcess5"/>
    <dgm:cxn modelId="{092B4BCE-813C-42D0-BD4D-C3B012325BE7}" srcId="{679DDBAF-377C-4752-8FD4-83DA57033A43}" destId="{A738B318-CA1F-42B0-8743-6DA5C2879D09}" srcOrd="7" destOrd="0" parTransId="{C73AB7FC-CF00-4FB3-9408-77C9ED551C31}" sibTransId="{B8F737DD-6065-4C27-A48D-2F6EE1A5C9B1}"/>
    <dgm:cxn modelId="{B2C6130F-F216-4D17-9E33-53B10B660DA4}" type="presOf" srcId="{F67A2808-C1D5-4F49-BFE8-3FA77C7371F4}" destId="{AA68A97B-1078-4021-92F0-59E2C1180DF7}" srcOrd="0" destOrd="1" presId="urn:microsoft.com/office/officeart/2005/8/layout/vProcess5"/>
    <dgm:cxn modelId="{F0B61A47-1A8E-4DEB-84DB-330FD8442579}" type="presOf" srcId="{BD72AF85-3E96-422A-BFA6-2EB57FA6AAB3}" destId="{FB4A18D5-FF4B-47D0-94FE-2DDB70608EF0}" srcOrd="0" destOrd="4" presId="urn:microsoft.com/office/officeart/2005/8/layout/vProcess5"/>
    <dgm:cxn modelId="{05214EC9-3F94-48C6-9CD3-F27D8CF25AB3}" type="presOf" srcId="{F8C095E4-7EAD-4788-A6B8-8900E79643E4}" destId="{CD23C03E-CAB4-44DA-8850-DFD0B9A78E00}" srcOrd="1" destOrd="6" presId="urn:microsoft.com/office/officeart/2005/8/layout/vProcess5"/>
    <dgm:cxn modelId="{6E874177-B77A-499E-A11A-0709C7B4C27B}" type="presOf" srcId="{0D1C832E-C220-4F19-BCBA-1933681D391F}" destId="{E2D0F87C-1E7A-4FAA-951E-DE2F3664BB3A}" srcOrd="1" destOrd="3" presId="urn:microsoft.com/office/officeart/2005/8/layout/vProcess5"/>
    <dgm:cxn modelId="{11BD1F45-8BF4-48D2-9F1F-30DB5AD39A04}" type="presOf" srcId="{5CC08A04-7B8E-40CC-B0EC-F8628E50123D}" destId="{CD23C03E-CAB4-44DA-8850-DFD0B9A78E00}" srcOrd="1" destOrd="5" presId="urn:microsoft.com/office/officeart/2005/8/layout/vProcess5"/>
    <dgm:cxn modelId="{6A7C7162-2453-499C-A2AF-133859E1A33C}" srcId="{679DDBAF-377C-4752-8FD4-83DA57033A43}" destId="{B1A14443-864E-4C29-9811-EA39D97109DF}" srcOrd="2" destOrd="0" parTransId="{D8F66FA4-9A68-49BA-A531-4CC372749FAF}" sibTransId="{387AA2F9-DF6A-4E8C-9BC6-56022A6CB971}"/>
    <dgm:cxn modelId="{283AA49E-C8E7-42ED-ABD6-DBEEE7F09835}" type="presOf" srcId="{B1A14443-864E-4C29-9811-EA39D97109DF}" destId="{FB4A18D5-FF4B-47D0-94FE-2DDB70608EF0}" srcOrd="0" destOrd="3" presId="urn:microsoft.com/office/officeart/2005/8/layout/vProcess5"/>
    <dgm:cxn modelId="{CA018051-4C61-45F2-8E95-8546C17EF453}" type="presOf" srcId="{5CC08A04-7B8E-40CC-B0EC-F8628E50123D}" destId="{FB4A18D5-FF4B-47D0-94FE-2DDB70608EF0}" srcOrd="0" destOrd="5" presId="urn:microsoft.com/office/officeart/2005/8/layout/vProcess5"/>
    <dgm:cxn modelId="{D9C44F5F-D59D-4902-9AB7-9844093A7140}" srcId="{679DDBAF-377C-4752-8FD4-83DA57033A43}" destId="{BD72AF85-3E96-422A-BFA6-2EB57FA6AAB3}" srcOrd="3" destOrd="0" parTransId="{F1779B56-0D59-4537-9BCA-664BB13B4701}" sibTransId="{2B01341B-F779-4135-B492-842730E5EBA7}"/>
    <dgm:cxn modelId="{4D022989-6402-41C1-BD91-819EE8016515}" srcId="{679DDBAF-377C-4752-8FD4-83DA57033A43}" destId="{FB915D56-F5B5-48C3-95B7-32F373131C6F}" srcOrd="8" destOrd="0" parTransId="{75AE2B4A-E414-4D1E-A8DA-9CBFDAF7950A}" sibTransId="{2B9FE386-008A-4D39-B301-ECAB3FCF183A}"/>
    <dgm:cxn modelId="{EF059006-AD24-4D8A-A2F8-796F27765B02}" type="presOf" srcId="{A4080393-0310-4FA8-9C74-24C403682352}" destId="{FB4A18D5-FF4B-47D0-94FE-2DDB70608EF0}" srcOrd="0" destOrd="1" presId="urn:microsoft.com/office/officeart/2005/8/layout/vProcess5"/>
    <dgm:cxn modelId="{A6C206EB-955C-4983-B11F-33B73AD0BE10}" type="presOf" srcId="{A4080393-0310-4FA8-9C74-24C403682352}" destId="{CD23C03E-CAB4-44DA-8850-DFD0B9A78E00}" srcOrd="1" destOrd="1" presId="urn:microsoft.com/office/officeart/2005/8/layout/vProcess5"/>
    <dgm:cxn modelId="{700A7EB5-43E8-4AC3-9CA3-0538E6F50F39}" type="presOf" srcId="{BD72AF85-3E96-422A-BFA6-2EB57FA6AAB3}" destId="{CD23C03E-CAB4-44DA-8850-DFD0B9A78E00}" srcOrd="1" destOrd="4" presId="urn:microsoft.com/office/officeart/2005/8/layout/vProcess5"/>
    <dgm:cxn modelId="{75928F65-E424-4938-90F5-4D13B818AACE}" type="presOf" srcId="{A78B7B56-6BD7-44D8-BE13-ED31B9F4757C}" destId="{AA68A97B-1078-4021-92F0-59E2C1180DF7}" srcOrd="0" destOrd="2" presId="urn:microsoft.com/office/officeart/2005/8/layout/vProcess5"/>
    <dgm:cxn modelId="{39EAF928-0E04-41D2-A5E5-545171038636}" type="presOf" srcId="{F67A2808-C1D5-4F49-BFE8-3FA77C7371F4}" destId="{E2D0F87C-1E7A-4FAA-951E-DE2F3664BB3A}" srcOrd="1" destOrd="1" presId="urn:microsoft.com/office/officeart/2005/8/layout/vProcess5"/>
    <dgm:cxn modelId="{78971C21-A1D3-43DB-AA75-12CAB13E506F}" type="presOf" srcId="{679DDBAF-377C-4752-8FD4-83DA57033A43}" destId="{FB4A18D5-FF4B-47D0-94FE-2DDB70608EF0}" srcOrd="0" destOrd="0" presId="urn:microsoft.com/office/officeart/2005/8/layout/vProcess5"/>
    <dgm:cxn modelId="{AF84BCAE-7E60-4620-9E84-918CBA9D1029}" type="presOf" srcId="{B1A14443-864E-4C29-9811-EA39D97109DF}" destId="{CD23C03E-CAB4-44DA-8850-DFD0B9A78E00}" srcOrd="1" destOrd="3" presId="urn:microsoft.com/office/officeart/2005/8/layout/vProcess5"/>
    <dgm:cxn modelId="{537764F5-5D39-45B6-92D7-A4A994F8E073}" type="presOf" srcId="{1ECFCAC6-D33D-49F3-B584-DC8E13A0DE04}" destId="{AA68A97B-1078-4021-92F0-59E2C1180DF7}" srcOrd="0" destOrd="0" presId="urn:microsoft.com/office/officeart/2005/8/layout/vProcess5"/>
    <dgm:cxn modelId="{C4E847D3-A1A7-497D-9B18-7F1CA1B00B91}" type="presOf" srcId="{679DDBAF-377C-4752-8FD4-83DA57033A43}" destId="{CD23C03E-CAB4-44DA-8850-DFD0B9A78E00}" srcOrd="1" destOrd="0" presId="urn:microsoft.com/office/officeart/2005/8/layout/vProcess5"/>
    <dgm:cxn modelId="{6CC10BCD-C2CE-4511-856B-D971DFBB63FD}" type="presOf" srcId="{5FD2DBA2-596B-4EA6-B62E-AE0D3993CB1E}" destId="{CD23C03E-CAB4-44DA-8850-DFD0B9A78E00}" srcOrd="1" destOrd="2" presId="urn:microsoft.com/office/officeart/2005/8/layout/vProcess5"/>
    <dgm:cxn modelId="{5E564698-F80E-489F-8787-31382C3C6C77}" srcId="{339C34C8-D54C-4B14-BDCE-9154B98D3D7C}" destId="{1ECFCAC6-D33D-49F3-B584-DC8E13A0DE04}" srcOrd="1" destOrd="0" parTransId="{706EC9A7-5406-462E-AC1B-C08CC030B2AB}" sibTransId="{0DB390A6-FFA5-4BF0-8EE3-37FF37717653}"/>
    <dgm:cxn modelId="{AD636CED-31A1-43F2-8438-AFDC6A43244A}" type="presParOf" srcId="{7CAECC98-78F9-4965-94DD-4CC45914DED8}" destId="{3BAC0851-723D-445C-A856-DB4F1EC833C4}" srcOrd="0" destOrd="0" presId="urn:microsoft.com/office/officeart/2005/8/layout/vProcess5"/>
    <dgm:cxn modelId="{A8AFC823-F071-4904-86CA-EB29EA5FCDF8}" type="presParOf" srcId="{7CAECC98-78F9-4965-94DD-4CC45914DED8}" destId="{FB4A18D5-FF4B-47D0-94FE-2DDB70608EF0}" srcOrd="1" destOrd="0" presId="urn:microsoft.com/office/officeart/2005/8/layout/vProcess5"/>
    <dgm:cxn modelId="{AF09472A-277E-45BB-9B55-B252241C34FA}" type="presParOf" srcId="{7CAECC98-78F9-4965-94DD-4CC45914DED8}" destId="{AA68A97B-1078-4021-92F0-59E2C1180DF7}" srcOrd="2" destOrd="0" presId="urn:microsoft.com/office/officeart/2005/8/layout/vProcess5"/>
    <dgm:cxn modelId="{810A6736-2B0E-4C0A-9DE9-E8CB576748B3}" type="presParOf" srcId="{7CAECC98-78F9-4965-94DD-4CC45914DED8}" destId="{11F23A15-9D72-482C-BDB5-93E42178A7DE}" srcOrd="3" destOrd="0" presId="urn:microsoft.com/office/officeart/2005/8/layout/vProcess5"/>
    <dgm:cxn modelId="{BFC4151B-0FC2-4317-B279-EAC47EE4A592}" type="presParOf" srcId="{7CAECC98-78F9-4965-94DD-4CC45914DED8}" destId="{CD23C03E-CAB4-44DA-8850-DFD0B9A78E00}" srcOrd="4" destOrd="0" presId="urn:microsoft.com/office/officeart/2005/8/layout/vProcess5"/>
    <dgm:cxn modelId="{B1C81A08-ED5A-43B4-8882-539EACA9E544}" type="presParOf" srcId="{7CAECC98-78F9-4965-94DD-4CC45914DED8}" destId="{E2D0F87C-1E7A-4FAA-951E-DE2F3664BB3A}" srcOrd="5" destOrd="0" presId="urn:microsoft.com/office/officeart/2005/8/layout/vProcess5"/>
  </dgm:cxnLst>
  <dgm:bg>
    <a:gradFill flip="none" rotWithShape="1">
      <a:gsLst>
        <a:gs pos="0">
          <a:schemeClr val="accent2">
            <a:lumMod val="5000"/>
            <a:lumOff val="95000"/>
          </a:schemeClr>
        </a:gs>
        <a:gs pos="74000">
          <a:schemeClr val="accent2">
            <a:lumMod val="45000"/>
            <a:lumOff val="55000"/>
          </a:schemeClr>
        </a:gs>
        <a:gs pos="83000">
          <a:schemeClr val="accent2">
            <a:lumMod val="45000"/>
            <a:lumOff val="55000"/>
          </a:schemeClr>
        </a:gs>
        <a:gs pos="100000">
          <a:schemeClr val="accent2">
            <a:lumMod val="30000"/>
            <a:lumOff val="70000"/>
          </a:schemeClr>
        </a:gs>
      </a:gsLst>
      <a:lin ang="54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9C34C8-D54C-4B14-BDCE-9154B98D3D7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9DDBAF-377C-4752-8FD4-83DA57033A43}">
      <dgm:prSet phldrT="[Текст]" custT="1"/>
      <dgm:spPr>
        <a:gradFill rotWithShape="0"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200" b="1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УЗИ сердечно-сосудистой системы</a:t>
          </a:r>
          <a:r>
            <a:rPr lang="ru-RU" sz="12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 -  85 % </a:t>
          </a:r>
          <a:endParaRPr lang="ru-RU" sz="12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FA2A13A4-1AFB-4BAD-92A4-9C059B71F8C8}" type="parTrans" cxnId="{D0886377-4068-4078-9ED9-73A81BC53970}">
      <dgm:prSet/>
      <dgm:spPr/>
      <dgm:t>
        <a:bodyPr/>
        <a:lstStyle/>
        <a:p>
          <a:endParaRPr lang="ru-RU"/>
        </a:p>
      </dgm:t>
    </dgm:pt>
    <dgm:pt modelId="{1CD85A66-3568-4084-B996-E134202557B0}" type="sibTrans" cxnId="{D0886377-4068-4078-9ED9-73A81BC5397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A4080393-0310-4FA8-9C74-24C403682352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«</a:t>
          </a:r>
          <a:r>
            <a:rPr lang="ru-RU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УЗИ ССС допплерография сосудов» - </a:t>
          </a:r>
          <a:r>
            <a:rPr lang="en-US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66</a:t>
          </a:r>
          <a:r>
            <a:rPr lang="ru-RU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%. 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</a:t>
          </a:r>
          <a:r>
            <a:rPr lang="en-US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65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%): ГУЗ ГП №4 – 45</a:t>
          </a:r>
          <a:r>
            <a:rPr lang="en-US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,6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%, ФГБУ «</a:t>
          </a:r>
          <a:r>
            <a:rPr lang="ru-RU" sz="1000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ФНКЦМРиО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ФМБА» 58</a:t>
          </a:r>
          <a:r>
            <a:rPr lang="en-US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,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7%, ГУЗ ГБ №2 – 1,9%;</a:t>
          </a:r>
          <a:endParaRPr lang="ru-RU" sz="1000" u="sng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AC9C7749-850A-4E18-93D5-95B3B4088BC5}" type="parTrans" cxnId="{208496BB-C29F-4ABF-8645-66C55D78767E}">
      <dgm:prSet/>
      <dgm:spPr/>
      <dgm:t>
        <a:bodyPr/>
        <a:lstStyle/>
        <a:p>
          <a:endParaRPr lang="ru-RU"/>
        </a:p>
      </dgm:t>
    </dgm:pt>
    <dgm:pt modelId="{D88E987F-6E5A-4933-92AE-3A0EC4D54E3F}" type="sibTrans" cxnId="{208496BB-C29F-4ABF-8645-66C55D78767E}">
      <dgm:prSet/>
      <dgm:spPr/>
      <dgm:t>
        <a:bodyPr/>
        <a:lstStyle/>
        <a:p>
          <a:endParaRPr lang="ru-RU"/>
        </a:p>
      </dgm:t>
    </dgm:pt>
    <dgm:pt modelId="{1ECFCAC6-D33D-49F3-B584-DC8E13A0DE04}">
      <dgm:prSet phldrT="[Текст]" custT="1"/>
      <dgm:spPr>
        <a:gradFill rotWithShape="0"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200" b="1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Эндоскопические исследования</a:t>
          </a:r>
          <a:r>
            <a:rPr lang="ru-RU" sz="12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-  94 % </a:t>
          </a:r>
          <a:endParaRPr lang="ru-RU" sz="12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706EC9A7-5406-462E-AC1B-C08CC030B2AB}" type="parTrans" cxnId="{5E564698-F80E-489F-8787-31382C3C6C77}">
      <dgm:prSet/>
      <dgm:spPr/>
      <dgm:t>
        <a:bodyPr/>
        <a:lstStyle/>
        <a:p>
          <a:endParaRPr lang="ru-RU"/>
        </a:p>
      </dgm:t>
    </dgm:pt>
    <dgm:pt modelId="{0DB390A6-FFA5-4BF0-8EE3-37FF37717653}" type="sibTrans" cxnId="{5E564698-F80E-489F-8787-31382C3C6C77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F67A2808-C1D5-4F49-BFE8-3FA77C7371F4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«ЭДИ бронхоскопия» - 98 %. </a:t>
          </a:r>
          <a:endParaRPr lang="ru-RU" sz="1000" u="sng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B676500C-5621-49CB-B422-1530C7D55FD3}" type="parTrans" cxnId="{D3E9CB0F-AF9E-48D2-A715-8521F5C2B2CD}">
      <dgm:prSet/>
      <dgm:spPr/>
      <dgm:t>
        <a:bodyPr/>
        <a:lstStyle/>
        <a:p>
          <a:endParaRPr lang="ru-RU"/>
        </a:p>
      </dgm:t>
    </dgm:pt>
    <dgm:pt modelId="{CF609606-5002-4154-BC78-B7AF9BEF1049}" type="sibTrans" cxnId="{D3E9CB0F-AF9E-48D2-A715-8521F5C2B2CD}">
      <dgm:prSet/>
      <dgm:spPr/>
      <dgm:t>
        <a:bodyPr/>
        <a:lstStyle/>
        <a:p>
          <a:endParaRPr lang="ru-RU"/>
        </a:p>
      </dgm:t>
    </dgm:pt>
    <dgm:pt modelId="{DCF35139-0670-47D0-B0FD-1533F6F2F775}">
      <dgm:prSet phldrT="[Текст]" custT="1"/>
      <dgm:spPr>
        <a:gradFill rotWithShape="0"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l"/>
          <a:r>
            <a:rPr lang="ru-RU" sz="1200" b="1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Маммография</a:t>
          </a:r>
          <a:r>
            <a:rPr lang="ru-RU" sz="12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- 91 % </a:t>
          </a:r>
          <a:endParaRPr lang="ru-RU" sz="12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A491C91A-CF78-4F30-9846-AED0DF991948}" type="parTrans" cxnId="{6E7CB791-0427-420C-A491-A6B15ACA9A64}">
      <dgm:prSet/>
      <dgm:spPr/>
      <dgm:t>
        <a:bodyPr/>
        <a:lstStyle/>
        <a:p>
          <a:endParaRPr lang="ru-RU"/>
        </a:p>
      </dgm:t>
    </dgm:pt>
    <dgm:pt modelId="{A3CBE2AF-68DD-4C14-A927-E54E9FA81871}" type="sibTrans" cxnId="{6E7CB791-0427-420C-A491-A6B15ACA9A64}">
      <dgm:prSet/>
      <dgm:spPr/>
      <dgm:t>
        <a:bodyPr/>
        <a:lstStyle/>
        <a:p>
          <a:endParaRPr lang="ru-RU"/>
        </a:p>
      </dgm:t>
    </dgm:pt>
    <dgm:pt modelId="{070AD21E-BFC5-405B-AD62-CD0D3B3E3860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pPr algn="just"/>
          <a:r>
            <a:rPr lang="ru-RU" sz="11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Выполнение менее 80% в следующих медицинских организациях:</a:t>
          </a:r>
          <a:endParaRPr lang="ru-RU" sz="11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9CAC2340-ADFA-49EC-90EF-3979EA6FAABE}" type="parTrans" cxnId="{9061F712-71E9-47C8-AB15-9523C4936E1F}">
      <dgm:prSet/>
      <dgm:spPr/>
      <dgm:t>
        <a:bodyPr/>
        <a:lstStyle/>
        <a:p>
          <a:endParaRPr lang="ru-RU"/>
        </a:p>
      </dgm:t>
    </dgm:pt>
    <dgm:pt modelId="{71A7CDC8-7D78-42CC-85CD-21C0F0C15B7D}" type="sibTrans" cxnId="{9061F712-71E9-47C8-AB15-9523C4936E1F}">
      <dgm:prSet/>
      <dgm:spPr/>
      <dgm:t>
        <a:bodyPr/>
        <a:lstStyle/>
        <a:p>
          <a:endParaRPr lang="ru-RU"/>
        </a:p>
      </dgm:t>
    </dgm:pt>
    <dgm:pt modelId="{90F2B20B-813D-462A-98AF-B8064A0C8923}">
      <dgm:prSet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«УЗИ ССС дуплексное сканирование сосудов» - 79,4 %. 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 Городская поликлиника </a:t>
          </a:r>
          <a:r>
            <a:rPr lang="en-US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N4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– 56,4 % ,  ГУЗ Гор. Поликлиника </a:t>
          </a:r>
          <a:r>
            <a:rPr lang="en-US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N3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– 37,4 %, ФНКЦРИО ФМБА РОССИИ- 65,3 %;</a:t>
          </a:r>
        </a:p>
      </dgm:t>
    </dgm:pt>
    <dgm:pt modelId="{B96D0164-AC50-4641-BAF8-BD7774450F3F}" type="parTrans" cxnId="{25731F21-3694-4E39-BB00-FC7A3A88FB73}">
      <dgm:prSet/>
      <dgm:spPr/>
      <dgm:t>
        <a:bodyPr/>
        <a:lstStyle/>
        <a:p>
          <a:endParaRPr lang="ru-RU"/>
        </a:p>
      </dgm:t>
    </dgm:pt>
    <dgm:pt modelId="{9D89C2B9-3EC6-412E-AA76-9470B22516DE}" type="sibTrans" cxnId="{25731F21-3694-4E39-BB00-FC7A3A88FB73}">
      <dgm:prSet/>
      <dgm:spPr/>
      <dgm:t>
        <a:bodyPr/>
        <a:lstStyle/>
        <a:p>
          <a:endParaRPr lang="ru-RU"/>
        </a:p>
      </dgm:t>
    </dgm:pt>
    <dgm:pt modelId="{A5A87900-86F6-4A29-A9C8-608F2283BE3C}">
      <dgm:prSet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endParaRPr lang="ru-RU" sz="1000" dirty="0" smtClean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BA4E22DF-B0AC-47B6-A178-F7B3C86B60F6}" type="parTrans" cxnId="{AC75FF0B-425C-4AEB-82DD-12D0FC0481EB}">
      <dgm:prSet/>
      <dgm:spPr/>
      <dgm:t>
        <a:bodyPr/>
        <a:lstStyle/>
        <a:p>
          <a:endParaRPr lang="ru-RU"/>
        </a:p>
      </dgm:t>
    </dgm:pt>
    <dgm:pt modelId="{B205A2CE-8D2F-4480-97AA-48C1FF00F37B}" type="sibTrans" cxnId="{AC75FF0B-425C-4AEB-82DD-12D0FC0481EB}">
      <dgm:prSet/>
      <dgm:spPr/>
      <dgm:t>
        <a:bodyPr/>
        <a:lstStyle/>
        <a:p>
          <a:endParaRPr lang="ru-RU"/>
        </a:p>
      </dgm:t>
    </dgm:pt>
    <dgm:pt modelId="{4DB151E5-A468-4C76-BD91-251A4D9E9392}">
      <dgm:prSet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«УЗИ ССС эхокардиография» - 92 %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. Низкий процент выполнения (менее 75%) объёмов в:   ГУЗ </a:t>
          </a:r>
          <a:r>
            <a:rPr lang="ru-RU" sz="1000" b="0" i="0" u="none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Гор.б-ца</a:t>
          </a:r>
          <a:r>
            <a:rPr lang="ru-RU" sz="1000" b="0" i="0" u="none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en-US" sz="1000" b="0" i="0" u="none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N2</a:t>
          </a:r>
          <a:r>
            <a:rPr lang="ru-RU" sz="1000" b="0" i="0" u="none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-31,4 %, </a:t>
          </a:r>
          <a:r>
            <a:rPr lang="ru-RU" sz="1000" b="0" i="0" u="none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Майнская</a:t>
          </a:r>
          <a:r>
            <a:rPr lang="ru-RU" sz="1000" b="0" i="0" u="none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районная Больница- 0%.</a:t>
          </a:r>
          <a:endParaRPr lang="ru-RU" sz="1000" dirty="0" smtClean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B19E2133-EADD-428E-B84A-9A11690CC462}" type="parTrans" cxnId="{6ABE74AD-70D5-4E00-8683-3B3E68A89E25}">
      <dgm:prSet/>
      <dgm:spPr/>
      <dgm:t>
        <a:bodyPr/>
        <a:lstStyle/>
        <a:p>
          <a:endParaRPr lang="ru-RU"/>
        </a:p>
      </dgm:t>
    </dgm:pt>
    <dgm:pt modelId="{7373A69D-F7E8-43B9-926D-5A9498B4D05E}" type="sibTrans" cxnId="{6ABE74AD-70D5-4E00-8683-3B3E68A89E25}">
      <dgm:prSet/>
      <dgm:spPr/>
      <dgm:t>
        <a:bodyPr/>
        <a:lstStyle/>
        <a:p>
          <a:endParaRPr lang="ru-RU"/>
        </a:p>
      </dgm:t>
    </dgm:pt>
    <dgm:pt modelId="{2B4A46AC-2923-49FF-B081-3000C670ED20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000" u="sng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колоноскопия</a:t>
          </a:r>
          <a:r>
            <a:rPr lang="ru-RU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» - 95%.  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Городская больница </a:t>
          </a:r>
          <a:r>
            <a:rPr lang="en-US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N2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-  50%, Ульяновская районная больница - 47% , Большенагаткинская районная больница – 0%, ГУЗ  Городская поликлиника </a:t>
          </a:r>
          <a:r>
            <a:rPr lang="en-US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3 – 67 % </a:t>
          </a:r>
          <a:endParaRPr lang="ru-RU" sz="10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6D520AAD-439D-4F68-83FF-17ACAED3685A}" type="parTrans" cxnId="{6ACE02D9-5500-48E8-BBC6-030B419988A3}">
      <dgm:prSet/>
      <dgm:spPr/>
      <dgm:t>
        <a:bodyPr/>
        <a:lstStyle/>
        <a:p>
          <a:endParaRPr lang="ru-RU"/>
        </a:p>
      </dgm:t>
    </dgm:pt>
    <dgm:pt modelId="{78FFC76C-DA2A-4298-A7B6-DEC8DC63CA2E}" type="sibTrans" cxnId="{6ACE02D9-5500-48E8-BBC6-030B419988A3}">
      <dgm:prSet/>
      <dgm:spPr/>
      <dgm:t>
        <a:bodyPr/>
        <a:lstStyle/>
        <a:p>
          <a:endParaRPr lang="ru-RU"/>
        </a:p>
      </dgm:t>
    </dgm:pt>
    <dgm:pt modelId="{3D7EC94D-409F-4254-8100-186548C77206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000" u="sng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ректосигмоидоскопия</a:t>
          </a:r>
          <a:r>
            <a:rPr lang="ru-RU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» - 53%. 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 ГУЗ ГП №4 – 36 %, Центральная городская клиническая больница – при имеющим плане не подано ни одного случая</a:t>
          </a:r>
          <a:endParaRPr lang="ru-RU" sz="10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4AF64C60-AC1F-40F2-95AC-3B365A7C1A2A}" type="parTrans" cxnId="{F2685ECC-69DD-4157-91B1-8AEADD6271ED}">
      <dgm:prSet/>
      <dgm:spPr/>
      <dgm:t>
        <a:bodyPr/>
        <a:lstStyle/>
        <a:p>
          <a:endParaRPr lang="ru-RU"/>
        </a:p>
      </dgm:t>
    </dgm:pt>
    <dgm:pt modelId="{3AD801EE-D26C-4043-B0CC-2C427596CE8C}" type="sibTrans" cxnId="{F2685ECC-69DD-4157-91B1-8AEADD6271ED}">
      <dgm:prSet/>
      <dgm:spPr/>
      <dgm:t>
        <a:bodyPr/>
        <a:lstStyle/>
        <a:p>
          <a:endParaRPr lang="ru-RU"/>
        </a:p>
      </dgm:t>
    </dgm:pt>
    <dgm:pt modelId="{389CCC74-B6A2-4AB3-A228-5A10478B7722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000" u="sng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эзофагогастродуоденскопия</a:t>
          </a:r>
          <a:r>
            <a:rPr lang="ru-RU" sz="10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» - 95 %.  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Гор. Поликлиника </a:t>
          </a:r>
          <a:r>
            <a:rPr lang="en-US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N3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- 64% , ГУЗ Гор. Поликлиника </a:t>
          </a:r>
          <a:r>
            <a:rPr lang="en-US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5 -  65% ,, </a:t>
          </a:r>
          <a:r>
            <a:rPr lang="ru-RU" sz="1000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Майнская</a:t>
          </a:r>
          <a:r>
            <a:rPr lang="ru-RU" sz="10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РБ - 17%  , Тереньгульская РБ - 50% , Большенагаткинская РБ-  26 %.</a:t>
          </a:r>
          <a:endParaRPr lang="ru-RU" sz="10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C8D7CA3A-212C-4CF9-BD5B-9C57CF8FAF71}" type="parTrans" cxnId="{8806E113-A680-4665-AE94-005B6320ED35}">
      <dgm:prSet/>
      <dgm:spPr/>
      <dgm:t>
        <a:bodyPr/>
        <a:lstStyle/>
        <a:p>
          <a:endParaRPr lang="ru-RU"/>
        </a:p>
      </dgm:t>
    </dgm:pt>
    <dgm:pt modelId="{1FA98F58-0613-46E6-AB78-677206C8F404}" type="sibTrans" cxnId="{8806E113-A680-4665-AE94-005B6320ED35}">
      <dgm:prSet/>
      <dgm:spPr/>
      <dgm:t>
        <a:bodyPr/>
        <a:lstStyle/>
        <a:p>
          <a:endParaRPr lang="ru-RU"/>
        </a:p>
      </dgm:t>
    </dgm:pt>
    <dgm:pt modelId="{04191FED-27D9-48AC-9AD3-2F0F32703981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b="0" i="0" u="none" strike="noStrike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"МАЙНСКАЯ РАЙОННАЯ БОЛЬНИЦА"</a:t>
          </a:r>
          <a:endParaRPr lang="ru-RU" sz="1000" dirty="0">
            <a:effectLst/>
          </a:endParaRPr>
        </a:p>
      </dgm:t>
    </dgm:pt>
    <dgm:pt modelId="{9540ED53-6B03-4A35-877F-A6E54FCFA50B}" type="parTrans" cxnId="{AE7B235C-1EAB-4920-B6C3-83B002194D79}">
      <dgm:prSet/>
      <dgm:spPr/>
      <dgm:t>
        <a:bodyPr/>
        <a:lstStyle/>
        <a:p>
          <a:endParaRPr lang="ru-RU"/>
        </a:p>
      </dgm:t>
    </dgm:pt>
    <dgm:pt modelId="{613E1EAA-5EDD-4807-86D3-540EF2DF2213}" type="sibTrans" cxnId="{AE7B235C-1EAB-4920-B6C3-83B002194D79}">
      <dgm:prSet/>
      <dgm:spPr/>
      <dgm:t>
        <a:bodyPr/>
        <a:lstStyle/>
        <a:p>
          <a:endParaRPr lang="ru-RU"/>
        </a:p>
      </dgm:t>
    </dgm:pt>
    <dgm:pt modelId="{21EC4FEC-D754-4D70-9236-1B2E61F11529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b="0" i="0" u="none" strike="noStrike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 "ИНЗЕНСКАЯ РАЙОННАЯ БОЛЬНИЦА"</a:t>
          </a:r>
          <a:endParaRPr lang="ru-RU" sz="1000" dirty="0">
            <a:effectLst/>
          </a:endParaRPr>
        </a:p>
      </dgm:t>
    </dgm:pt>
    <dgm:pt modelId="{316EEAED-4EF3-49AC-AD1F-8D9C0A4FAD10}" type="parTrans" cxnId="{CDCD336A-18A8-4342-95A1-A5620A43966F}">
      <dgm:prSet/>
      <dgm:spPr/>
      <dgm:t>
        <a:bodyPr/>
        <a:lstStyle/>
        <a:p>
          <a:endParaRPr lang="ru-RU"/>
        </a:p>
      </dgm:t>
    </dgm:pt>
    <dgm:pt modelId="{89530275-F224-40ED-B05A-3A9670CB98D6}" type="sibTrans" cxnId="{CDCD336A-18A8-4342-95A1-A5620A43966F}">
      <dgm:prSet/>
      <dgm:spPr/>
      <dgm:t>
        <a:bodyPr/>
        <a:lstStyle/>
        <a:p>
          <a:endParaRPr lang="ru-RU"/>
        </a:p>
      </dgm:t>
    </dgm:pt>
    <dgm:pt modelId="{42CB3A49-9235-466D-B832-DE7E9CB6FBD2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b="0" i="0" u="none" strike="noStrike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"ГОРОДСКАЯ ПОЛИКЛИНИКА № 3"</a:t>
          </a:r>
          <a:endParaRPr lang="ru-RU" sz="1000" dirty="0">
            <a:effectLst/>
          </a:endParaRPr>
        </a:p>
      </dgm:t>
    </dgm:pt>
    <dgm:pt modelId="{A4E97A90-4875-4B20-811D-DAD8083EAC3B}" type="parTrans" cxnId="{81472BA2-293A-473F-9F28-04CA546B594B}">
      <dgm:prSet/>
      <dgm:spPr/>
      <dgm:t>
        <a:bodyPr/>
        <a:lstStyle/>
        <a:p>
          <a:endParaRPr lang="ru-RU"/>
        </a:p>
      </dgm:t>
    </dgm:pt>
    <dgm:pt modelId="{436E5140-5C9F-43C4-B603-77BA02A36C38}" type="sibTrans" cxnId="{81472BA2-293A-473F-9F28-04CA546B594B}">
      <dgm:prSet/>
      <dgm:spPr/>
      <dgm:t>
        <a:bodyPr/>
        <a:lstStyle/>
        <a:p>
          <a:endParaRPr lang="ru-RU"/>
        </a:p>
      </dgm:t>
    </dgm:pt>
    <dgm:pt modelId="{0B616149-B34C-4715-9056-66A77F674BBE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b="0" i="0" u="none" strike="noStrike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 "СУРСКАЯ РАЙОННАЯ БОЛЬНИЦА"</a:t>
          </a:r>
          <a:endParaRPr lang="ru-RU" sz="1000">
            <a:effectLst/>
          </a:endParaRPr>
        </a:p>
      </dgm:t>
    </dgm:pt>
    <dgm:pt modelId="{11BBE243-96E5-422D-9830-CA08F574A381}" type="parTrans" cxnId="{6BFA6A10-D5FA-4E3B-86A4-167D5DA2E2BA}">
      <dgm:prSet/>
      <dgm:spPr/>
      <dgm:t>
        <a:bodyPr/>
        <a:lstStyle/>
        <a:p>
          <a:endParaRPr lang="ru-RU"/>
        </a:p>
      </dgm:t>
    </dgm:pt>
    <dgm:pt modelId="{A3DAF498-75F6-4DE7-8AE5-89BBADEA17D9}" type="sibTrans" cxnId="{6BFA6A10-D5FA-4E3B-86A4-167D5DA2E2BA}">
      <dgm:prSet/>
      <dgm:spPr/>
      <dgm:t>
        <a:bodyPr/>
        <a:lstStyle/>
        <a:p>
          <a:endParaRPr lang="ru-RU"/>
        </a:p>
      </dgm:t>
    </dgm:pt>
    <dgm:pt modelId="{CA394A78-674C-42DD-AA5A-191643C54D42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b="0" i="0" u="none" strike="noStrike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"ТЕРЕНЬГУЛЬСКАЯ РАЙОННАЯ БОЛЬНИЦА"</a:t>
          </a:r>
          <a:endParaRPr lang="ru-RU" sz="1000" dirty="0">
            <a:effectLst/>
          </a:endParaRPr>
        </a:p>
      </dgm:t>
    </dgm:pt>
    <dgm:pt modelId="{F438308A-8005-4A60-A17C-7767329295BF}" type="parTrans" cxnId="{103D3FE7-6483-464B-9644-9E63787E541A}">
      <dgm:prSet/>
      <dgm:spPr/>
      <dgm:t>
        <a:bodyPr/>
        <a:lstStyle/>
        <a:p>
          <a:endParaRPr lang="ru-RU"/>
        </a:p>
      </dgm:t>
    </dgm:pt>
    <dgm:pt modelId="{333E4FD8-55C1-49EE-A13A-8172180D28E3}" type="sibTrans" cxnId="{103D3FE7-6483-464B-9644-9E63787E541A}">
      <dgm:prSet/>
      <dgm:spPr/>
      <dgm:t>
        <a:bodyPr/>
        <a:lstStyle/>
        <a:p>
          <a:endParaRPr lang="ru-RU"/>
        </a:p>
      </dgm:t>
    </dgm:pt>
    <dgm:pt modelId="{106F7204-2D00-4197-8E17-EE57A4E05713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r>
            <a:rPr lang="ru-RU" sz="1000" b="0" i="0" u="none" strike="noStrike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ФКУЗ "МЕДИКО-САНИТАРНАЯ ЧАСТЬ МИНИСТЕРСТВА ВНУТРЕННИХ ДЕЛ РОССИЙСКОЙ ФЕДЕРАЦИИ ПО УЛЬЯНОВСКОЙ ОБЛАСТИ"</a:t>
          </a:r>
          <a:endParaRPr lang="ru-RU" sz="1000" dirty="0"/>
        </a:p>
      </dgm:t>
    </dgm:pt>
    <dgm:pt modelId="{C2775C85-82A3-47A6-BAA7-AF816ED0B6D0}" type="parTrans" cxnId="{C9BC554A-9C5C-490F-8F4E-C327360D0FEC}">
      <dgm:prSet/>
      <dgm:spPr/>
      <dgm:t>
        <a:bodyPr/>
        <a:lstStyle/>
        <a:p>
          <a:endParaRPr lang="ru-RU"/>
        </a:p>
      </dgm:t>
    </dgm:pt>
    <dgm:pt modelId="{39A9AED0-4047-4C0D-8C37-30D4146BDEEF}" type="sibTrans" cxnId="{C9BC554A-9C5C-490F-8F4E-C327360D0FEC}">
      <dgm:prSet/>
      <dgm:spPr/>
      <dgm:t>
        <a:bodyPr/>
        <a:lstStyle/>
        <a:p>
          <a:endParaRPr lang="ru-RU"/>
        </a:p>
      </dgm:t>
    </dgm:pt>
    <dgm:pt modelId="{7EA6D4D7-D389-4443-B4AF-DBAF1667F462}">
      <dgm:prSet phldrT="[Текст]" custT="1"/>
      <dgm:spPr>
        <a:gradFill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</a:gradFill>
      </dgm:spPr>
      <dgm:t>
        <a:bodyPr/>
        <a:lstStyle/>
        <a:p>
          <a:pPr algn="just"/>
          <a:r>
            <a:rPr lang="ru-RU" sz="11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100" b="0" i="0" u="none" strike="noStrike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"НОВОСПАССКАЯ РАЙОННАЯ БОЛЬНИЦА"</a:t>
          </a:r>
          <a:endParaRPr lang="ru-RU" sz="11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FE3B8E31-F821-45C1-A196-EA37F66161AB}" type="parTrans" cxnId="{ED729921-7623-4D86-826B-78B1473A5468}">
      <dgm:prSet/>
      <dgm:spPr/>
      <dgm:t>
        <a:bodyPr/>
        <a:lstStyle/>
        <a:p>
          <a:endParaRPr lang="ru-RU"/>
        </a:p>
      </dgm:t>
    </dgm:pt>
    <dgm:pt modelId="{B70C5310-C40D-44F8-98CC-1977F22670BC}" type="sibTrans" cxnId="{ED729921-7623-4D86-826B-78B1473A5468}">
      <dgm:prSet/>
      <dgm:spPr/>
      <dgm:t>
        <a:bodyPr/>
        <a:lstStyle/>
        <a:p>
          <a:endParaRPr lang="ru-RU"/>
        </a:p>
      </dgm:t>
    </dgm:pt>
    <dgm:pt modelId="{A64EF0CC-08A2-4226-87B1-E379C0C0EC49}" type="pres">
      <dgm:prSet presAssocID="{339C34C8-D54C-4B14-BDCE-9154B98D3D7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E660D8-AB99-4B79-9FD5-5157BD54461A}" type="pres">
      <dgm:prSet presAssocID="{339C34C8-D54C-4B14-BDCE-9154B98D3D7C}" presName="dummyMaxCanvas" presStyleCnt="0">
        <dgm:presLayoutVars/>
      </dgm:prSet>
      <dgm:spPr/>
    </dgm:pt>
    <dgm:pt modelId="{DC481417-8087-41EC-B832-A829396C4B96}" type="pres">
      <dgm:prSet presAssocID="{339C34C8-D54C-4B14-BDCE-9154B98D3D7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56DC4C-E652-48C2-AFC5-D5D98AD997BB}" type="pres">
      <dgm:prSet presAssocID="{339C34C8-D54C-4B14-BDCE-9154B98D3D7C}" presName="ThreeNodes_2" presStyleLbl="node1" presStyleIdx="1" presStyleCnt="3" custScaleX="100000" custScaleY="125474" custLinFactNeighborX="416" custLinFactNeighborY="-26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D97EA-7939-42B9-BCFC-41A5112FCD97}" type="pres">
      <dgm:prSet presAssocID="{339C34C8-D54C-4B14-BDCE-9154B98D3D7C}" presName="ThreeNodes_3" presStyleLbl="node1" presStyleIdx="2" presStyleCnt="3" custScaleX="96190" custScaleY="123718" custLinFactNeighborX="1808" custLinFactNeighborY="4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1DBD0-5767-4374-87C0-31B91A3B89F8}" type="pres">
      <dgm:prSet presAssocID="{339C34C8-D54C-4B14-BDCE-9154B98D3D7C}" presName="ThreeConn_1-2" presStyleLbl="fgAccFollowNode1" presStyleIdx="0" presStyleCnt="2" custScaleX="76479" custScaleY="100000" custLinFactNeighborX="-4014" custLinFactNeighborY="-28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26170C-DA96-41FD-B24A-B302CE83FD5A}" type="pres">
      <dgm:prSet presAssocID="{339C34C8-D54C-4B14-BDCE-9154B98D3D7C}" presName="ThreeConn_2-3" presStyleLbl="fgAccFollowNode1" presStyleIdx="1" presStyleCnt="2" custScaleX="84961" custScaleY="100000" custLinFactNeighborX="5777" custLinFactNeighborY="-62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F5F55D-0419-4DD1-A1E1-8A01BBE1FD0C}" type="pres">
      <dgm:prSet presAssocID="{339C34C8-D54C-4B14-BDCE-9154B98D3D7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1E2BB-4C9A-4551-9A49-944129E3D2B8}" type="pres">
      <dgm:prSet presAssocID="{339C34C8-D54C-4B14-BDCE-9154B98D3D7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FEF753-ADC4-4F92-BD2A-CBE407915E68}" type="pres">
      <dgm:prSet presAssocID="{339C34C8-D54C-4B14-BDCE-9154B98D3D7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4623A6-03B8-4B5D-A66D-18EA09BD471A}" type="presOf" srcId="{2B4A46AC-2923-49FF-B081-3000C670ED20}" destId="{75D1E2BB-4C9A-4551-9A49-944129E3D2B8}" srcOrd="1" destOrd="2" presId="urn:microsoft.com/office/officeart/2005/8/layout/vProcess5"/>
    <dgm:cxn modelId="{E38F6966-F7C4-42CB-8243-99051C338BDB}" type="presOf" srcId="{1ECFCAC6-D33D-49F3-B584-DC8E13A0DE04}" destId="{B556DC4C-E652-48C2-AFC5-D5D98AD997BB}" srcOrd="0" destOrd="0" presId="urn:microsoft.com/office/officeart/2005/8/layout/vProcess5"/>
    <dgm:cxn modelId="{49E75023-12D9-4A94-A386-6CFD2B4710A5}" type="presOf" srcId="{070AD21E-BFC5-405B-AD62-CD0D3B3E3860}" destId="{F8FEF753-ADC4-4F92-BD2A-CBE407915E68}" srcOrd="1" destOrd="1" presId="urn:microsoft.com/office/officeart/2005/8/layout/vProcess5"/>
    <dgm:cxn modelId="{EA5181C2-CB58-4DD2-8F05-269565E7B18A}" type="presOf" srcId="{42CB3A49-9235-466D-B832-DE7E9CB6FBD2}" destId="{C2CD97EA-7939-42B9-BCFC-41A5112FCD97}" srcOrd="0" destOrd="5" presId="urn:microsoft.com/office/officeart/2005/8/layout/vProcess5"/>
    <dgm:cxn modelId="{C1E5E9D0-68E3-480F-8C47-2C50FBB82451}" type="presOf" srcId="{106F7204-2D00-4197-8E17-EE57A4E05713}" destId="{C2CD97EA-7939-42B9-BCFC-41A5112FCD97}" srcOrd="0" destOrd="8" presId="urn:microsoft.com/office/officeart/2005/8/layout/vProcess5"/>
    <dgm:cxn modelId="{370408FC-DAB2-4477-9AC4-81440E6F7914}" type="presOf" srcId="{0DB390A6-FFA5-4BF0-8EE3-37FF37717653}" destId="{9D26170C-DA96-41FD-B24A-B302CE83FD5A}" srcOrd="0" destOrd="0" presId="urn:microsoft.com/office/officeart/2005/8/layout/vProcess5"/>
    <dgm:cxn modelId="{C473BA3D-990D-4FC1-9576-B937753142C7}" type="presOf" srcId="{F67A2808-C1D5-4F49-BFE8-3FA77C7371F4}" destId="{75D1E2BB-4C9A-4551-9A49-944129E3D2B8}" srcOrd="1" destOrd="1" presId="urn:microsoft.com/office/officeart/2005/8/layout/vProcess5"/>
    <dgm:cxn modelId="{6ABE74AD-70D5-4E00-8683-3B3E68A89E25}" srcId="{679DDBAF-377C-4752-8FD4-83DA57033A43}" destId="{4DB151E5-A468-4C76-BD91-251A4D9E9392}" srcOrd="2" destOrd="0" parTransId="{B19E2133-EADD-428E-B84A-9A11690CC462}" sibTransId="{7373A69D-F7E8-43B9-926D-5A9498B4D05E}"/>
    <dgm:cxn modelId="{C9BC554A-9C5C-490F-8F4E-C327360D0FEC}" srcId="{DCF35139-0670-47D0-B0FD-1533F6F2F775}" destId="{106F7204-2D00-4197-8E17-EE57A4E05713}" srcOrd="7" destOrd="0" parTransId="{C2775C85-82A3-47A6-BAA7-AF816ED0B6D0}" sibTransId="{39A9AED0-4047-4C0D-8C37-30D4146BDEEF}"/>
    <dgm:cxn modelId="{103D3FE7-6483-464B-9644-9E63787E541A}" srcId="{DCF35139-0670-47D0-B0FD-1533F6F2F775}" destId="{CA394A78-674C-42DD-AA5A-191643C54D42}" srcOrd="6" destOrd="0" parTransId="{F438308A-8005-4A60-A17C-7767329295BF}" sibTransId="{333E4FD8-55C1-49EE-A13A-8172180D28E3}"/>
    <dgm:cxn modelId="{773CFD4D-57DE-4BB0-9FFD-D21366DCD113}" type="presOf" srcId="{CA394A78-674C-42DD-AA5A-191643C54D42}" destId="{F8FEF753-ADC4-4F92-BD2A-CBE407915E68}" srcOrd="1" destOrd="7" presId="urn:microsoft.com/office/officeart/2005/8/layout/vProcess5"/>
    <dgm:cxn modelId="{2544E56A-4418-4A8D-A599-0C73F4F57845}" type="presOf" srcId="{4DB151E5-A468-4C76-BD91-251A4D9E9392}" destId="{E5F5F55D-0419-4DD1-A1E1-8A01BBE1FD0C}" srcOrd="1" destOrd="3" presId="urn:microsoft.com/office/officeart/2005/8/layout/vProcess5"/>
    <dgm:cxn modelId="{005C57F7-2A1B-429B-8311-6688D8298F80}" type="presOf" srcId="{A5A87900-86F6-4A29-A9C8-608F2283BE3C}" destId="{75D1E2BB-4C9A-4551-9A49-944129E3D2B8}" srcOrd="1" destOrd="5" presId="urn:microsoft.com/office/officeart/2005/8/layout/vProcess5"/>
    <dgm:cxn modelId="{F2106948-668C-4672-B61B-CB58CF994990}" type="presOf" srcId="{21EC4FEC-D754-4D70-9236-1B2E61F11529}" destId="{C2CD97EA-7939-42B9-BCFC-41A5112FCD97}" srcOrd="0" destOrd="4" presId="urn:microsoft.com/office/officeart/2005/8/layout/vProcess5"/>
    <dgm:cxn modelId="{B9D4CB96-84E6-4EBE-A4F3-13F011C8C124}" type="presOf" srcId="{679DDBAF-377C-4752-8FD4-83DA57033A43}" destId="{DC481417-8087-41EC-B832-A829396C4B96}" srcOrd="0" destOrd="0" presId="urn:microsoft.com/office/officeart/2005/8/layout/vProcess5"/>
    <dgm:cxn modelId="{7B407FB3-DA15-4BDB-9598-3C147FCE83EB}" type="presOf" srcId="{DCF35139-0670-47D0-B0FD-1533F6F2F775}" destId="{F8FEF753-ADC4-4F92-BD2A-CBE407915E68}" srcOrd="1" destOrd="0" presId="urn:microsoft.com/office/officeart/2005/8/layout/vProcess5"/>
    <dgm:cxn modelId="{ED729921-7623-4D86-826B-78B1473A5468}" srcId="{DCF35139-0670-47D0-B0FD-1533F6F2F775}" destId="{7EA6D4D7-D389-4443-B4AF-DBAF1667F462}" srcOrd="1" destOrd="0" parTransId="{FE3B8E31-F821-45C1-A196-EA37F66161AB}" sibTransId="{B70C5310-C40D-44F8-98CC-1977F22670BC}"/>
    <dgm:cxn modelId="{81CB0D98-BDC0-40D7-B6CE-8AB0C1EDF63A}" type="presOf" srcId="{04191FED-27D9-48AC-9AD3-2F0F32703981}" destId="{C2CD97EA-7939-42B9-BCFC-41A5112FCD97}" srcOrd="0" destOrd="3" presId="urn:microsoft.com/office/officeart/2005/8/layout/vProcess5"/>
    <dgm:cxn modelId="{6BFA6A10-D5FA-4E3B-86A4-167D5DA2E2BA}" srcId="{DCF35139-0670-47D0-B0FD-1533F6F2F775}" destId="{0B616149-B34C-4715-9056-66A77F674BBE}" srcOrd="5" destOrd="0" parTransId="{11BBE243-96E5-422D-9830-CA08F574A381}" sibTransId="{A3DAF498-75F6-4DE7-8AE5-89BBADEA17D9}"/>
    <dgm:cxn modelId="{97AA2B48-D3DC-4A14-9DB5-CA6AABF1DD48}" type="presOf" srcId="{04191FED-27D9-48AC-9AD3-2F0F32703981}" destId="{F8FEF753-ADC4-4F92-BD2A-CBE407915E68}" srcOrd="1" destOrd="3" presId="urn:microsoft.com/office/officeart/2005/8/layout/vProcess5"/>
    <dgm:cxn modelId="{F35ABB15-E25B-4DBF-9E4E-3B345C619265}" type="presOf" srcId="{3D7EC94D-409F-4254-8100-186548C77206}" destId="{75D1E2BB-4C9A-4551-9A49-944129E3D2B8}" srcOrd="1" destOrd="3" presId="urn:microsoft.com/office/officeart/2005/8/layout/vProcess5"/>
    <dgm:cxn modelId="{33F5C0CA-B03C-4CD6-B5F0-594516E52145}" type="presOf" srcId="{21EC4FEC-D754-4D70-9236-1B2E61F11529}" destId="{F8FEF753-ADC4-4F92-BD2A-CBE407915E68}" srcOrd="1" destOrd="4" presId="urn:microsoft.com/office/officeart/2005/8/layout/vProcess5"/>
    <dgm:cxn modelId="{DBBAC178-08F1-4AF7-BB51-9A90033340AD}" type="presOf" srcId="{679DDBAF-377C-4752-8FD4-83DA57033A43}" destId="{E5F5F55D-0419-4DD1-A1E1-8A01BBE1FD0C}" srcOrd="1" destOrd="0" presId="urn:microsoft.com/office/officeart/2005/8/layout/vProcess5"/>
    <dgm:cxn modelId="{8806E113-A680-4665-AE94-005B6320ED35}" srcId="{1ECFCAC6-D33D-49F3-B584-DC8E13A0DE04}" destId="{389CCC74-B6A2-4AB3-A228-5A10478B7722}" srcOrd="3" destOrd="0" parTransId="{C8D7CA3A-212C-4CF9-BD5B-9C57CF8FAF71}" sibTransId="{1FA98F58-0613-46E6-AB78-677206C8F404}"/>
    <dgm:cxn modelId="{5E564698-F80E-489F-8787-31382C3C6C77}" srcId="{339C34C8-D54C-4B14-BDCE-9154B98D3D7C}" destId="{1ECFCAC6-D33D-49F3-B584-DC8E13A0DE04}" srcOrd="1" destOrd="0" parTransId="{706EC9A7-5406-462E-AC1B-C08CC030B2AB}" sibTransId="{0DB390A6-FFA5-4BF0-8EE3-37FF37717653}"/>
    <dgm:cxn modelId="{BF1BADC1-BC04-4EC6-A353-FBC44851F28E}" type="presOf" srcId="{A4080393-0310-4FA8-9C74-24C403682352}" destId="{E5F5F55D-0419-4DD1-A1E1-8A01BBE1FD0C}" srcOrd="1" destOrd="1" presId="urn:microsoft.com/office/officeart/2005/8/layout/vProcess5"/>
    <dgm:cxn modelId="{2CC3FE5B-C63F-4718-9F04-70517E74C29B}" type="presOf" srcId="{3D7EC94D-409F-4254-8100-186548C77206}" destId="{B556DC4C-E652-48C2-AFC5-D5D98AD997BB}" srcOrd="0" destOrd="3" presId="urn:microsoft.com/office/officeart/2005/8/layout/vProcess5"/>
    <dgm:cxn modelId="{F894129A-F60A-46B4-AE14-2C05A487202F}" type="presOf" srcId="{F67A2808-C1D5-4F49-BFE8-3FA77C7371F4}" destId="{B556DC4C-E652-48C2-AFC5-D5D98AD997BB}" srcOrd="0" destOrd="1" presId="urn:microsoft.com/office/officeart/2005/8/layout/vProcess5"/>
    <dgm:cxn modelId="{9A8C2C57-9A2B-49C9-8376-62F33CCFE7A7}" type="presOf" srcId="{339C34C8-D54C-4B14-BDCE-9154B98D3D7C}" destId="{A64EF0CC-08A2-4226-87B1-E379C0C0EC49}" srcOrd="0" destOrd="0" presId="urn:microsoft.com/office/officeart/2005/8/layout/vProcess5"/>
    <dgm:cxn modelId="{D6C514CA-2C63-4A17-9C61-D388808F9252}" type="presOf" srcId="{389CCC74-B6A2-4AB3-A228-5A10478B7722}" destId="{B556DC4C-E652-48C2-AFC5-D5D98AD997BB}" srcOrd="0" destOrd="4" presId="urn:microsoft.com/office/officeart/2005/8/layout/vProcess5"/>
    <dgm:cxn modelId="{9061F712-71E9-47C8-AB15-9523C4936E1F}" srcId="{DCF35139-0670-47D0-B0FD-1533F6F2F775}" destId="{070AD21E-BFC5-405B-AD62-CD0D3B3E3860}" srcOrd="0" destOrd="0" parTransId="{9CAC2340-ADFA-49EC-90EF-3979EA6FAABE}" sibTransId="{71A7CDC8-7D78-42CC-85CD-21C0F0C15B7D}"/>
    <dgm:cxn modelId="{6ACE02D9-5500-48E8-BBC6-030B419988A3}" srcId="{1ECFCAC6-D33D-49F3-B584-DC8E13A0DE04}" destId="{2B4A46AC-2923-49FF-B081-3000C670ED20}" srcOrd="1" destOrd="0" parTransId="{6D520AAD-439D-4F68-83FF-17ACAED3685A}" sibTransId="{78FFC76C-DA2A-4298-A7B6-DEC8DC63CA2E}"/>
    <dgm:cxn modelId="{52AEB0E7-FF16-4F9E-90AF-B847EE1AF454}" type="presOf" srcId="{389CCC74-B6A2-4AB3-A228-5A10478B7722}" destId="{75D1E2BB-4C9A-4551-9A49-944129E3D2B8}" srcOrd="1" destOrd="4" presId="urn:microsoft.com/office/officeart/2005/8/layout/vProcess5"/>
    <dgm:cxn modelId="{DD9979C0-ED0F-4C2D-AC84-0DA577E74235}" type="presOf" srcId="{A5A87900-86F6-4A29-A9C8-608F2283BE3C}" destId="{B556DC4C-E652-48C2-AFC5-D5D98AD997BB}" srcOrd="0" destOrd="5" presId="urn:microsoft.com/office/officeart/2005/8/layout/vProcess5"/>
    <dgm:cxn modelId="{1F65D288-E4A4-41F1-9832-F28F226C4DB4}" type="presOf" srcId="{2B4A46AC-2923-49FF-B081-3000C670ED20}" destId="{B556DC4C-E652-48C2-AFC5-D5D98AD997BB}" srcOrd="0" destOrd="2" presId="urn:microsoft.com/office/officeart/2005/8/layout/vProcess5"/>
    <dgm:cxn modelId="{4E8956E4-9E11-4596-A017-B28A14AAC6BD}" type="presOf" srcId="{90F2B20B-813D-462A-98AF-B8064A0C8923}" destId="{E5F5F55D-0419-4DD1-A1E1-8A01BBE1FD0C}" srcOrd="1" destOrd="2" presId="urn:microsoft.com/office/officeart/2005/8/layout/vProcess5"/>
    <dgm:cxn modelId="{25731F21-3694-4E39-BB00-FC7A3A88FB73}" srcId="{679DDBAF-377C-4752-8FD4-83DA57033A43}" destId="{90F2B20B-813D-462A-98AF-B8064A0C8923}" srcOrd="1" destOrd="0" parTransId="{B96D0164-AC50-4641-BAF8-BD7774450F3F}" sibTransId="{9D89C2B9-3EC6-412E-AA76-9470B22516DE}"/>
    <dgm:cxn modelId="{D0886377-4068-4078-9ED9-73A81BC53970}" srcId="{339C34C8-D54C-4B14-BDCE-9154B98D3D7C}" destId="{679DDBAF-377C-4752-8FD4-83DA57033A43}" srcOrd="0" destOrd="0" parTransId="{FA2A13A4-1AFB-4BAD-92A4-9C059B71F8C8}" sibTransId="{1CD85A66-3568-4084-B996-E134202557B0}"/>
    <dgm:cxn modelId="{15A31D94-D60E-4A5E-A8F5-AA533FDFC615}" type="presOf" srcId="{070AD21E-BFC5-405B-AD62-CD0D3B3E3860}" destId="{C2CD97EA-7939-42B9-BCFC-41A5112FCD97}" srcOrd="0" destOrd="1" presId="urn:microsoft.com/office/officeart/2005/8/layout/vProcess5"/>
    <dgm:cxn modelId="{2502FF90-71D9-452E-97F0-EB8CFB6AF73B}" type="presOf" srcId="{DCF35139-0670-47D0-B0FD-1533F6F2F775}" destId="{C2CD97EA-7939-42B9-BCFC-41A5112FCD97}" srcOrd="0" destOrd="0" presId="urn:microsoft.com/office/officeart/2005/8/layout/vProcess5"/>
    <dgm:cxn modelId="{26AB8D3C-3BF7-4E2C-86E8-CF05EBDBE37C}" type="presOf" srcId="{1ECFCAC6-D33D-49F3-B584-DC8E13A0DE04}" destId="{75D1E2BB-4C9A-4551-9A49-944129E3D2B8}" srcOrd="1" destOrd="0" presId="urn:microsoft.com/office/officeart/2005/8/layout/vProcess5"/>
    <dgm:cxn modelId="{6E7CB791-0427-420C-A491-A6B15ACA9A64}" srcId="{339C34C8-D54C-4B14-BDCE-9154B98D3D7C}" destId="{DCF35139-0670-47D0-B0FD-1533F6F2F775}" srcOrd="2" destOrd="0" parTransId="{A491C91A-CF78-4F30-9846-AED0DF991948}" sibTransId="{A3CBE2AF-68DD-4C14-A927-E54E9FA81871}"/>
    <dgm:cxn modelId="{5D838B86-7BC1-4067-AC5E-41554E45F346}" type="presOf" srcId="{7EA6D4D7-D389-4443-B4AF-DBAF1667F462}" destId="{F8FEF753-ADC4-4F92-BD2A-CBE407915E68}" srcOrd="1" destOrd="2" presId="urn:microsoft.com/office/officeart/2005/8/layout/vProcess5"/>
    <dgm:cxn modelId="{CCAB762F-9C51-4F0F-B968-F5D9430B7080}" type="presOf" srcId="{90F2B20B-813D-462A-98AF-B8064A0C8923}" destId="{DC481417-8087-41EC-B832-A829396C4B96}" srcOrd="0" destOrd="2" presId="urn:microsoft.com/office/officeart/2005/8/layout/vProcess5"/>
    <dgm:cxn modelId="{AC75FF0B-425C-4AEB-82DD-12D0FC0481EB}" srcId="{1ECFCAC6-D33D-49F3-B584-DC8E13A0DE04}" destId="{A5A87900-86F6-4A29-A9C8-608F2283BE3C}" srcOrd="4" destOrd="0" parTransId="{BA4E22DF-B0AC-47B6-A178-F7B3C86B60F6}" sibTransId="{B205A2CE-8D2F-4480-97AA-48C1FF00F37B}"/>
    <dgm:cxn modelId="{B571FA8E-7EF4-4D83-B32D-E2B2F2B81043}" type="presOf" srcId="{7EA6D4D7-D389-4443-B4AF-DBAF1667F462}" destId="{C2CD97EA-7939-42B9-BCFC-41A5112FCD97}" srcOrd="0" destOrd="2" presId="urn:microsoft.com/office/officeart/2005/8/layout/vProcess5"/>
    <dgm:cxn modelId="{93E08F28-136E-436D-B8D3-E1D54DC596DE}" type="presOf" srcId="{A4080393-0310-4FA8-9C74-24C403682352}" destId="{DC481417-8087-41EC-B832-A829396C4B96}" srcOrd="0" destOrd="1" presId="urn:microsoft.com/office/officeart/2005/8/layout/vProcess5"/>
    <dgm:cxn modelId="{D6F48A73-8924-4CD4-BAED-9EA217FEFE1E}" type="presOf" srcId="{4DB151E5-A468-4C76-BD91-251A4D9E9392}" destId="{DC481417-8087-41EC-B832-A829396C4B96}" srcOrd="0" destOrd="3" presId="urn:microsoft.com/office/officeart/2005/8/layout/vProcess5"/>
    <dgm:cxn modelId="{D3E9CB0F-AF9E-48D2-A715-8521F5C2B2CD}" srcId="{1ECFCAC6-D33D-49F3-B584-DC8E13A0DE04}" destId="{F67A2808-C1D5-4F49-BFE8-3FA77C7371F4}" srcOrd="0" destOrd="0" parTransId="{B676500C-5621-49CB-B422-1530C7D55FD3}" sibTransId="{CF609606-5002-4154-BC78-B7AF9BEF1049}"/>
    <dgm:cxn modelId="{5E959AF9-4774-46E9-9D69-1335AE34D615}" type="presOf" srcId="{106F7204-2D00-4197-8E17-EE57A4E05713}" destId="{F8FEF753-ADC4-4F92-BD2A-CBE407915E68}" srcOrd="1" destOrd="8" presId="urn:microsoft.com/office/officeart/2005/8/layout/vProcess5"/>
    <dgm:cxn modelId="{F2685ECC-69DD-4157-91B1-8AEADD6271ED}" srcId="{1ECFCAC6-D33D-49F3-B584-DC8E13A0DE04}" destId="{3D7EC94D-409F-4254-8100-186548C77206}" srcOrd="2" destOrd="0" parTransId="{4AF64C60-AC1F-40F2-95AC-3B365A7C1A2A}" sibTransId="{3AD801EE-D26C-4043-B0CC-2C427596CE8C}"/>
    <dgm:cxn modelId="{39283DDC-F28A-4BA0-8C11-BCDA22B989D8}" type="presOf" srcId="{0B616149-B34C-4715-9056-66A77F674BBE}" destId="{C2CD97EA-7939-42B9-BCFC-41A5112FCD97}" srcOrd="0" destOrd="6" presId="urn:microsoft.com/office/officeart/2005/8/layout/vProcess5"/>
    <dgm:cxn modelId="{43153952-0DD9-4E20-A8A7-5FEDD8EBA24C}" type="presOf" srcId="{1CD85A66-3568-4084-B996-E134202557B0}" destId="{ABB1DBD0-5767-4374-87C0-31B91A3B89F8}" srcOrd="0" destOrd="0" presId="urn:microsoft.com/office/officeart/2005/8/layout/vProcess5"/>
    <dgm:cxn modelId="{AE7B235C-1EAB-4920-B6C3-83B002194D79}" srcId="{DCF35139-0670-47D0-B0FD-1533F6F2F775}" destId="{04191FED-27D9-48AC-9AD3-2F0F32703981}" srcOrd="2" destOrd="0" parTransId="{9540ED53-6B03-4A35-877F-A6E54FCFA50B}" sibTransId="{613E1EAA-5EDD-4807-86D3-540EF2DF2213}"/>
    <dgm:cxn modelId="{208496BB-C29F-4ABF-8645-66C55D78767E}" srcId="{679DDBAF-377C-4752-8FD4-83DA57033A43}" destId="{A4080393-0310-4FA8-9C74-24C403682352}" srcOrd="0" destOrd="0" parTransId="{AC9C7749-850A-4E18-93D5-95B3B4088BC5}" sibTransId="{D88E987F-6E5A-4933-92AE-3A0EC4D54E3F}"/>
    <dgm:cxn modelId="{8E360D80-4DD8-427B-BEDE-54E3D9786CD9}" type="presOf" srcId="{0B616149-B34C-4715-9056-66A77F674BBE}" destId="{F8FEF753-ADC4-4F92-BD2A-CBE407915E68}" srcOrd="1" destOrd="6" presId="urn:microsoft.com/office/officeart/2005/8/layout/vProcess5"/>
    <dgm:cxn modelId="{366E345C-1669-40B6-BB00-204873C4E40D}" type="presOf" srcId="{CA394A78-674C-42DD-AA5A-191643C54D42}" destId="{C2CD97EA-7939-42B9-BCFC-41A5112FCD97}" srcOrd="0" destOrd="7" presId="urn:microsoft.com/office/officeart/2005/8/layout/vProcess5"/>
    <dgm:cxn modelId="{CDCD336A-18A8-4342-95A1-A5620A43966F}" srcId="{DCF35139-0670-47D0-B0FD-1533F6F2F775}" destId="{21EC4FEC-D754-4D70-9236-1B2E61F11529}" srcOrd="3" destOrd="0" parTransId="{316EEAED-4EF3-49AC-AD1F-8D9C0A4FAD10}" sibTransId="{89530275-F224-40ED-B05A-3A9670CB98D6}"/>
    <dgm:cxn modelId="{81472BA2-293A-473F-9F28-04CA546B594B}" srcId="{DCF35139-0670-47D0-B0FD-1533F6F2F775}" destId="{42CB3A49-9235-466D-B832-DE7E9CB6FBD2}" srcOrd="4" destOrd="0" parTransId="{A4E97A90-4875-4B20-811D-DAD8083EAC3B}" sibTransId="{436E5140-5C9F-43C4-B603-77BA02A36C38}"/>
    <dgm:cxn modelId="{C9A7B433-A140-48E9-AD2B-B7EBF2FD4E40}" type="presOf" srcId="{42CB3A49-9235-466D-B832-DE7E9CB6FBD2}" destId="{F8FEF753-ADC4-4F92-BD2A-CBE407915E68}" srcOrd="1" destOrd="5" presId="urn:microsoft.com/office/officeart/2005/8/layout/vProcess5"/>
    <dgm:cxn modelId="{42B0FBFD-6370-4933-9555-BA419B2305C0}" type="presParOf" srcId="{A64EF0CC-08A2-4226-87B1-E379C0C0EC49}" destId="{61E660D8-AB99-4B79-9FD5-5157BD54461A}" srcOrd="0" destOrd="0" presId="urn:microsoft.com/office/officeart/2005/8/layout/vProcess5"/>
    <dgm:cxn modelId="{70305DF6-4FA4-4E06-BB78-15C18254AA5A}" type="presParOf" srcId="{A64EF0CC-08A2-4226-87B1-E379C0C0EC49}" destId="{DC481417-8087-41EC-B832-A829396C4B96}" srcOrd="1" destOrd="0" presId="urn:microsoft.com/office/officeart/2005/8/layout/vProcess5"/>
    <dgm:cxn modelId="{33356FE4-A7D2-44D8-9D2C-C4D4F2B3E980}" type="presParOf" srcId="{A64EF0CC-08A2-4226-87B1-E379C0C0EC49}" destId="{B556DC4C-E652-48C2-AFC5-D5D98AD997BB}" srcOrd="2" destOrd="0" presId="urn:microsoft.com/office/officeart/2005/8/layout/vProcess5"/>
    <dgm:cxn modelId="{E90DBDAD-195F-4162-9DAA-33E99413475F}" type="presParOf" srcId="{A64EF0CC-08A2-4226-87B1-E379C0C0EC49}" destId="{C2CD97EA-7939-42B9-BCFC-41A5112FCD97}" srcOrd="3" destOrd="0" presId="urn:microsoft.com/office/officeart/2005/8/layout/vProcess5"/>
    <dgm:cxn modelId="{AF4FC599-47F9-4017-8AF3-0170E429731D}" type="presParOf" srcId="{A64EF0CC-08A2-4226-87B1-E379C0C0EC49}" destId="{ABB1DBD0-5767-4374-87C0-31B91A3B89F8}" srcOrd="4" destOrd="0" presId="urn:microsoft.com/office/officeart/2005/8/layout/vProcess5"/>
    <dgm:cxn modelId="{DB3FB7EF-1BC1-4BAB-AB1E-CFABD700093D}" type="presParOf" srcId="{A64EF0CC-08A2-4226-87B1-E379C0C0EC49}" destId="{9D26170C-DA96-41FD-B24A-B302CE83FD5A}" srcOrd="5" destOrd="0" presId="urn:microsoft.com/office/officeart/2005/8/layout/vProcess5"/>
    <dgm:cxn modelId="{8FFD6EDF-ABD6-47BF-9B88-1CB6CE65163A}" type="presParOf" srcId="{A64EF0CC-08A2-4226-87B1-E379C0C0EC49}" destId="{E5F5F55D-0419-4DD1-A1E1-8A01BBE1FD0C}" srcOrd="6" destOrd="0" presId="urn:microsoft.com/office/officeart/2005/8/layout/vProcess5"/>
    <dgm:cxn modelId="{1A040601-F3EF-4119-8EF4-CF689824FC59}" type="presParOf" srcId="{A64EF0CC-08A2-4226-87B1-E379C0C0EC49}" destId="{75D1E2BB-4C9A-4551-9A49-944129E3D2B8}" srcOrd="7" destOrd="0" presId="urn:microsoft.com/office/officeart/2005/8/layout/vProcess5"/>
    <dgm:cxn modelId="{717D4650-7450-4EDD-B668-F358A0A06D29}" type="presParOf" srcId="{A64EF0CC-08A2-4226-87B1-E379C0C0EC49}" destId="{F8FEF753-ADC4-4F92-BD2A-CBE407915E68}" srcOrd="8" destOrd="0" presId="urn:microsoft.com/office/officeart/2005/8/layout/vProcess5"/>
  </dgm:cxnLst>
  <dgm:bg>
    <a:gradFill>
      <a:gsLst>
        <a:gs pos="0">
          <a:schemeClr val="accent2">
            <a:lumMod val="5000"/>
            <a:lumOff val="95000"/>
          </a:schemeClr>
        </a:gs>
        <a:gs pos="74000">
          <a:schemeClr val="accent2">
            <a:lumMod val="45000"/>
            <a:lumOff val="55000"/>
          </a:schemeClr>
        </a:gs>
        <a:gs pos="83000">
          <a:schemeClr val="accent2">
            <a:lumMod val="45000"/>
            <a:lumOff val="55000"/>
          </a:schemeClr>
        </a:gs>
        <a:gs pos="100000">
          <a:schemeClr val="accent2">
            <a:lumMod val="30000"/>
            <a:lumOff val="70000"/>
          </a:schemeClr>
        </a:gs>
      </a:gsLst>
      <a:lin ang="5400000" scaled="1"/>
    </a:gra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A18D5-FF4B-47D0-94FE-2DDB70608EF0}">
      <dsp:nvSpPr>
        <dsp:cNvPr id="0" name=""/>
        <dsp:cNvSpPr/>
      </dsp:nvSpPr>
      <dsp:spPr>
        <a:xfrm>
          <a:off x="0" y="0"/>
          <a:ext cx="7558523" cy="21177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 </a:t>
          </a:r>
          <a:r>
            <a:rPr lang="ru-RU" sz="1100" b="1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Компьютерная</a:t>
          </a:r>
          <a:r>
            <a:rPr lang="ru-RU" sz="1200" b="1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томография  - </a:t>
          </a:r>
          <a:r>
            <a:rPr lang="ru-RU" sz="14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87,1% </a:t>
          </a:r>
          <a:endParaRPr lang="ru-RU" sz="14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по «КУ КТ с контрастированием» - </a:t>
          </a:r>
          <a:r>
            <a:rPr lang="ru-RU" sz="9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91,9 %</a:t>
          </a:r>
          <a:endParaRPr lang="ru-RU" sz="9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по «КУ КТ без контрастирования» - </a:t>
          </a:r>
          <a:r>
            <a:rPr lang="ru-RU" sz="9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82,8%</a:t>
          </a:r>
          <a:endParaRPr lang="ru-RU" sz="9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по «КУ КТ ангиография» - </a:t>
          </a:r>
          <a:r>
            <a:rPr lang="ru-RU" sz="9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86,7%</a:t>
          </a:r>
          <a:endParaRPr lang="ru-RU" sz="9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Низкий процент выполнения (ниже 75%) наблюдается в 6 медицинских организациях:</a:t>
          </a:r>
          <a:endParaRPr lang="ru-RU" sz="900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ГУЗ НОВОСПАССКАЯ РАЙОННАЯ БОЛЬНИЦА – 73,1%</a:t>
          </a:r>
          <a:endParaRPr lang="ru-RU" sz="900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ГУЗ БАРЫШСКАЯ РАЙОННАЯ БОЛЬНИЦА -39,4%; </a:t>
          </a:r>
          <a:endParaRPr lang="ru-RU" sz="900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ГУЗ УЛЬЯНОВСКАЯ ОБЛАСТНАЯ КЛИНИЧЕСКАЯ БОЛЬНИЦА – 0,30%</a:t>
          </a:r>
          <a:endParaRPr lang="ru-RU" sz="900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marR="0" lvl="1" indent="0" algn="l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9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ГБУЗ СТОМАТОЛОГИЧЕСКАЯ ПОЛИКЛИНИКА ГОРОДА УЛЬЯНОВСКА - 0%. </a:t>
          </a: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62027" y="62027"/>
        <a:ext cx="5369653" cy="1993706"/>
      </dsp:txXfrm>
    </dsp:sp>
    <dsp:sp modelId="{AA68A97B-1078-4021-92F0-59E2C1180DF7}">
      <dsp:nvSpPr>
        <dsp:cNvPr id="0" name=""/>
        <dsp:cNvSpPr/>
      </dsp:nvSpPr>
      <dsp:spPr>
        <a:xfrm>
          <a:off x="478383" y="2138963"/>
          <a:ext cx="7558523" cy="21177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u="sng" kern="1200" dirty="0" smtClean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Магнитно-резонансная томография</a:t>
          </a:r>
          <a:r>
            <a:rPr lang="ru-RU" sz="12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- 87,3% 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МРТ с контрастированием – 83%,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МРТ без контрастирования – 93%</a:t>
          </a:r>
          <a:endParaRPr lang="ru-RU" sz="11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5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«За январь-май 2024 объёмы как по МРТ без контраста и так и по МРТ с контрастом всеми медицинскими организациями выполнены более чем на 75%. </a:t>
          </a:r>
          <a:endParaRPr lang="ru-RU" sz="1050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50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50" kern="1200" dirty="0" smtClean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540410" y="2200990"/>
        <a:ext cx="4724068" cy="1993706"/>
      </dsp:txXfrm>
    </dsp:sp>
    <dsp:sp modelId="{11F23A15-9D72-482C-BDB5-93E42178A7DE}">
      <dsp:nvSpPr>
        <dsp:cNvPr id="0" name=""/>
        <dsp:cNvSpPr/>
      </dsp:nvSpPr>
      <dsp:spPr>
        <a:xfrm>
          <a:off x="6387009" y="1587680"/>
          <a:ext cx="821067" cy="1102556"/>
        </a:xfrm>
        <a:prstGeom prst="downArrow">
          <a:avLst>
            <a:gd name="adj1" fmla="val 55000"/>
            <a:gd name="adj2" fmla="val 45000"/>
          </a:avLst>
        </a:prstGeom>
        <a:solidFill>
          <a:schemeClr val="bg2">
            <a:lumMod val="75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571749" y="1587680"/>
        <a:ext cx="451587" cy="8993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81417-8087-41EC-B832-A829396C4B96}">
      <dsp:nvSpPr>
        <dsp:cNvPr id="0" name=""/>
        <dsp:cNvSpPr/>
      </dsp:nvSpPr>
      <dsp:spPr>
        <a:xfrm>
          <a:off x="0" y="-87361"/>
          <a:ext cx="7558523" cy="147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УЗИ сердечно-сосудистой системы</a:t>
          </a:r>
          <a:r>
            <a:rPr lang="ru-RU" sz="12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 -  85 % </a:t>
          </a:r>
          <a:endParaRPr lang="ru-RU" sz="12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«</a:t>
          </a:r>
          <a:r>
            <a:rPr lang="ru-RU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УЗИ ССС допплерография сосудов» - </a:t>
          </a:r>
          <a:r>
            <a:rPr lang="en-US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66</a:t>
          </a:r>
          <a:r>
            <a:rPr lang="ru-RU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%. 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</a:t>
          </a:r>
          <a:r>
            <a:rPr lang="en-US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65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%): ГУЗ ГП №4 – 45</a:t>
          </a:r>
          <a:r>
            <a:rPr lang="en-US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,6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%, ФГБУ «</a:t>
          </a:r>
          <a:r>
            <a:rPr lang="ru-RU" sz="1000" kern="1200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ФНКЦМРиО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ФМБА» 58</a:t>
          </a:r>
          <a:r>
            <a:rPr lang="en-US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,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7%, ГУЗ ГБ №2 – 1,9%;</a:t>
          </a:r>
          <a:endParaRPr lang="ru-RU" sz="1000" u="sng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«УЗИ ССС дуплексное сканирование сосудов» - 79,4 %. 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 Городская поликлиника </a:t>
          </a:r>
          <a:r>
            <a:rPr lang="en-US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N4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– 56,4 % ,  ГУЗ Гор. Поликлиника </a:t>
          </a:r>
          <a:r>
            <a:rPr lang="en-US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N3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– 37,4 %, ФНКЦРИО ФМБА РОССИИ- 65,3 %;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«УЗИ ССС эхокардиография» - 92 %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. Низкий процент выполнения (менее 75%) объёмов в:   ГУЗ </a:t>
          </a:r>
          <a:r>
            <a:rPr lang="ru-RU" sz="1000" b="0" i="0" u="none" kern="1200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Гор.б-ца</a:t>
          </a:r>
          <a:r>
            <a:rPr lang="ru-RU" sz="1000" b="0" i="0" u="none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en-US" sz="1000" b="0" i="0" u="none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N2</a:t>
          </a:r>
          <a:r>
            <a:rPr lang="ru-RU" sz="1000" b="0" i="0" u="none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-31,4 %, </a:t>
          </a:r>
          <a:r>
            <a:rPr lang="ru-RU" sz="1000" b="0" i="0" u="none" kern="1200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Майнская</a:t>
          </a:r>
          <a:r>
            <a:rPr lang="ru-RU" sz="1000" b="0" i="0" u="none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районная Больница- 0%.</a:t>
          </a:r>
          <a:endParaRPr lang="ru-RU" sz="1000" kern="1200" dirty="0" smtClean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43153" y="-44208"/>
        <a:ext cx="5968677" cy="1387030"/>
      </dsp:txXfrm>
    </dsp:sp>
    <dsp:sp modelId="{B556DC4C-E652-48C2-AFC5-D5D98AD997BB}">
      <dsp:nvSpPr>
        <dsp:cNvPr id="0" name=""/>
        <dsp:cNvSpPr/>
      </dsp:nvSpPr>
      <dsp:spPr>
        <a:xfrm>
          <a:off x="698371" y="1404430"/>
          <a:ext cx="7558523" cy="18486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Эндоскопические исследования</a:t>
          </a:r>
          <a:r>
            <a:rPr lang="ru-RU" sz="12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-  94 % </a:t>
          </a:r>
          <a:endParaRPr lang="ru-RU" sz="12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«ЭДИ бронхоскопия» - 98 %. </a:t>
          </a:r>
          <a:endParaRPr lang="ru-RU" sz="1000" u="sng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000" u="sng" kern="1200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колоноскопия</a:t>
          </a:r>
          <a:r>
            <a:rPr lang="ru-RU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» - 95%.  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Городская больница </a:t>
          </a:r>
          <a:r>
            <a:rPr lang="en-US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N2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-  50%, Ульяновская районная больница - 47% , Большенагаткинская районная больница – 0%, ГУЗ  Городская поликлиника </a:t>
          </a:r>
          <a:r>
            <a:rPr lang="en-US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3 – 67 % </a:t>
          </a:r>
          <a:endParaRPr lang="ru-RU" sz="1000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000" u="sng" kern="1200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ректосигмоидоскопия</a:t>
          </a:r>
          <a:r>
            <a:rPr lang="ru-RU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» - 53%. 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 ГУЗ ГП №4 – 36 %, Центральная городская клиническая больница – при имеющим плане не подано ни одного случая</a:t>
          </a:r>
          <a:endParaRPr lang="ru-RU" sz="1000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000" u="sng" kern="1200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эзофагогастродуоденскопия</a:t>
          </a:r>
          <a:r>
            <a:rPr lang="ru-RU" sz="10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» - 95 %.  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Гор. Поликлиника </a:t>
          </a:r>
          <a:r>
            <a:rPr lang="en-US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N3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- 64% , ГУЗ Гор. Поликлиника </a:t>
          </a:r>
          <a:r>
            <a:rPr lang="en-US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N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5 -  65% ,, </a:t>
          </a:r>
          <a:r>
            <a:rPr lang="ru-RU" sz="1000" kern="1200" dirty="0" err="1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Майнская</a:t>
          </a:r>
          <a:r>
            <a:rPr lang="ru-RU" sz="10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РБ - 17%  , Тереньгульская РБ - 50% , Большенагаткинская РБ-  26 %.</a:t>
          </a:r>
          <a:endParaRPr lang="ru-RU" sz="1000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 smtClean="0"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752516" y="1458575"/>
        <a:ext cx="5825635" cy="1740363"/>
      </dsp:txXfrm>
    </dsp:sp>
    <dsp:sp modelId="{C2CD97EA-7939-42B9-BCFC-41A5112FCD97}">
      <dsp:nvSpPr>
        <dsp:cNvPr id="0" name=""/>
        <dsp:cNvSpPr/>
      </dsp:nvSpPr>
      <dsp:spPr>
        <a:xfrm>
          <a:off x="1614504" y="3175700"/>
          <a:ext cx="7270543" cy="18227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bg2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Маммография</a:t>
          </a:r>
          <a:r>
            <a:rPr lang="ru-RU" sz="12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- 91 % </a:t>
          </a:r>
          <a:endParaRPr lang="ru-RU" sz="12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Выполнение менее 80% в следующих медицинских организациях:</a:t>
          </a:r>
          <a:endParaRPr lang="ru-RU" sz="1100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100" b="0" i="0" u="none" strike="noStrike" kern="1200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"НОВОСПАССКАЯ РАЙОННАЯ БОЛЬНИЦА"</a:t>
          </a:r>
          <a:endParaRPr lang="ru-RU" sz="1100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0" i="0" u="none" strike="noStrike" kern="1200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"МАЙНСКАЯ РАЙОННАЯ БОЛЬНИЦА"</a:t>
          </a:r>
          <a:endParaRPr lang="ru-RU" sz="1000" kern="1200" dirty="0">
            <a:effectLst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0" i="0" u="none" strike="noStrike" kern="1200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 "ИНЗЕНСКАЯ РАЙОННАЯ БОЛЬНИЦА"</a:t>
          </a:r>
          <a:endParaRPr lang="ru-RU" sz="1000" kern="1200" dirty="0">
            <a:effectLst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0" i="0" u="none" strike="noStrike" kern="1200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"ГОРОДСКАЯ ПОЛИКЛИНИКА № 3"</a:t>
          </a:r>
          <a:endParaRPr lang="ru-RU" sz="1000" kern="1200" dirty="0">
            <a:effectLst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0" i="0" u="none" strike="noStrike" kern="120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 "СУРСКАЯ РАЙОННАЯ БОЛЬНИЦА"</a:t>
          </a:r>
          <a:endParaRPr lang="ru-RU" sz="1000" kern="1200">
            <a:effectLst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0" i="0" u="none" strike="noStrike" kern="1200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ГУЗ "ТЕРЕНЬГУЛЬСКАЯ РАЙОННАЯ БОЛЬНИЦА"</a:t>
          </a:r>
          <a:endParaRPr lang="ru-RU" sz="1000" kern="1200" dirty="0">
            <a:effectLst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0" i="0" u="none" strike="noStrike" kern="1200" dirty="0" smtClean="0">
              <a:solidFill>
                <a:srgbClr val="000000"/>
              </a:solidFill>
              <a:effectLst/>
              <a:latin typeface="PT Astra Serif" panose="020A0603040505020204" pitchFamily="18" charset="-52"/>
            </a:rPr>
            <a:t>ФКУЗ "МЕДИКО-САНИТАРНАЯ ЧАСТЬ МИНИСТЕРСТВА ВНУТРЕННИХ ДЕЛ РОССИЙСКОЙ ФЕДЕРАЦИИ ПО УЛЬЯНОВСКОЙ ОБЛАСТИ"</a:t>
          </a:r>
          <a:endParaRPr lang="ru-RU" sz="1000" kern="1200" dirty="0"/>
        </a:p>
      </dsp:txBody>
      <dsp:txXfrm>
        <a:off x="1667891" y="3229087"/>
        <a:ext cx="5601069" cy="1716008"/>
      </dsp:txXfrm>
    </dsp:sp>
    <dsp:sp modelId="{ABB1DBD0-5767-4374-87C0-31B91A3B89F8}">
      <dsp:nvSpPr>
        <dsp:cNvPr id="0" name=""/>
        <dsp:cNvSpPr/>
      </dsp:nvSpPr>
      <dsp:spPr>
        <a:xfrm>
          <a:off x="6675040" y="756360"/>
          <a:ext cx="732415" cy="957668"/>
        </a:xfrm>
        <a:prstGeom prst="downArrow">
          <a:avLst>
            <a:gd name="adj1" fmla="val 55000"/>
            <a:gd name="adj2" fmla="val 45000"/>
          </a:avLst>
        </a:prstGeom>
        <a:solidFill>
          <a:schemeClr val="bg2">
            <a:lumMod val="75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839833" y="756360"/>
        <a:ext cx="402829" cy="776395"/>
      </dsp:txXfrm>
    </dsp:sp>
    <dsp:sp modelId="{9D26170C-DA96-41FD-B24A-B302CE83FD5A}">
      <dsp:nvSpPr>
        <dsp:cNvPr id="0" name=""/>
        <dsp:cNvSpPr/>
      </dsp:nvSpPr>
      <dsp:spPr>
        <a:xfrm>
          <a:off x="7395119" y="2679009"/>
          <a:ext cx="813644" cy="957668"/>
        </a:xfrm>
        <a:prstGeom prst="downArrow">
          <a:avLst>
            <a:gd name="adj1" fmla="val 55000"/>
            <a:gd name="adj2" fmla="val 45000"/>
          </a:avLst>
        </a:prstGeom>
        <a:solidFill>
          <a:schemeClr val="bg2">
            <a:lumMod val="75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578189" y="2679009"/>
        <a:ext cx="447504" cy="7562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9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9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3AE5D21A-D3E1-48C4-8795-B6A9A68EED12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649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0BDC7D7D-C065-4DE8-9493-72061724B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92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0102">
              <a:defRPr/>
            </a:pPr>
            <a:fld id="{0BDC7D7D-C065-4DE8-9493-72061724BA32}" type="slidenum">
              <a:rPr lang="ru-RU">
                <a:solidFill>
                  <a:prstClr val="black"/>
                </a:solidFill>
                <a:latin typeface="Calibri"/>
              </a:rPr>
              <a:pPr defTabSz="910102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6075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89">
              <a:defRPr/>
            </a:pPr>
            <a:fld id="{0BDC7D7D-C065-4DE8-9493-72061724BA32}" type="slidenum">
              <a:rPr lang="ru-RU">
                <a:solidFill>
                  <a:prstClr val="black"/>
                </a:solidFill>
                <a:latin typeface="Calibri"/>
              </a:rPr>
              <a:pPr defTabSz="914289">
                <a:defRPr/>
              </a:pPr>
              <a:t>11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518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404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479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84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AE5F-C635-4A34-A02B-109EE9E59990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1B4E-696D-4ACB-A0A5-3B4EC84E3B7B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548639"/>
            <a:ext cx="4829287" cy="36710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546A-6860-4A3E-8EED-74BEFE16AF2E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DC457-87BE-4ADD-8A82-8FACCCE0BF8F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F12A-1CC9-4923-8945-87B2EAD7EF47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45D8-B74C-47E4-B5C2-AE2AEEE0E941}" type="datetime1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C512-F906-45E1-99B2-829268A52037}" type="datetime1">
              <a:rPr lang="ru-RU" smtClean="0"/>
              <a:t>18.06.2024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62BE-289A-4E90-ACF6-1480BB281366}" type="datetime1">
              <a:rPr lang="ru-RU" smtClean="0"/>
              <a:t>18.06.2024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033-08ED-4350-9DFD-DCB444A711A7}" type="datetime1">
              <a:rPr lang="ru-RU" smtClean="0"/>
              <a:t>18.06.2024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E433-20CD-4CFC-A937-CD1B0B09C9C6}" type="datetime1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4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8558-1B3A-4383-82F6-ED728C96CF61}" type="datetime1">
              <a:rPr lang="ru-RU" smtClean="0"/>
              <a:t>18.06.2024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2714D2-01D5-468A-AC20-16710F0F81BB}" type="datetime1">
              <a:rPr lang="ru-RU" smtClean="0"/>
              <a:t>18.06.2024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136" y="1701796"/>
            <a:ext cx="8565504" cy="2104311"/>
          </a:xfrm>
          <a:ln>
            <a:noFill/>
          </a:ln>
          <a:effectLst/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  <a:t>Анализ выполнения объёмов медицинской помощи в рамках территориальной программы ОМС по итогам работы за</a:t>
            </a:r>
            <a:br>
              <a:rPr lang="ru-RU" sz="28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  <a:t>5 месяцев 2024 </a:t>
            </a:r>
            <a:r>
              <a:rPr lang="ru-RU" sz="2800" dirty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  <a:t>года.</a:t>
            </a:r>
            <a:endParaRPr lang="ru-RU" sz="28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  <p:pic>
        <p:nvPicPr>
          <p:cNvPr id="6151" name="Picture 7" descr="Герб Ульяновской области (2013)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656" y="944077"/>
            <a:ext cx="846291" cy="801155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19" y="140475"/>
            <a:ext cx="818050" cy="81805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85569" y="201782"/>
            <a:ext cx="537463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rPr>
              <a:t>ТЕРРИТОРИАЛЬНЫЙ ФОНД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rPr>
              <a:t>ОБЯЗАТЕЛЬНОГО МЕДИЦИНСКОГО СТРАХОВАНИЯ УЛЬЯНОВСКОЙ ОБЛАСТИ 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3997AA06-D3F2-4809-BDFB-0330752BFFC7}"/>
              </a:ext>
            </a:extLst>
          </p:cNvPr>
          <p:cNvGrpSpPr/>
          <p:nvPr/>
        </p:nvGrpSpPr>
        <p:grpSpPr>
          <a:xfrm>
            <a:off x="107504" y="170181"/>
            <a:ext cx="8885584" cy="4853138"/>
            <a:chOff x="129208" y="145181"/>
            <a:chExt cx="8885584" cy="4853138"/>
          </a:xfrm>
        </p:grpSpPr>
        <p:sp>
          <p:nvSpPr>
            <p:cNvPr id="11" name="Прямоугольный треугольник 10"/>
            <p:cNvSpPr/>
            <p:nvPr/>
          </p:nvSpPr>
          <p:spPr>
            <a:xfrm rot="16200000">
              <a:off x="5356066" y="1344655"/>
              <a:ext cx="3642602" cy="3642602"/>
            </a:xfrm>
            <a:prstGeom prst="rtTriangle">
              <a:avLst/>
            </a:prstGeom>
            <a:solidFill>
              <a:schemeClr val="bg2">
                <a:lumMod val="50000"/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2" name="Прямоугольный треугольник 11"/>
            <p:cNvSpPr/>
            <p:nvPr/>
          </p:nvSpPr>
          <p:spPr>
            <a:xfrm rot="16200000">
              <a:off x="8100392" y="4083919"/>
              <a:ext cx="914400" cy="9144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9" name="Прямоугольный треугольник 8"/>
            <p:cNvSpPr/>
            <p:nvPr/>
          </p:nvSpPr>
          <p:spPr>
            <a:xfrm rot="5400000">
              <a:off x="129208" y="145181"/>
              <a:ext cx="914400" cy="914400"/>
            </a:xfrm>
            <a:prstGeom prst="rtTriangle">
              <a:avLst/>
            </a:prstGeom>
            <a:solidFill>
              <a:schemeClr val="bg2">
                <a:lumMod val="7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006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912663" y="10380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31441" y="78578"/>
          <a:ext cx="8885584" cy="4994436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ЧАСТНОЕ УЧРЕЖДЕНИЕ ЗДРАВООХРАНЕНИЯ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71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447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464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ГБУЗ "СТОМАТОЛОГИЧЕСКАЯ ПОЛИКЛИНИКА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21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87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0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237924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277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5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DE63296A-3BE6-40D0-A6E9-1EE464786ADA}"/>
              </a:ext>
            </a:extLst>
          </p:cNvPr>
          <p:cNvSpPr/>
          <p:nvPr/>
        </p:nvSpPr>
        <p:spPr>
          <a:xfrm rot="16200000">
            <a:off x="5400539" y="1390413"/>
            <a:ext cx="3642602" cy="3642602"/>
          </a:xfrm>
          <a:prstGeom prst="rtTriangle">
            <a:avLst/>
          </a:prstGeom>
          <a:solidFill>
            <a:srgbClr val="C6D9F1">
              <a:alpha val="40000"/>
            </a:srgb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5E3B2023-499E-430D-9A36-35F5D8FEBCF7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rgbClr val="C6D9F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2362" y="33005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Анализ выполнения объёмов по профилактическим </a:t>
            </a:r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мероприятиям</a:t>
            </a:r>
          </a:p>
          <a:p>
            <a:pPr algn="ctr"/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(от годового плана)  норматив – </a:t>
            </a:r>
            <a:r>
              <a:rPr lang="ru-RU" sz="16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41,7%</a:t>
            </a:r>
            <a:endParaRPr lang="ru-RU" b="1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17" name="Прямоугольный треугольник 16">
            <a:extLst>
              <a:ext uri="{FF2B5EF4-FFF2-40B4-BE49-F238E27FC236}">
                <a16:creationId xmlns:a16="http://schemas.microsoft.com/office/drawing/2014/main" id="{935E5828-3D89-4B8C-A1FA-8AF22408C910}"/>
              </a:ext>
            </a:extLst>
          </p:cNvPr>
          <p:cNvSpPr/>
          <p:nvPr/>
        </p:nvSpPr>
        <p:spPr>
          <a:xfrm rot="16200000">
            <a:off x="8172400" y="4155927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7740352" y="123984"/>
            <a:ext cx="1302789" cy="50355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779516"/>
              </p:ext>
            </p:extLst>
          </p:nvPr>
        </p:nvGraphicFramePr>
        <p:xfrm>
          <a:off x="139921" y="867473"/>
          <a:ext cx="8884015" cy="3745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9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334">
                <a:tc>
                  <a:txBody>
                    <a:bodyPr/>
                    <a:lstStyle/>
                    <a:p>
                      <a:pPr algn="l"/>
                      <a:r>
                        <a:rPr lang="ru-RU" sz="16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1. Диспансеризация взрослого населения </a:t>
                      </a:r>
                      <a:endParaRPr lang="ru-RU" sz="1600" u="none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41,8%</a:t>
                      </a:r>
                      <a:endParaRPr lang="ru-RU" sz="20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334">
                <a:tc>
                  <a:txBody>
                    <a:bodyPr/>
                    <a:lstStyle/>
                    <a:p>
                      <a:pPr algn="l"/>
                      <a:r>
                        <a:rPr lang="ru-RU" sz="16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2. Углубленная диспансеризация взрослого населения</a:t>
                      </a:r>
                      <a:endParaRPr lang="ru-RU" sz="16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52,2%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334">
                <a:tc>
                  <a:txBody>
                    <a:bodyPr/>
                    <a:lstStyle/>
                    <a:p>
                      <a:pPr algn="l"/>
                      <a:r>
                        <a:rPr lang="ru-RU" sz="1600" b="1" u="none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3. Репродуктивное здоровье </a:t>
                      </a:r>
                      <a:endParaRPr lang="ru-RU" sz="16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7,3 %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6623233"/>
                  </a:ext>
                </a:extLst>
              </a:tr>
              <a:tr h="413966">
                <a:tc>
                  <a:txBody>
                    <a:bodyPr/>
                    <a:lstStyle/>
                    <a:p>
                      <a:pPr algn="l"/>
                      <a:r>
                        <a:rPr lang="ru-RU" sz="16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4. Профилактические медицинские осмотры взрослого населения </a:t>
                      </a:r>
                      <a:endParaRPr lang="ru-RU" sz="16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36,2%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66797381"/>
                  </a:ext>
                </a:extLst>
              </a:tr>
              <a:tr h="504759">
                <a:tc>
                  <a:txBody>
                    <a:bodyPr/>
                    <a:lstStyle/>
                    <a:p>
                      <a:pPr algn="l"/>
                      <a:r>
                        <a:rPr lang="ru-RU" sz="1600" b="1" u="none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5.</a:t>
                      </a:r>
                      <a:r>
                        <a:rPr lang="ru-RU" sz="1600" b="1" u="none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Профилактические медицинские осмотры несовершеннолетних </a:t>
                      </a:r>
                      <a:endParaRPr lang="ru-RU" sz="16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52,2%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7347924"/>
                  </a:ext>
                </a:extLst>
              </a:tr>
              <a:tr h="596796">
                <a:tc>
                  <a:txBody>
                    <a:bodyPr/>
                    <a:lstStyle/>
                    <a:p>
                      <a:pPr algn="l"/>
                      <a:r>
                        <a:rPr lang="ru-RU" sz="16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6.</a:t>
                      </a:r>
                      <a:r>
                        <a:rPr lang="ru-RU" sz="16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6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Диспансеризация</a:t>
                      </a:r>
                      <a:r>
                        <a:rPr lang="ru-RU" sz="16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детей-сирот и детей, находящихся в трудной жизненной ситуации </a:t>
                      </a:r>
                      <a:endParaRPr lang="ru-RU" sz="16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89,2%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44566972"/>
                  </a:ext>
                </a:extLst>
              </a:tr>
              <a:tr h="596796">
                <a:tc>
                  <a:txBody>
                    <a:bodyPr/>
                    <a:lstStyle/>
                    <a:p>
                      <a:pPr algn="l"/>
                      <a:r>
                        <a:rPr lang="ru-RU" sz="16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7. Диспансеризация детей-сирот и детей, оставшихся без попечения родителей, в том числе усыновленных (удочеренных) </a:t>
                      </a:r>
                      <a:endParaRPr lang="ru-RU" sz="16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66,4%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70058554"/>
                  </a:ext>
                </a:extLst>
              </a:tr>
              <a:tr h="408334">
                <a:tc>
                  <a:txBody>
                    <a:bodyPr/>
                    <a:lstStyle/>
                    <a:p>
                      <a:pPr algn="l"/>
                      <a:r>
                        <a:rPr lang="ru-RU" sz="1600" b="1" u="none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8. Диспансерное наблюдение</a:t>
                      </a:r>
                      <a:endParaRPr lang="ru-RU" sz="16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31,1%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63633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11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rot="16200000">
            <a:off x="5292080" y="1310497"/>
            <a:ext cx="3642602" cy="3642602"/>
          </a:xfrm>
          <a:prstGeom prst="rtTriangle">
            <a:avLst/>
          </a:prstGeom>
          <a:solidFill>
            <a:srgbClr val="C6D9F1">
              <a:alpha val="50196"/>
            </a:srgb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ый треугольник 13"/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rgbClr val="C6D9F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7494"/>
            <a:ext cx="6120680" cy="795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        </a:t>
            </a:r>
            <a:endParaRPr lang="ru-RU" sz="1600" dirty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153795"/>
              </p:ext>
            </p:extLst>
          </p:nvPr>
        </p:nvGraphicFramePr>
        <p:xfrm>
          <a:off x="323528" y="141534"/>
          <a:ext cx="8691264" cy="609600"/>
        </p:xfrm>
        <a:graphic>
          <a:graphicData uri="http://schemas.openxmlformats.org/drawingml/2006/table">
            <a:tbl>
              <a:tblPr firstRow="1" bandRow="1"/>
              <a:tblGrid>
                <a:gridCol w="8691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78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Диспансеризация взрослого населения 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153 426 комплексных посещения,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средний уровень выполнения – 41,8% от годового норматива)</a:t>
                      </a:r>
                      <a:endParaRPr lang="ru-RU" sz="14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Блок-схема: документ 14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693147"/>
              </p:ext>
            </p:extLst>
          </p:nvPr>
        </p:nvGraphicFramePr>
        <p:xfrm>
          <a:off x="129208" y="781614"/>
          <a:ext cx="8885584" cy="4213731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"КУЗОВАТОВСКАЯ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ФГБУ ФНКЦРИО ФМБА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"ТЕРЕНЬГУЛЬСКАЯ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"НОВО-МАЙНСКАЯ </a:t>
                      </a:r>
                      <a:r>
                        <a:rPr lang="ru-RU" sz="12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2785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"КАРСУНСКАЯ РБ ИМЕНИ ВРАЧА В.И.ФИОШИНА"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7946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7509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"ГОРБОЛЬНИЦА № 3"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47,0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"СУРСКАЯ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0041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"ТИИНСКАЯ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476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7127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7127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"БАЗАРНО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C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ЫЗГАНСКАЯ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20388041"/>
                  </a:ext>
                </a:extLst>
              </a:tr>
              <a:tr h="19920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7449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"ЗЕРНОСОВХОЗСКАЯ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9295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  <a:tr h="31059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"МУЛЛОВСКАЯ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91237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50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462448"/>
              </p:ext>
            </p:extLst>
          </p:nvPr>
        </p:nvGraphicFramePr>
        <p:xfrm>
          <a:off x="136005" y="411509"/>
          <a:ext cx="8885584" cy="3809164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1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4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"РЯЗАНОВСКАЯ УЧАСТКОВАЯ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4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4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"СТАРОКУЛАТКИНСКАЯ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44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"ВЕШКАЙМСКАЯ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44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"ЧЕРДАКЛИНСКАЯ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44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44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"БОЛЬШЕНАГАТКИНСКАЯ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44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ЦКМСЧ им.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В.А.Егорова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8118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8118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8118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№4"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18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44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Б-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ца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РЖД-Медицина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г.Ул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44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27568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№1 ИМ.С.М.КИРОВА"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8118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845730"/>
                  </a:ext>
                </a:extLst>
              </a:tr>
              <a:tr h="18118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2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209028"/>
              </p:ext>
            </p:extLst>
          </p:nvPr>
        </p:nvGraphicFramePr>
        <p:xfrm>
          <a:off x="35496" y="145181"/>
          <a:ext cx="8424936" cy="640080"/>
        </p:xfrm>
        <a:graphic>
          <a:graphicData uri="http://schemas.openxmlformats.org/drawingml/2006/table">
            <a:tbl>
              <a:tblPr firstRow="1" bandRow="1"/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51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6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Углубленная диспансеризация взрослого населения </a:t>
                      </a:r>
                    </a:p>
                    <a:p>
                      <a:pPr marL="0" marR="0" lvl="0" indent="0" algn="just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31 044 комплексных посещения, </a:t>
                      </a:r>
                      <a:r>
                        <a:rPr lang="ru-RU" sz="14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средний уровень выполнения  – 52,2% от годового плана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11223"/>
              </p:ext>
            </p:extLst>
          </p:nvPr>
        </p:nvGraphicFramePr>
        <p:xfrm>
          <a:off x="129208" y="858144"/>
          <a:ext cx="8885584" cy="3896335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8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"КУЗОВАТОВСКАЯ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95,7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№1 ИМ.С.М.КИРОВА"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90,5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"ЗЕРНОСОВХОЗСКАЯ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"РЯЗАНОВСКАЯ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"ТЕРЕНЬГУЛЬСКАЯ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"НОВО-МАЙНСКАЯ </a:t>
                      </a:r>
                      <a:r>
                        <a:rPr lang="ru-RU" sz="12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779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0156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"ТИИНСКАЯ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0308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"КАРСУНСКАЯ РБ ИМЕНИ ВРАЧА В.И.ФИОШИНА"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57,2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ФГБУ ФНКЦРИО ФМБА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"ГОРБОЛЬНИЦА № 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476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7127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2288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9658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9811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09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546977"/>
              </p:ext>
            </p:extLst>
          </p:nvPr>
        </p:nvGraphicFramePr>
        <p:xfrm>
          <a:off x="129208" y="555526"/>
          <a:ext cx="8885584" cy="3703930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№6"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47,0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46,7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"СТАРОКУЛАТКИНСКАЯ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"БОЛЬШЕНАГАТКИНСКАЯ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"ЧЕРДАКЛИНСКАЯ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"СУРСКАЯ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"БАЗАРНО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C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ЫЗГАНСКАЯ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779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0156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0308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"МУЛЛОВСКАЯ УЧАСТКОВАЯ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ЦКМСЧ им.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В.А.Егорова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"ВЕШКАЙМСКАЯ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476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7127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Б-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ца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РЖД-Медицина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г.Ул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2288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1608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4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86840"/>
              </p:ext>
            </p:extLst>
          </p:nvPr>
        </p:nvGraphicFramePr>
        <p:xfrm>
          <a:off x="586408" y="145181"/>
          <a:ext cx="7200800" cy="640080"/>
        </p:xfrm>
        <a:graphic>
          <a:graphicData uri="http://schemas.openxmlformats.org/drawingml/2006/table">
            <a:tbl>
              <a:tblPr firstRow="1" bandRow="1"/>
              <a:tblGrid>
                <a:gridCol w="72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23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Диспансеризация по оценке</a:t>
                      </a:r>
                      <a:r>
                        <a:rPr lang="ru-RU" sz="18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р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епродуктивного здоровья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женщин</a:t>
                      </a:r>
                    </a:p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 – 9,8% от годового плана)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733036"/>
              </p:ext>
            </p:extLst>
          </p:nvPr>
        </p:nvGraphicFramePr>
        <p:xfrm>
          <a:off x="129208" y="858144"/>
          <a:ext cx="8885584" cy="4140174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№1 ИМ.С.М.КИРОВА"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"СТАРОКУЛАТКИНСКАЯ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"СУРСКАЯ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"БАЗАРНО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C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ЫЗГАНСКАЯ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10567450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ФНКЦРИО ФМБА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"КАРСУНСКАЯ РБ ИМЕНИ ВРАЧА В.И.ФИОШИНА"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11,5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ЦКМСЧ им.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В.А.Егорова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"КУЗОВАТОВСКАЯ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ЧУЗ "РЖД - МЕДИЦИНА" Г.УЛЬЯНОВСК"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0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226334"/>
              </p:ext>
            </p:extLst>
          </p:nvPr>
        </p:nvGraphicFramePr>
        <p:xfrm>
          <a:off x="129208" y="555526"/>
          <a:ext cx="8885584" cy="2741905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№4"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"БОЛЬШЕНАГАТКИНСКАЯ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"ВЕШКАЙМСКАЯ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"ГОРБОЛЬНИЦА № 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779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0156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0308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"ТЕРЕНЬГУЛЬСКАЯ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"ЧЕРДАКЛИНСКАЯ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33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028150"/>
              </p:ext>
            </p:extLst>
          </p:nvPr>
        </p:nvGraphicFramePr>
        <p:xfrm>
          <a:off x="586408" y="145181"/>
          <a:ext cx="7200800" cy="640080"/>
        </p:xfrm>
        <a:graphic>
          <a:graphicData uri="http://schemas.openxmlformats.org/drawingml/2006/table">
            <a:tbl>
              <a:tblPr firstRow="1" bandRow="1"/>
              <a:tblGrid>
                <a:gridCol w="72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23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Диспансеризация по </a:t>
                      </a: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оценке р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епродуктивного здоровья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мужчин</a:t>
                      </a:r>
                    </a:p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 – 10,3%)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914970"/>
              </p:ext>
            </p:extLst>
          </p:nvPr>
        </p:nvGraphicFramePr>
        <p:xfrm>
          <a:off x="129208" y="858144"/>
          <a:ext cx="8885584" cy="4014174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79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№1 ИМ.С.М.КИРОВА"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"СТАРОКУЛАТКИНСКАЯ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ФНКЦРИО ФМБА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"КАРСУНСКАЯ РБ ИМЕНИ ВРАЧА В.И.ФИОШИНА"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ЦКМСЧ им. В.А.Егорова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"ЧЕРДАКЛИНСКАЯ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"БАЗАРНО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C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ЫЗГАНСКАЯ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777906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"БОЛЬШЕНАГАТКИНСКАЯ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19822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"ВЕШКАЙМСКАЯ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7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266278"/>
              </p:ext>
            </p:extLst>
          </p:nvPr>
        </p:nvGraphicFramePr>
        <p:xfrm>
          <a:off x="129208" y="555526"/>
          <a:ext cx="8885584" cy="2741905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"ГОРБОЛЬНИЦА № 3"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№3"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"КУЗОВАТОВСКАЯ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779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0156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0308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"СУРСКАЯ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"ТЕРЕНЬГУЛЬСКАЯ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ЧУЗ "РЖД - МЕДИЦИНА" Г.УЛЬЯНОВСК"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05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29208" y="48947"/>
            <a:ext cx="8957592" cy="5021380"/>
            <a:chOff x="129208" y="48947"/>
            <a:chExt cx="8957592" cy="5021380"/>
          </a:xfrm>
        </p:grpSpPr>
        <p:sp>
          <p:nvSpPr>
            <p:cNvPr id="5" name="Блок-схема: документ 4"/>
            <p:cNvSpPr/>
            <p:nvPr/>
          </p:nvSpPr>
          <p:spPr>
            <a:xfrm>
              <a:off x="7668344" y="48947"/>
              <a:ext cx="1418456" cy="540655"/>
            </a:xfrm>
            <a:prstGeom prst="flowChartDocumen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234" tIns="31117" rIns="62234" bIns="31117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Segoe UI" pitchFamily="34" charset="0"/>
                </a:rPr>
                <a:t>ОМС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endParaRPr>
            </a:p>
          </p:txBody>
        </p:sp>
        <p:sp>
          <p:nvSpPr>
            <p:cNvPr id="6" name="Прямоугольный треугольник 5"/>
            <p:cNvSpPr/>
            <p:nvPr/>
          </p:nvSpPr>
          <p:spPr>
            <a:xfrm rot="16200000">
              <a:off x="5356066" y="1344655"/>
              <a:ext cx="3642602" cy="3642602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7" name="Прямоугольный треугольник 6"/>
            <p:cNvSpPr/>
            <p:nvPr/>
          </p:nvSpPr>
          <p:spPr>
            <a:xfrm rot="5400000">
              <a:off x="129208" y="145181"/>
              <a:ext cx="914400" cy="914400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8" name="Прямоугольный треугольник 7"/>
            <p:cNvSpPr/>
            <p:nvPr/>
          </p:nvSpPr>
          <p:spPr>
            <a:xfrm rot="16200000">
              <a:off x="8172400" y="4155927"/>
              <a:ext cx="914400" cy="9144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043888" y="144016"/>
            <a:ext cx="612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 </a:t>
            </a:r>
            <a:endParaRPr kumimoji="0" lang="ru-RU" sz="1600" b="1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+mn-cs"/>
            </a:endParaRPr>
          </a:p>
          <a:p>
            <a:pPr marL="0" marR="0" lvl="0" indent="450215" algn="ctr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62111"/>
            <a:ext cx="729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rPr>
              <a:t>Выполнение объёмов медицинской помощи за 5 месяцев 2024 года в сравнении с аналогичным периодом прошлого года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2714190"/>
              </p:ext>
            </p:extLst>
          </p:nvPr>
        </p:nvGraphicFramePr>
        <p:xfrm>
          <a:off x="251520" y="803796"/>
          <a:ext cx="8835279" cy="4243978"/>
        </p:xfrm>
        <a:graphic>
          <a:graphicData uri="http://schemas.openxmlformats.org/drawingml/2006/table">
            <a:tbl>
              <a:tblPr firstRow="1" bandRow="1"/>
              <a:tblGrid>
                <a:gridCol w="4098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4842">
                  <a:extLst>
                    <a:ext uri="{9D8B030D-6E8A-4147-A177-3AD203B41FA5}">
                      <a16:colId xmlns:a16="http://schemas.microsoft.com/office/drawing/2014/main" val="3423069713"/>
                    </a:ext>
                  </a:extLst>
                </a:gridCol>
                <a:gridCol w="208176">
                  <a:extLst>
                    <a:ext uri="{9D8B030D-6E8A-4147-A177-3AD203B41FA5}">
                      <a16:colId xmlns:a16="http://schemas.microsoft.com/office/drawing/2014/main" val="1786650449"/>
                    </a:ext>
                  </a:extLst>
                </a:gridCol>
                <a:gridCol w="2114232">
                  <a:extLst>
                    <a:ext uri="{9D8B030D-6E8A-4147-A177-3AD203B41FA5}">
                      <a16:colId xmlns:a16="http://schemas.microsoft.com/office/drawing/2014/main" val="3960539006"/>
                    </a:ext>
                  </a:extLst>
                </a:gridCol>
              </a:tblGrid>
              <a:tr h="338376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Медицинские организации всех форм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9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вида</a:t>
                      </a:r>
                      <a:r>
                        <a:rPr lang="ru-RU" sz="1200" b="1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медицинской помощи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 месяцев 2024 г.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200" b="1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выполнения от соответствующего норматива</a:t>
                      </a:r>
                      <a:endParaRPr lang="ru-RU" sz="1200" b="1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 месяцев 2023 г.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% выполнения от соответствующего норматива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973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Амбулаторная помощь:</a:t>
                      </a:r>
                      <a:endParaRPr lang="ru-RU" sz="1200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посещения с иными целями </a:t>
                      </a:r>
                      <a:endParaRPr lang="ru-RU" sz="1200" b="0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97%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98%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обращения по поводу заболеваний </a:t>
                      </a:r>
                      <a:endParaRPr lang="ru-RU" sz="1200" b="0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87%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91%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посещения по неотложной медицинской помощи </a:t>
                      </a:r>
                      <a:endParaRPr lang="ru-RU" sz="1200" b="0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82%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91%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ru-RU" sz="12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Скорая медицинская помощь </a:t>
                      </a:r>
                      <a:endParaRPr lang="ru-RU" sz="12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90%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91%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4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Дневной стационар </a:t>
                      </a:r>
                      <a:endParaRPr lang="ru-RU" sz="1200" b="1" u="none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 algn="l"/>
                      <a:endParaRPr lang="ru-RU" sz="1200" b="0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96%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97%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4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Круглосуточный стационар </a:t>
                      </a:r>
                      <a:endParaRPr lang="ru-RU" sz="1200" b="1" u="none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 algn="l"/>
                      <a:endParaRPr lang="ru-RU" sz="1200" b="0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96%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95%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631">
                <a:tc>
                  <a:txBody>
                    <a:bodyPr/>
                    <a:lstStyle/>
                    <a:p>
                      <a:pPr algn="l"/>
                      <a:r>
                        <a:rPr lang="ru-RU" sz="1200" b="1" u="none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Медицинские услуги</a:t>
                      </a:r>
                      <a:endParaRPr lang="ru-RU" sz="12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81 %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63%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29158942"/>
                  </a:ext>
                </a:extLst>
              </a:tr>
            </a:tbl>
          </a:graphicData>
        </a:graphic>
      </p:graphicFrame>
      <p:sp>
        <p:nvSpPr>
          <p:cNvPr id="3" name="Стрелка вниз 2"/>
          <p:cNvSpPr/>
          <p:nvPr/>
        </p:nvSpPr>
        <p:spPr>
          <a:xfrm>
            <a:off x="6516216" y="2355726"/>
            <a:ext cx="484632" cy="187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0800000">
            <a:off x="6713526" y="4276479"/>
            <a:ext cx="432048" cy="699542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81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092895"/>
              </p:ext>
            </p:extLst>
          </p:nvPr>
        </p:nvGraphicFramePr>
        <p:xfrm>
          <a:off x="827584" y="61755"/>
          <a:ext cx="6912768" cy="640080"/>
        </p:xfrm>
        <a:graphic>
          <a:graphicData uri="http://schemas.openxmlformats.org/drawingml/2006/table">
            <a:tbl>
              <a:tblPr firstRow="1" bandRow="1"/>
              <a:tblGrid>
                <a:gridCol w="6912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Профилактические медицинские осмотры взрослого населения (средний уровень выполнения – 36,2% от годового норматива)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776469"/>
              </p:ext>
            </p:extLst>
          </p:nvPr>
        </p:nvGraphicFramePr>
        <p:xfrm>
          <a:off x="136005" y="701835"/>
          <a:ext cx="8885584" cy="4396578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5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8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"КУЗОВАТОВСКАЯ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"ТЕРЕНЬГУЛЬСКАЯ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"ЧЕРДАКЛИНСКАЯ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ЦКМСЧ им. В.А.Егорова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43,8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ФНКЦРИО ФМБА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"ЗЕРНОСОВХОЗСКАЯ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"БАЗАРНО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C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ЫЗГАНСКАЯ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9594592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"МУЛЛОВСКАЯ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3106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"ТИИНСКАЯ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"СТАРОКУЛАТКИНСКАЯ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"СУРСКАЯ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ЧУЗ "РЖД - МЕДИЦИНА" Г.УЛЬЯНОВСК"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071101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"КАРСУНСКАЯ РБ ИМЕНИ ВРАЧА В.И.ФИОШИНА"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269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90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370388"/>
              </p:ext>
            </p:extLst>
          </p:nvPr>
        </p:nvGraphicFramePr>
        <p:xfrm>
          <a:off x="129208" y="445883"/>
          <a:ext cx="8885584" cy="3319120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2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8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"ГОРБОЛЬНИЦА № 3"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37,7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№1 ИМ.С.М.КИРОВА"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"БОЛЬШЕНАГАТКИНСКАЯ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779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0156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ГОРОДСКАЯ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ПОЛИКЛИНИКА №6"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0308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"НОВО-МАЙНСКАЯ </a:t>
                      </a:r>
                      <a:r>
                        <a:rPr lang="ru-RU" sz="12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24,6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"ВЕШКАЙМСКАЯ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"РЯЗАНОВСКАЯ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476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7127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70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466074"/>
              </p:ext>
            </p:extLst>
          </p:nvPr>
        </p:nvGraphicFramePr>
        <p:xfrm>
          <a:off x="792998" y="99762"/>
          <a:ext cx="7091369" cy="640080"/>
        </p:xfrm>
        <a:graphic>
          <a:graphicData uri="http://schemas.openxmlformats.org/drawingml/2006/table">
            <a:tbl>
              <a:tblPr firstRow="1" bandRow="1"/>
              <a:tblGrid>
                <a:gridCol w="7091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Профилактические медицинские осмотры несовершеннолетних (средний уровень выполнения –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52,2% от годового норматива)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945841"/>
              </p:ext>
            </p:extLst>
          </p:nvPr>
        </p:nvGraphicFramePr>
        <p:xfrm>
          <a:off x="129208" y="752405"/>
          <a:ext cx="8885584" cy="4293735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2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1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"МУЛЛОВСКАЯ УЧАСТКОВАЯ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1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"СТАРОКУЛАТКИНСКАЯ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68,6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1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"КАРСУНСКАЯ РБ ИМЕНИ ВРАЧА В.И.ФИОШИНА"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811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"НОВО-МАЙНСКАЯ </a:t>
                      </a:r>
                      <a:r>
                        <a:rPr lang="ru-RU" sz="11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811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"ТИИНСКАЯ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811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811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811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"ТЕРЕНЬГУЛЬСКАЯ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723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ФНКЦРИО ФМБА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723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723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"ДГКБ Г. УЛЬЯНОВСКА"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56,9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3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"КУЗОВАТОВСКАЯ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811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811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8599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723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"ВЕШКАЙМСКАЯ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723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1723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"СУРСКАЯ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1723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  <a:tr h="1723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"ГКБ СВ. АП. АНДРЕЯ ПЕРВОЗВАННОГО"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237924"/>
                  </a:ext>
                </a:extLst>
              </a:tr>
              <a:tr h="17238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914724"/>
                  </a:ext>
                </a:extLst>
              </a:tr>
              <a:tr h="29585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082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0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2190" y="1255903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88886"/>
              </p:ext>
            </p:extLst>
          </p:nvPr>
        </p:nvGraphicFramePr>
        <p:xfrm>
          <a:off x="129208" y="505221"/>
          <a:ext cx="8885584" cy="1558531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050" b="1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36,2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050" b="1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32,1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050" b="1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"БОЛЬШЕНАГАТКИНСКАЯ РБ"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28,7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050" b="1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"РЯЗАНОВСКАЯ УЧАСТКОВАЯ БОЛЬНИЦА"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24,7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050" b="1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"БАЗАРНО</a:t>
                      </a: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C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ЫЗГАНСКАЯ РБ"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23,1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050" b="1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21,6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27857">
                <a:tc>
                  <a:txBody>
                    <a:bodyPr/>
                    <a:lstStyle/>
                    <a:p>
                      <a:pPr algn="ctr"/>
                      <a:r>
                        <a:rPr lang="en-US" sz="1050" b="1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"ЗЕРНОСОВХОЗСКАЯ УЧАСТКОВАЯ БОЛЬНИЦА"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14,0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4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2190" y="1203598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641308"/>
              </p:ext>
            </p:extLst>
          </p:nvPr>
        </p:nvGraphicFramePr>
        <p:xfrm>
          <a:off x="149392" y="875842"/>
          <a:ext cx="8883302" cy="640080"/>
        </p:xfrm>
        <a:graphic>
          <a:graphicData uri="http://schemas.openxmlformats.org/drawingml/2006/table">
            <a:tbl>
              <a:tblPr firstRow="1" bandRow="1"/>
              <a:tblGrid>
                <a:gridCol w="8883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79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Диспансеризация</a:t>
                      </a:r>
                      <a:r>
                        <a:rPr lang="ru-RU" sz="18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детей-сирот и детей, находящихся в трудной жизненной ситуации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– 89,2%)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222038"/>
            <a:ext cx="6271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Диспансеризация детского населения</a:t>
            </a:r>
            <a:endParaRPr lang="ru-RU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320894"/>
              </p:ext>
            </p:extLst>
          </p:nvPr>
        </p:nvGraphicFramePr>
        <p:xfrm>
          <a:off x="149392" y="1715535"/>
          <a:ext cx="8883302" cy="1629720"/>
        </p:xfrm>
        <a:graphic>
          <a:graphicData uri="http://schemas.openxmlformats.org/drawingml/2006/table">
            <a:tbl>
              <a:tblPr firstRow="1" firstCol="1" bandRow="1"/>
              <a:tblGrid>
                <a:gridCol w="672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"ГКБ СВ. АП. АНДРЕЯ ПЕРВОЗВАННОГО"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"ДГКБ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ФГБУ ФНКЦРИО ФМБА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5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окумент 12"/>
          <p:cNvSpPr/>
          <p:nvPr/>
        </p:nvSpPr>
        <p:spPr>
          <a:xfrm>
            <a:off x="7877826" y="1917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911578"/>
              </p:ext>
            </p:extLst>
          </p:nvPr>
        </p:nvGraphicFramePr>
        <p:xfrm>
          <a:off x="136005" y="45378"/>
          <a:ext cx="8885584" cy="914400"/>
        </p:xfrm>
        <a:graphic>
          <a:graphicData uri="http://schemas.openxmlformats.org/drawingml/2006/table">
            <a:tbl>
              <a:tblPr firstRow="1" bandRow="1"/>
              <a:tblGrid>
                <a:gridCol w="8885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19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Диспансеризация детей-сирот и детей, оставшихся без попечения родителей, в том числе усыновленных (удочеренных) </a:t>
                      </a:r>
                    </a:p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– 66,4% от годового норматива)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103175"/>
              </p:ext>
            </p:extLst>
          </p:nvPr>
        </p:nvGraphicFramePr>
        <p:xfrm>
          <a:off x="129208" y="1059581"/>
          <a:ext cx="8885584" cy="3878106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"ЗЕРНОСОВХОЗСКАЯ УЧАСТКОВАЯ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"МУЛЛОВСКАЯ УЧАСТКОВАЯ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"ТИИНСКАЯ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16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"ГКБ СВ. АП. АНДРЕЯ ПЕРВОЗВАННОГО"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34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11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"ДГКБ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5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"БОЛЬШЕНАГАТКИНСКАЯ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87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0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"ТЕРЕНЬГУЛЬСКАЯ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6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"КУЗОВАТОВСКАЯ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81,3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58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38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"СТАРОКУЛАТКИНСКАЯ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67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"КАРСУНСКАЯ РБ ИМЕНИ ВРАЧА В.И.ФИОШИНА"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601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"СУРСКАЯ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183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ФГБУ ФНКЦРИО ФМБА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62,6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85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  <a:tr h="85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95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2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247580"/>
              </p:ext>
            </p:extLst>
          </p:nvPr>
        </p:nvGraphicFramePr>
        <p:xfrm>
          <a:off x="129208" y="483518"/>
          <a:ext cx="8921438" cy="2723676"/>
        </p:xfrm>
        <a:graphic>
          <a:graphicData uri="http://schemas.openxmlformats.org/drawingml/2006/table">
            <a:tbl>
              <a:tblPr firstRow="1" firstCol="1" bandRow="1"/>
              <a:tblGrid>
                <a:gridCol w="675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1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56,1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55,9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"ЧЕРДАКЛИНСКАЯ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6009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3495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1188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55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"ВЕШКАЙМСКАЯ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8711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"НОВО-МАЙНСКАЯ </a:t>
                      </a:r>
                      <a:r>
                        <a:rPr lang="ru-RU" sz="12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073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"РЯЗАНОВСКАЯ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Б-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ца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РЖД-Медицина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г.Ул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328817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"БАЗАРНО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C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ЫЗГАНСКАЯ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00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93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129208" y="407848"/>
          <a:ext cx="8986496" cy="644897"/>
        </p:xfrm>
        <a:graphic>
          <a:graphicData uri="http://schemas.openxmlformats.org/drawingml/2006/table">
            <a:tbl>
              <a:tblPr firstRow="1" bandRow="1"/>
              <a:tblGrid>
                <a:gridCol w="898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48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Диспансерное</a:t>
                      </a:r>
                      <a:r>
                        <a:rPr lang="ru-RU" sz="1800" u="none" kern="1200" baseline="0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наблюдение -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выполнение плана за 5 месяцев 2024 года по группам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626340"/>
              </p:ext>
            </p:extLst>
          </p:nvPr>
        </p:nvGraphicFramePr>
        <p:xfrm>
          <a:off x="118905" y="1242951"/>
          <a:ext cx="8996799" cy="3100084"/>
        </p:xfrm>
        <a:graphic>
          <a:graphicData uri="http://schemas.openxmlformats.org/drawingml/2006/table">
            <a:tbl>
              <a:tblPr firstRow="1" firstCol="1" bandRow="1"/>
              <a:tblGrid>
                <a:gridCol w="571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681">
                  <a:extLst>
                    <a:ext uri="{9D8B030D-6E8A-4147-A177-3AD203B41FA5}">
                      <a16:colId xmlns:a16="http://schemas.microsoft.com/office/drawing/2014/main" val="667659632"/>
                    </a:ext>
                  </a:extLst>
                </a:gridCol>
                <a:gridCol w="1822732">
                  <a:extLst>
                    <a:ext uri="{9D8B030D-6E8A-4147-A177-3AD203B41FA5}">
                      <a16:colId xmlns:a16="http://schemas.microsoft.com/office/drawing/2014/main" val="1318033904"/>
                    </a:ext>
                  </a:extLst>
                </a:gridCol>
                <a:gridCol w="2009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6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Группа диспансерного наблюдения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Годовой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Факт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% выполнения за от годового норматива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Онкологические заболевания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52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802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48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21,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2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Сахарный диабет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70 089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20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29,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5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Болезни системы кровообращения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146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754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55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37,</a:t>
                      </a:r>
                      <a:r>
                        <a:rPr lang="en-US" sz="1800" b="1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3542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Прочие заболевания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7 127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,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3542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Итого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30</a:t>
                      </a:r>
                      <a:r>
                        <a:rPr lang="en-US" sz="1800" b="1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6</a:t>
                      </a:r>
                      <a:r>
                        <a:rPr lang="ru-RU" sz="1800" b="1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772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95 </a:t>
                      </a:r>
                      <a:r>
                        <a:rPr lang="ru-RU" sz="1800" b="1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800" b="1" dirty="0" smtClean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55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PT Astra Serif" panose="020A0603040505020204" pitchFamily="18" charset="-52"/>
                          <a:ea typeface="Times New Roman" panose="02020603050405020304" pitchFamily="18" charset="0"/>
                        </a:rPr>
                        <a:t>31,1%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9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окумент 12"/>
          <p:cNvSpPr/>
          <p:nvPr/>
        </p:nvSpPr>
        <p:spPr>
          <a:xfrm>
            <a:off x="8172400" y="87199"/>
            <a:ext cx="943304" cy="180295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129208" y="111998"/>
          <a:ext cx="8835280" cy="640080"/>
        </p:xfrm>
        <a:graphic>
          <a:graphicData uri="http://schemas.openxmlformats.org/drawingml/2006/table">
            <a:tbl>
              <a:tblPr firstRow="1" bandRow="1"/>
              <a:tblGrid>
                <a:gridCol w="883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7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Диспансерное</a:t>
                      </a: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наблюдение </a:t>
                      </a:r>
                    </a:p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 – 31,1%)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29208" y="776877"/>
          <a:ext cx="8885584" cy="4282088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годового норматива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"КУЗОВАТОВСКАЯ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50,81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5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"МУЛЛОВСКАЯ УЧАСТКОВАЯ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41,71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55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41,66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590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"ЧЕРДАКЛИНСКАЯ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41,39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627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"ТЕРЕНЬГУЛЬСКАЯ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41,24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66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"КАРСУНСКАЯ РБ ИМЕНИ ВРАЧА В.И.ФИОШИНА"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40,94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70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"СУРСКАЯ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40,68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74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"ГОРБОЛЬНИЦА № 3"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39,87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706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"ЗЕРНОСОВХОЗСКАЯ УЧАСТКОВАЯ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39,72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023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39,26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"БАЗАРНО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C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ЫЗГАНСКАЯ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38,56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38,08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66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37,65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08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"РЯЗАНОВСКАЯ УЧАСТКОВАЯ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36,20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49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БОЛЬНИЦА №2"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35,56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65416685"/>
                  </a:ext>
                </a:extLst>
              </a:tr>
              <a:tr h="2122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"БОЛЬШЕНАГАТКИНСКАЯ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35,28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122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35,12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2122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"СТАРОКУЛАТКИНСКАЯ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34,88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  <a:tr h="2122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ПОЛИКЛИНИКА №1 ИМ.С.М.КИРОВА"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34,48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47871417"/>
                  </a:ext>
                </a:extLst>
              </a:tr>
              <a:tr h="2122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34,45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05838699"/>
                  </a:ext>
                </a:extLst>
              </a:tr>
              <a:tr h="2122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ПОЛИКЛИНИКА №6"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34,31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46990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42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136005" y="356796"/>
          <a:ext cx="8885584" cy="4641520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годового норматива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ЦКМСЧ им.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В.А.Егорова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33,23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74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33,15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1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32,24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8320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31,13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36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ЧУЗ "РЖД - МЕДИЦИНА" Г.УЛЬЯНОВСК"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28,85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461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ПОЛИКЛИНИКА №4"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1152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27,25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8837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ФНКЦРИО ФМБА РОССИИ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26,65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9036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26,59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965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26,54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461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"НОВО-МАЙНСКАЯ ГОРОДСКАЯ БОЛЬНИЦА"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26,46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04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ОБЛАСТНОЙ КЛИНИЧЕСКИЙ ОНКОЛОГИЧЕСКИЙ ДИСПАНСЕР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24,25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61415"/>
                  </a:ext>
                </a:extLst>
              </a:tr>
              <a:tr h="2461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23,89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761320"/>
                  </a:ext>
                </a:extLst>
              </a:tr>
              <a:tr h="2461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ПОЛИКЛИНИКА №5"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14,57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930999"/>
                  </a:ext>
                </a:extLst>
              </a:tr>
              <a:tr h="2461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"ВЕШКАЙМСКАЯ РБ"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9,31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835121"/>
                  </a:ext>
                </a:extLst>
              </a:tr>
              <a:tr h="2461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ПОЛИКЛИНИКА №3"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9,08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691109"/>
                  </a:ext>
                </a:extLst>
              </a:tr>
              <a:tr h="2461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"ТИИНСКАЯ УЧАСТКОВАЯ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8,03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659060"/>
                  </a:ext>
                </a:extLst>
              </a:tr>
              <a:tr h="2461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"ГКБ СВ. АП. АНДРЕЯ ПЕРВОЗВАННОГО"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35723"/>
                  </a:ext>
                </a:extLst>
              </a:tr>
              <a:tr h="2461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"ДГКБ Г. УЛЬЯНОВСКА"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511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19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73160" y="125761"/>
            <a:ext cx="8866842" cy="4944566"/>
            <a:chOff x="219958" y="125761"/>
            <a:chExt cx="8866842" cy="4944566"/>
          </a:xfrm>
        </p:grpSpPr>
        <p:sp>
          <p:nvSpPr>
            <p:cNvPr id="6" name="Прямоугольный треугольник 5"/>
            <p:cNvSpPr/>
            <p:nvPr/>
          </p:nvSpPr>
          <p:spPr>
            <a:xfrm rot="16200000">
              <a:off x="5356066" y="1344655"/>
              <a:ext cx="3642602" cy="3642602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Прямоугольный треугольник 6"/>
            <p:cNvSpPr/>
            <p:nvPr/>
          </p:nvSpPr>
          <p:spPr>
            <a:xfrm rot="5400000">
              <a:off x="332287" y="13432"/>
              <a:ext cx="789807" cy="1014465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Прямоугольный треугольник 7"/>
            <p:cNvSpPr/>
            <p:nvPr/>
          </p:nvSpPr>
          <p:spPr>
            <a:xfrm rot="16200000">
              <a:off x="8172400" y="4155927"/>
              <a:ext cx="914400" cy="9144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043888" y="144016"/>
            <a:ext cx="612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 </a:t>
            </a:r>
            <a:endParaRPr kumimoji="0" lang="ru-RU" sz="1600" b="1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+mn-cs"/>
            </a:endParaRPr>
          </a:p>
          <a:p>
            <a:pPr marL="0" marR="0" lvl="0" indent="450215" algn="ctr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6615" y="0"/>
            <a:ext cx="77112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50193" algn="ctr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Анализ выполнения объёмов медицинской помощи в амбулаторных условиях в государственных учреждениях здравоохранения </a:t>
            </a:r>
          </a:p>
          <a:p>
            <a:pPr marL="0" marR="0" lvl="0" indent="450193" algn="ctr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154418" y="858782"/>
          <a:ext cx="888558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7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8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970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995 969 посещений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97 % от соответствующего плана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Блок-схема: документ 13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9212" y="502024"/>
            <a:ext cx="7826012" cy="307773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rPr>
              <a:t>Посещения </a:t>
            </a:r>
            <a:r>
              <a:rPr kumimoji="0" lang="ru-RU" sz="1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rPr>
              <a:t> с иными целями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rPr>
              <a:t>: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+mn-cs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/>
          </p:nvPr>
        </p:nvGraphicFramePr>
        <p:xfrm>
          <a:off x="154418" y="1164848"/>
          <a:ext cx="8885584" cy="3941201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26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1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ОБЛАСТНОЙ КАРДИОЛОГИЧЕСКИЙ ДИСПАНСЕР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4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ОБЛАСТНОЙ КЛИНИЧЕСКИЙ ОНКОЛОГИЧЕСКИЙ ДИСПАНСЕР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"ОБЛАСТНОЙ КЛИНИЧЕСКИЙ КОЖНО-ВЕНЕРОЛОГИЧЕСКИЙ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87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1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73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66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22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"УЛЬЯНОВСКИЙ ОБЛАСТНОЙ КЛИНИЧЕСКИЙ ЦЕНТР СПЕЦИАЛИЗИРОВАННЫХ ВИДОВ МЕДИЦИНСКОЙ ПОМОЩИ ИМЕНИ ЗАСЛУЖЕННОГО ВРАЧА РОССИИ Е.М.ЧУЧКАЛОВА"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55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"ДЕТСКАЯ СПЕЦИАЛИЗИРОВАННАЯ ПСИХОНЕВРОЛОГИЧЕСКАЯ БОЛЬНИЦА № 1"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07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"УЛЬЯНОВСКИЙ ОБЛАСТНОЙ КЛИНИЧЕСКИЙ МЕДИЦИНСКИЙ ЦЕНТР ОКАЗАНИЯ ПОМОЩИ ЛИЦАМ,ПОСТРАДАВШИМ ОТ РАДИАЦИОННОГО ВОЗДЕЙСТВИЯ  И ПРОФЕССИОНАЛЬНОЙ ПАТОЛОГИИ ИМЕНИ ГЕРОЯ РОССИЙСКОЙ ФЕДЕРАЦИИ МАКСИМЧУКА В.М."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26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20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25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48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96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137766"/>
              </p:ext>
            </p:extLst>
          </p:nvPr>
        </p:nvGraphicFramePr>
        <p:xfrm>
          <a:off x="251520" y="111998"/>
          <a:ext cx="8136905" cy="640080"/>
        </p:xfrm>
        <a:graphic>
          <a:graphicData uri="http://schemas.openxmlformats.org/drawingml/2006/table">
            <a:tbl>
              <a:tblPr firstRow="1" bandRow="1"/>
              <a:tblGrid>
                <a:gridCol w="8136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7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Диспансерное</a:t>
                      </a: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наблюдение – болезни  системы кровообращения</a:t>
                      </a:r>
                    </a:p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 – 37,8%)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47889"/>
              </p:ext>
            </p:extLst>
          </p:nvPr>
        </p:nvGraphicFramePr>
        <p:xfrm>
          <a:off x="129208" y="776877"/>
          <a:ext cx="8885584" cy="4347210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44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годового норматива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"КУЗОВАТОВСКАЯ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№1 ИМ.С.М.КИРОВА"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ЦКМСЧ им. В.А.Егорова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"МУЛЛОВСКАЯ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"ТЕРЕНЬГУЛЬСКАЯ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"ЧЕРДАКЛИНСКАЯ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"БОЛЬШЕНАГАТКИНСКАЯ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213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ФНКЦРИО ФМБА РОССИИ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"КАРСУНСКАЯ РБ ИМЕНИ ВРАЧА В.И.ФИОШИНА"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2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938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"БАЗАРНО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C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ЫЗГАНСКАЯ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65416685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"СУРСКАЯ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"ГОРБОЛЬНИЦА № 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44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786203"/>
              </p:ext>
            </p:extLst>
          </p:nvPr>
        </p:nvGraphicFramePr>
        <p:xfrm>
          <a:off x="136005" y="356798"/>
          <a:ext cx="8885584" cy="4761914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годового норматива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1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"ЗЕРНОСОВХОЗСКАЯ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"СТАРОКУЛАТКИНСКАЯ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30243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"РЯЗАНОВСКАЯ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ЧУЗ "РЖД - МЕДИЦИНА" Г.УЛЬЯНОВСК"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32,9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61415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761320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"НОВО-МАЙНСКАЯ </a:t>
                      </a:r>
                      <a:r>
                        <a:rPr lang="ru-RU" sz="12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930999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835121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691109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659060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"ВЕШКАЙМСКАЯ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35723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"ТИИНСКАЯ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511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39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191616"/>
              </p:ext>
            </p:extLst>
          </p:nvPr>
        </p:nvGraphicFramePr>
        <p:xfrm>
          <a:off x="179512" y="145181"/>
          <a:ext cx="8136905" cy="640080"/>
        </p:xfrm>
        <a:graphic>
          <a:graphicData uri="http://schemas.openxmlformats.org/drawingml/2006/table">
            <a:tbl>
              <a:tblPr firstRow="1" bandRow="1"/>
              <a:tblGrid>
                <a:gridCol w="8136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7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Диспансерное</a:t>
                      </a: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наблюдение – онкологические заболевания</a:t>
                      </a:r>
                    </a:p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 – 21,7%)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8116403" y="19179"/>
            <a:ext cx="1015312" cy="252303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286214"/>
              </p:ext>
            </p:extLst>
          </p:nvPr>
        </p:nvGraphicFramePr>
        <p:xfrm>
          <a:off x="129208" y="840015"/>
          <a:ext cx="8885584" cy="4158304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44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годового норматива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"ГОРБОЛЬНИЦА № 3"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 ОБЛАСТНОЙ КЛИНИЧЕСКИЙ ОНКОЛОГИЧЕСКИЙ ДИСПАНСЕР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"БОЛЬШЕНАГАТКИНСКАЯ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ФНКЦРИО ФМБА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02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ЦКМСЧ им. В.А.Егорова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16,3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№1 ИМ.С.М.КИРОВА"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053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237370"/>
              </p:ext>
            </p:extLst>
          </p:nvPr>
        </p:nvGraphicFramePr>
        <p:xfrm>
          <a:off x="251520" y="111998"/>
          <a:ext cx="8136905" cy="640080"/>
        </p:xfrm>
        <a:graphic>
          <a:graphicData uri="http://schemas.openxmlformats.org/drawingml/2006/table">
            <a:tbl>
              <a:tblPr firstRow="1" bandRow="1"/>
              <a:tblGrid>
                <a:gridCol w="8136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7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Диспансерное</a:t>
                      </a: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наблюдение – сахарный диабет</a:t>
                      </a:r>
                    </a:p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 – 29,3%)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915655"/>
              </p:ext>
            </p:extLst>
          </p:nvPr>
        </p:nvGraphicFramePr>
        <p:xfrm>
          <a:off x="129208" y="776877"/>
          <a:ext cx="8885584" cy="4347210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44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годового норматива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ЦКМСЧ им.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В.А.Егорова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"РЯЗАНОВСКАЯ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"КУЗОВАТОВСКАЯ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"МУЛЛОВСКАЯ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"НОВО-МАЙНСКАЯ </a:t>
                      </a:r>
                      <a:r>
                        <a:rPr lang="ru-RU" sz="12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02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"ТЕРЕНЬГУЛЬСКАЯ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"БАЗАРНО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C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ЫЗГАНСКАЯ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10914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"КАРСУНСКАЯ РБ ИМЕНИ ВРАЧА В.И.ФИОШИНА"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"ЧЕРДАКЛИНСКАЯ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"ГОРБОЛЬНИЦА № 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"СУРСКАЯ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9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743302"/>
              </p:ext>
            </p:extLst>
          </p:nvPr>
        </p:nvGraphicFramePr>
        <p:xfrm>
          <a:off x="136005" y="356798"/>
          <a:ext cx="8885584" cy="4761914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годового норматива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1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"ЗЕРНОСОВХОЗСКАЯ УЧАСТКОВАЯ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30243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"СТАРОКУЛАТКИНСКАЯ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ЧУЗ "РЖД - МЕДИЦИНА" Г.УЛЬЯНОВСК"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"БОЛЬШЕНАГАТКИНСКАЯ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№1 ИМ.С.М.КИРОВА"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27,0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"ТИИНСКАЯ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61415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761320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930999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ФНКЦРИО ФМБА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835121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691109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"ВЕШКАЙМСКАЯ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659060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35723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511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03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26626"/>
              </p:ext>
            </p:extLst>
          </p:nvPr>
        </p:nvGraphicFramePr>
        <p:xfrm>
          <a:off x="251520" y="111998"/>
          <a:ext cx="8136905" cy="640080"/>
        </p:xfrm>
        <a:graphic>
          <a:graphicData uri="http://schemas.openxmlformats.org/drawingml/2006/table">
            <a:tbl>
              <a:tblPr firstRow="1" bandRow="1"/>
              <a:tblGrid>
                <a:gridCol w="8136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7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Диспансерное</a:t>
                      </a: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наблюдение – прочие заболевания</a:t>
                      </a:r>
                    </a:p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 – 20,9%)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91515"/>
              </p:ext>
            </p:extLst>
          </p:nvPr>
        </p:nvGraphicFramePr>
        <p:xfrm>
          <a:off x="136005" y="801255"/>
          <a:ext cx="8885584" cy="4347210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44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годового норматива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"МУЛЛОВСКАЯ УЧАСТКОВАЯ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"ЧЕРДАКЛИНСКАЯ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"НИКОЛАЕВСКАЯ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"СУРСКАЯ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"НГБ ИМ. А.Ф.АЛЬБЕРТ"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"КАРСУНСКАЯ РБ ИМЕНИ ВРАЧА В.И.ФИОШИНА"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"ЗЕРНОСОВХОЗСКАЯ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"КУЗОВАТОВСКАЯ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"ТЕРЕНЬГУЛЬСКАЯ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"БОЛЬШЕНАГАТКИНСКАЯ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02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№6"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37,2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"БАРЫШСКАЯ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"ГОРБОЛЬНИЦА № 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"СТАРОМАЙНСКАЯ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"УЛЬЯНОВСКАЯ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"СЕНГИЛЕЕВСКАЯ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№1 ИМ.С.М.КИРОВА"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"БАЗАРНО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C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ЫЗГАНСКАЯ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24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21181"/>
              </p:ext>
            </p:extLst>
          </p:nvPr>
        </p:nvGraphicFramePr>
        <p:xfrm>
          <a:off x="129208" y="87199"/>
          <a:ext cx="8885584" cy="5077039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годового норматива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1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БОЛЬНИЦА №2"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20,8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№4"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20,7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"СТАРОКУЛАТКИНСКАЯ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"НОВОСПАССКАЯ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302438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ЧУЗ "РЖД - МЕДИЦИНА" Г.УЛЬЯНОВСК"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"РЯЗАНОВСКАЯ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"ПАВЛОВСКАЯ РБ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01551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"ЦГКБ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ЦКМСЧ им.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В.А.Егорова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"МАЙНСКАЯ РБ"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9,9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"НОВО-МАЙНСКАЯ </a:t>
                      </a:r>
                      <a:r>
                        <a:rPr lang="ru-RU" sz="105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61415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"РАДИЩЕВСКАЯ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761320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ФНКЦРИО ФМБА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930999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№3"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835121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"ТИИНСКАЯ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691109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"ИНЗЕНСКАЯ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659060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"ВЕШКАЙМСКАЯ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35723"/>
                  </a:ext>
                </a:extLst>
              </a:tr>
              <a:tr h="201489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"НОВОМАЛЫКЛИНСКАЯ РБ"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511377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"ГКБ СВ. АП. АНДРЕЯ ПЕРВОЗВАННОГО"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198937"/>
                  </a:ext>
                </a:extLst>
              </a:tr>
              <a:tr h="22912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</a:t>
                      </a:r>
                      <a:endParaRPr lang="ru-RU" sz="105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ГУЗ "ДГКБ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298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55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617949" y="59223"/>
            <a:ext cx="6840760" cy="39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indent="450193" eaLnBrk="0" hangingPunct="0"/>
            <a:r>
              <a:rPr lang="ru-RU" sz="2000" b="1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Школа сахарного диабета</a:t>
            </a:r>
            <a:endParaRPr lang="en-US" sz="2000" b="1" dirty="0">
              <a:solidFill>
                <a:prstClr val="black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73302"/>
              </p:ext>
            </p:extLst>
          </p:nvPr>
        </p:nvGraphicFramePr>
        <p:xfrm>
          <a:off x="129208" y="436056"/>
          <a:ext cx="8885584" cy="353403"/>
        </p:xfrm>
        <a:graphic>
          <a:graphicData uri="http://schemas.openxmlformats.org/drawingml/2006/table">
            <a:tbl>
              <a:tblPr firstRow="1" bandRow="1"/>
              <a:tblGrid>
                <a:gridCol w="4442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2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1 984 комплексных посещений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68% от годового плана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Блок-схема: документ 16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38615"/>
              </p:ext>
            </p:extLst>
          </p:nvPr>
        </p:nvGraphicFramePr>
        <p:xfrm>
          <a:off x="129208" y="832438"/>
          <a:ext cx="8915300" cy="4165881"/>
        </p:xfrm>
        <a:graphic>
          <a:graphicData uri="http://schemas.openxmlformats.org/drawingml/2006/table">
            <a:tbl>
              <a:tblPr firstRow="1" firstCol="1" bandRow="1"/>
              <a:tblGrid>
                <a:gridCol w="793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1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0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58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58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58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58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335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ЧАСТНОЕ УЧРЕЖДЕНИЕ ЗДРАВООХРАНЕНИЯ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58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58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3356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509827"/>
                  </a:ext>
                </a:extLst>
              </a:tr>
              <a:tr h="258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262631"/>
                  </a:ext>
                </a:extLst>
              </a:tr>
              <a:tr h="258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202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4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042532" y="-63042"/>
            <a:ext cx="6875569" cy="41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indent="450193" eaLnBrk="0" hangingPunct="0"/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sz="7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Выполнение </a:t>
            </a:r>
            <a:r>
              <a:rPr lang="ru-RU" sz="7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объёмов по скорой медицинской </a:t>
            </a:r>
            <a:r>
              <a:rPr lang="ru-RU" sz="7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помощи</a:t>
            </a:r>
            <a:r>
              <a:rPr lang="ru-RU" sz="7200" b="1" dirty="0" smtClean="0">
                <a:solidFill>
                  <a:schemeClr val="accent6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</a:t>
            </a:r>
            <a:endParaRPr lang="en-US" sz="7200" b="1" dirty="0">
              <a:solidFill>
                <a:schemeClr val="accent6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031333"/>
              </p:ext>
            </p:extLst>
          </p:nvPr>
        </p:nvGraphicFramePr>
        <p:xfrm>
          <a:off x="129208" y="378747"/>
          <a:ext cx="8885584" cy="365760"/>
        </p:xfrm>
        <a:graphic>
          <a:graphicData uri="http://schemas.openxmlformats.org/drawingml/2006/table">
            <a:tbl>
              <a:tblPr firstRow="1" bandRow="1"/>
              <a:tblGrid>
                <a:gridCol w="4442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2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124 107 вызовов</a:t>
                      </a:r>
                      <a:endParaRPr lang="ru-RU" sz="18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90 % от соответствующего плана</a:t>
                      </a:r>
                      <a:endParaRPr lang="ru-RU" sz="18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10171"/>
              </p:ext>
            </p:extLst>
          </p:nvPr>
        </p:nvGraphicFramePr>
        <p:xfrm>
          <a:off x="129208" y="836029"/>
          <a:ext cx="8885584" cy="4127813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3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6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00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40209560"/>
                  </a:ext>
                </a:extLst>
              </a:tr>
              <a:tr h="208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87923550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0349588"/>
                  </a:ext>
                </a:extLst>
              </a:tr>
            </a:tbl>
          </a:graphicData>
        </a:graphic>
      </p:graphicFrame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63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314700"/>
              </p:ext>
            </p:extLst>
          </p:nvPr>
        </p:nvGraphicFramePr>
        <p:xfrm>
          <a:off x="129208" y="661476"/>
          <a:ext cx="8885584" cy="2389540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1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479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505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НОВО-МАЙНСКАЯ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532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РЯЗАНОВСКАЯ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8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74867783"/>
                  </a:ext>
                </a:extLst>
              </a:tr>
              <a:tr h="158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646195"/>
                  </a:ext>
                </a:extLst>
              </a:tr>
              <a:tr h="892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08870"/>
                  </a:ext>
                </a:extLst>
              </a:tr>
              <a:tr h="163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638864"/>
                  </a:ext>
                </a:extLst>
              </a:tr>
              <a:tr h="166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"УЛЬЯНОВСКАЯ ОБЛАСТНАЯ КЛИНИЧЕСКАЯ СТАНЦИЯ СКОРОЙ МЕДИЦИНСКОЙ ПОМОЩИ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831286"/>
                  </a:ext>
                </a:extLst>
              </a:tr>
            </a:tbl>
          </a:graphicData>
        </a:graphic>
      </p:graphicFrame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00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731179"/>
              </p:ext>
            </p:extLst>
          </p:nvPr>
        </p:nvGraphicFramePr>
        <p:xfrm>
          <a:off x="136004" y="145722"/>
          <a:ext cx="8979699" cy="4820437"/>
        </p:xfrm>
        <a:graphic>
          <a:graphicData uri="http://schemas.openxmlformats.org/drawingml/2006/table">
            <a:tbl>
              <a:tblPr firstRow="1" firstCol="1" bandRow="1"/>
              <a:tblGrid>
                <a:gridCol w="705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3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0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8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46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92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"УЛЬЯНОВСКАЯ ОБЛАСТНАЯ ДЕТСКАЯ КЛИНИЧЕСКАЯ БОЛЬНИЦА ИМЕНИ ПОЛИТИЧЕСКОГО И ОБЩЕСТВЕННОГО ДЕЯТЕЛЯ Ю.Ф.ГОРЯЧЕВА"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ГБУЗ "СТОМАТОЛОГИЧЕСКАЯ ПОЛИКЛИНИКА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119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33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НОВО-МАЙНСКАЯ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85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99868641"/>
                  </a:ext>
                </a:extLst>
              </a:tr>
              <a:tr h="103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2989270"/>
                  </a:ext>
                </a:extLst>
              </a:tr>
              <a:tr h="240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ЧАСТНОЕ УЧРЕЖДЕНИЕ ЗДРАВООХРАНЕНИЯ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35328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6000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17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827584" y="0"/>
            <a:ext cx="6480720" cy="337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25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indent="450193" eaLnBrk="0" hangingPunct="0"/>
            <a:r>
              <a:rPr lang="ru-RU" sz="18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Выполнение </a:t>
            </a:r>
            <a:r>
              <a:rPr lang="ru-RU" sz="20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объёмов</a:t>
            </a:r>
            <a:r>
              <a:rPr lang="ru-RU" sz="18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в условиях дневного стационара</a:t>
            </a:r>
            <a:endParaRPr lang="en-US" sz="1800" b="1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81496"/>
              </p:ext>
            </p:extLst>
          </p:nvPr>
        </p:nvGraphicFramePr>
        <p:xfrm>
          <a:off x="129208" y="356801"/>
          <a:ext cx="8878787" cy="353403"/>
        </p:xfrm>
        <a:graphic>
          <a:graphicData uri="http://schemas.openxmlformats.org/drawingml/2006/table">
            <a:tbl>
              <a:tblPr firstRow="1" bandRow="1"/>
              <a:tblGrid>
                <a:gridCol w="4435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2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32 888 случаев лечения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96% от соответствующего норматива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Блок-схема: документ 16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42853"/>
              </p:ext>
            </p:extLst>
          </p:nvPr>
        </p:nvGraphicFramePr>
        <p:xfrm>
          <a:off x="129208" y="740366"/>
          <a:ext cx="8885584" cy="4197588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5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"ОБЛАСТНОЙ КАРДИОЛОГИЧЕСКИЙ ДИСПАНСЕР"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5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МЕДИЦИНСКИЙ ЦЕНТР ОКАЗАНИЯПОМОЩИ ЛИЦАМ,ПОСТРАДАВШИМ ОТ РАДИАЦИОННОГО ВОЗДЕЙСТВИЯ  И ПРОФЕССИОНАЛЬНОЙ ПАТОЛОГИИ ИМЕНИ ГЕРОЯ РОССИЙСКОЙ </a:t>
                      </a:r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ФЕДЕРАЦИИ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 МАКСИМЧУКА В.М."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"ОБЛАСТНОЙ КЛИНИЧЕСКИЙ КОЖНО-ВЕНЕРОЛОГИЧЕСКИЙ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91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"УЛЬЯНОВСКИЙ ОБЛАСТНОЙ КЛИНИЧЕСКИЙ ЦЕНТР СПЕЦИАЛИЗИРОВАННЫХ ВИДОВ МЕДИЦИНСКОЙ ПОМОЩИ ИМЕНИ ЗАСЛУЖЕННОГО ВРАЧА РОССИИ Е.М.ЧУЧКАЛОВА"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76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78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43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369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30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232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6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79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ОБЛАСТНОЙ КЛИНИЧЕСКИЙ ОНКОЛОГИЧЕСКИЙ ДИСПАНСЕР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74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65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59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5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документ 16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008689"/>
              </p:ext>
            </p:extLst>
          </p:nvPr>
        </p:nvGraphicFramePr>
        <p:xfrm>
          <a:off x="129208" y="87199"/>
          <a:ext cx="8885584" cy="5023096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0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0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"КУЗОВАТОВСКАЯ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ГОСПИТАЛЬ ВЕТЕРАНОВ ВОЙН"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315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УЛЬЯНОВСКАЯ ОБЛАСТНАЯ КЛИНИЧЕСКАЯ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ОБЛАСТНАЯ ДЕТСКАЯ КЛИНИЧЕСКАЯ БОЛЬНИЦА ИМЕНИ ПОЛИТИЧЕСКОГО И ОБЩЕСТВЕННОГО ДЕЯТЕЛЯ Ю.Ф.ГОРЯЧЕВА"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240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"МАЙНСКАЯ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"СЕНГИЛЕЕВСКАЯ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"ДЕТСКАЯ СПЕЦИАЛИЗИРОВАННАЯ ПСИХОНЕВРОЛОГИЧЕСКАЯ БОЛЬНИЦА № 1"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302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44595662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466823"/>
                  </a:ext>
                </a:extLst>
              </a:tr>
              <a:tr h="22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НОВО-МАЙНСКАЯ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863422"/>
                  </a:ext>
                </a:extLst>
              </a:tr>
              <a:tr h="298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90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14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документ 16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489954"/>
              </p:ext>
            </p:extLst>
          </p:nvPr>
        </p:nvGraphicFramePr>
        <p:xfrm>
          <a:off x="129208" y="356801"/>
          <a:ext cx="8885584" cy="3138325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ЧУЗ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73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49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0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52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102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21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45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"ИНЗЕНСКАЯ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2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653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52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899592" y="1997"/>
            <a:ext cx="6686451" cy="55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193" eaLnBrk="0" hangingPunct="0"/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sz="7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Выполнение объёмов в условиях круглосуточного стационара</a:t>
            </a:r>
            <a:endParaRPr lang="en-US" sz="7200" b="1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  <a:p>
            <a:pPr lvl="0" indent="450193" eaLnBrk="0" hangingPunct="0"/>
            <a:endParaRPr lang="en-US" sz="7200" b="1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646554"/>
              </p:ext>
            </p:extLst>
          </p:nvPr>
        </p:nvGraphicFramePr>
        <p:xfrm>
          <a:off x="121173" y="283351"/>
          <a:ext cx="8878786" cy="353403"/>
        </p:xfrm>
        <a:graphic>
          <a:graphicData uri="http://schemas.openxmlformats.org/drawingml/2006/table">
            <a:tbl>
              <a:tblPr firstRow="1" bandRow="1"/>
              <a:tblGrid>
                <a:gridCol w="4561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7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76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800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случаев госпитализации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96 % от соответствующего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норматива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Блок-схема: документ 10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372384"/>
              </p:ext>
            </p:extLst>
          </p:nvPr>
        </p:nvGraphicFramePr>
        <p:xfrm>
          <a:off x="121173" y="640364"/>
          <a:ext cx="9007284" cy="4478086"/>
        </p:xfrm>
        <a:graphic>
          <a:graphicData uri="http://schemas.openxmlformats.org/drawingml/2006/table">
            <a:tbl>
              <a:tblPr firstRow="1" firstCol="1" bandRow="1"/>
              <a:tblGrid>
                <a:gridCol w="908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0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0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"УЛЬЯНОВСКИЙ ОБЛАСТНОЙ КЛИНИЧЕСКИЙ МЕДИЦИНСКИЙ ЦЕНТР ОКАЗАНИЯПОМОЩИ ЛИЦАМ,ПОСТРАДАВШИМ ОТ РАДИАЦИОННОГО ВОЗДЕЙСТВИЯ  И ПРОФЕССИОНАЛЬНОЙ ПАТОЛОГИИ ИМЕНИ ГЕРОЯ РОССИЙСКОЙ ФЕДЕРАЦИИ МАКСИМЧУКА В.М."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ТИИНСКАЯ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14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14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"ОБЛАСТНОЙ КАРДИОЛОГИЧЕСКИЙ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14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"ОБЛАСТНОЙ КЛИНИЧЕСКИЙ КОЖНО-ВЕНЕРОЛОГИЧЕСКИЙ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464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95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607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НОВО-МАЙНСКАЯ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14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ГОСПИТАЛЬ ВЕТЕРАНОВ ВОЙН"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91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ЦЕНТР СПЕЦИАЛИЗИРОВАННЫХ ВИДОВ МЕДИЦИНСКОЙ ПОМОЩИ ИМЕНИ ЗАСЛУЖЕННОГО ВРАЧА РОССИИ Е.М.ЧУЧКАЛОВА"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214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ОБЛАСТНОЙ КЛИНИЧЕСКИЙ ОНКОЛОГИЧЕСКИЙ ДИСПАНСЕР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214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214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37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97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44595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19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116760"/>
              </p:ext>
            </p:extLst>
          </p:nvPr>
        </p:nvGraphicFramePr>
        <p:xfrm>
          <a:off x="129209" y="65124"/>
          <a:ext cx="8892380" cy="5040677"/>
        </p:xfrm>
        <a:graphic>
          <a:graphicData uri="http://schemas.openxmlformats.org/drawingml/2006/table">
            <a:tbl>
              <a:tblPr firstRow="1" firstCol="1" bandRow="1"/>
              <a:tblGrid>
                <a:gridCol w="896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8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6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4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УЛЬЯНОВСКАЯ ОБЛАСТНАЯ КЛИНИЧЕСКАЯ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249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220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"СЕНГИЛЕЕВСКАЯ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"УЛЬЯНОВСКАЯ ОБЛАСТНАЯ ДЕТСКАЯ КЛИНИЧЕСКАЯ БОЛЬНИЦА ИМЕНИ ПОЛИТИЧЕСКОГО И ОБЩЕСТВЕННОГО ДЕЯТЕЛЯ Ю.Ф.ГОРЯЧЕВА"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95662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ЧУЗ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466823"/>
                  </a:ext>
                </a:extLst>
              </a:tr>
              <a:tr h="2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"ОБЛАСТНАЯ ДЕТСКАЯ ИНФЕКЦИОННАЯ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863422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90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63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документ 16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694162"/>
              </p:ext>
            </p:extLst>
          </p:nvPr>
        </p:nvGraphicFramePr>
        <p:xfrm>
          <a:off x="129208" y="356801"/>
          <a:ext cx="8885584" cy="1709575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РЯЗАНОВСКАЯ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73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49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54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043608" y="57658"/>
            <a:ext cx="6192688" cy="38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193" eaLnBrk="0" hangingPunct="0"/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Высокотехнологичная </a:t>
            </a:r>
            <a:r>
              <a:rPr lang="ru-RU" sz="20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медицинская </a:t>
            </a:r>
            <a:r>
              <a:rPr lang="ru-RU" sz="20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помощь</a:t>
            </a:r>
            <a:endParaRPr lang="en-US" sz="2000" b="1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959659"/>
              </p:ext>
            </p:extLst>
          </p:nvPr>
        </p:nvGraphicFramePr>
        <p:xfrm>
          <a:off x="323528" y="436271"/>
          <a:ext cx="8352928" cy="335280"/>
        </p:xfrm>
        <a:graphic>
          <a:graphicData uri="http://schemas.openxmlformats.org/drawingml/2006/table">
            <a:tbl>
              <a:tblPr firstRow="1" bandRow="1"/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322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2940 случаев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ВМП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91,7% от соответствующего плана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Блок-схема: документ 10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837842804"/>
              </p:ext>
            </p:extLst>
          </p:nvPr>
        </p:nvGraphicFramePr>
        <p:xfrm>
          <a:off x="4499992" y="881284"/>
          <a:ext cx="4104457" cy="3634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7596336" y="1505073"/>
            <a:ext cx="1425253" cy="1702075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itchFamily="18" charset="-52"/>
                <a:ea typeface="+mn-ea"/>
                <a:cs typeface="Arial" charset="0"/>
              </a:rPr>
              <a:t>Сумма финансирования 674,6 млн. рублей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588082"/>
              </p:ext>
            </p:extLst>
          </p:nvPr>
        </p:nvGraphicFramePr>
        <p:xfrm>
          <a:off x="251520" y="954435"/>
          <a:ext cx="5120670" cy="3973718"/>
        </p:xfrm>
        <a:graphic>
          <a:graphicData uri="http://schemas.openxmlformats.org/drawingml/2006/table">
            <a:tbl>
              <a:tblPr/>
              <a:tblGrid>
                <a:gridCol w="405597">
                  <a:extLst>
                    <a:ext uri="{9D8B030D-6E8A-4147-A177-3AD203B41FA5}">
                      <a16:colId xmlns:a16="http://schemas.microsoft.com/office/drawing/2014/main" val="2689569866"/>
                    </a:ext>
                  </a:extLst>
                </a:gridCol>
                <a:gridCol w="3650379">
                  <a:extLst>
                    <a:ext uri="{9D8B030D-6E8A-4147-A177-3AD203B41FA5}">
                      <a16:colId xmlns:a16="http://schemas.microsoft.com/office/drawing/2014/main" val="3294602896"/>
                    </a:ext>
                  </a:extLst>
                </a:gridCol>
                <a:gridCol w="1064694">
                  <a:extLst>
                    <a:ext uri="{9D8B030D-6E8A-4147-A177-3AD203B41FA5}">
                      <a16:colId xmlns:a16="http://schemas.microsoft.com/office/drawing/2014/main" val="193680922"/>
                    </a:ext>
                  </a:extLst>
                </a:gridCol>
              </a:tblGrid>
              <a:tr h="3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Наименование медицинской организации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% выполнения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716744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1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ГУЗ «Областной кожно-венерологический диспансер»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100,0%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034069"/>
                  </a:ext>
                </a:extLst>
              </a:tr>
              <a:tr h="235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2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ГУЗ «Областной онкологический диспансер»</a:t>
                      </a:r>
                      <a:endParaRPr lang="ru-RU" sz="11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99,4%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169478"/>
                  </a:ext>
                </a:extLst>
              </a:tr>
              <a:tr h="526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3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ГУЗ «Ульяновский областной клинический центр специализированных видов медицинской помощи им. Е.М.ЧУЧКАЛОВА» </a:t>
                      </a:r>
                      <a:endParaRPr lang="ru-RU" sz="11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96,9%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495678"/>
                  </a:ext>
                </a:extLst>
              </a:tr>
              <a:tr h="468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4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ГУЗ «Областная детская клиническая больница им. Ю.Ф. Горячева»</a:t>
                      </a:r>
                      <a:endParaRPr lang="ru-RU" sz="11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96,2%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198454"/>
                  </a:ext>
                </a:extLst>
              </a:tr>
              <a:tr h="235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5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ООО Альянс Клиник плюс</a:t>
                      </a:r>
                      <a:endParaRPr lang="ru-RU" sz="11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94,1%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030866"/>
                  </a:ext>
                </a:extLst>
              </a:tr>
              <a:tr h="235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6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ООО Альянс Клиник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Свияга</a:t>
                      </a:r>
                      <a:endParaRPr lang="ru-RU" sz="11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93,2%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906548"/>
                  </a:ext>
                </a:extLst>
              </a:tr>
              <a:tr h="235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7</a:t>
                      </a:r>
                      <a:endParaRPr lang="ru-RU" sz="11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ГУЗ «Ульяновская областная клиническая больница»</a:t>
                      </a:r>
                      <a:endParaRPr lang="ru-RU" sz="11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87,5%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899124"/>
                  </a:ext>
                </a:extLst>
              </a:tr>
              <a:tr h="3479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8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ГУЗ «Городская клиническая больница св. АП. Андрея Первозванного»</a:t>
                      </a:r>
                      <a:endParaRPr lang="ru-RU" sz="11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85,5%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3667"/>
                  </a:ext>
                </a:extLst>
              </a:tr>
              <a:tr h="235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9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ГУЗ «Центральная городская клиническая больница»</a:t>
                      </a:r>
                      <a:endParaRPr lang="ru-RU" sz="11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68,9%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495272"/>
                  </a:ext>
                </a:extLst>
              </a:tr>
              <a:tr h="306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10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ГУЗ «Ульяновский областной клинический госпиталь ВВ»</a:t>
                      </a:r>
                      <a:endParaRPr lang="ru-RU" sz="11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66,7%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498870"/>
                  </a:ext>
                </a:extLst>
              </a:tr>
              <a:tr h="1692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11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ГУЗ «Новоспасская РБ»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50,0%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964377"/>
                  </a:ext>
                </a:extLst>
              </a:tr>
              <a:tr h="3516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12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ГУЗ «Центральная клиническая МСЧ им В.А. Егорова».</a:t>
                      </a:r>
                      <a:endParaRPr lang="ru-RU" sz="11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Calibri" panose="020F0502020204030204" pitchFamily="34" charset="0"/>
                        </a:rPr>
                        <a:t>32,7%</a:t>
                      </a:r>
                      <a:endParaRPr lang="ru-RU" sz="1100" b="1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587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22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окумент 7"/>
          <p:cNvSpPr/>
          <p:nvPr/>
        </p:nvSpPr>
        <p:spPr>
          <a:xfrm>
            <a:off x="7883556" y="24196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162308" y="14999"/>
            <a:ext cx="6192688" cy="383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indent="450193" eaLnBrk="0" hangingPunct="0"/>
            <a:r>
              <a:rPr kumimoji="0" lang="ru-RU" alt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altLang="ru-RU" sz="18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Медицинская реабилитация</a:t>
            </a:r>
            <a:endParaRPr lang="en-US" sz="18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768499"/>
              </p:ext>
            </p:extLst>
          </p:nvPr>
        </p:nvGraphicFramePr>
        <p:xfrm>
          <a:off x="35495" y="394927"/>
          <a:ext cx="9008354" cy="4427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860">
                  <a:extLst>
                    <a:ext uri="{9D8B030D-6E8A-4147-A177-3AD203B41FA5}">
                      <a16:colId xmlns:a16="http://schemas.microsoft.com/office/drawing/2014/main" val="2296189929"/>
                    </a:ext>
                  </a:extLst>
                </a:gridCol>
                <a:gridCol w="2596376">
                  <a:extLst>
                    <a:ext uri="{9D8B030D-6E8A-4147-A177-3AD203B41FA5}">
                      <a16:colId xmlns:a16="http://schemas.microsoft.com/office/drawing/2014/main" val="156852768"/>
                    </a:ext>
                  </a:extLst>
                </a:gridCol>
                <a:gridCol w="650614">
                  <a:extLst>
                    <a:ext uri="{9D8B030D-6E8A-4147-A177-3AD203B41FA5}">
                      <a16:colId xmlns:a16="http://schemas.microsoft.com/office/drawing/2014/main" val="164885042"/>
                    </a:ext>
                  </a:extLst>
                </a:gridCol>
                <a:gridCol w="649648">
                  <a:extLst>
                    <a:ext uri="{9D8B030D-6E8A-4147-A177-3AD203B41FA5}">
                      <a16:colId xmlns:a16="http://schemas.microsoft.com/office/drawing/2014/main" val="2600264556"/>
                    </a:ext>
                  </a:extLst>
                </a:gridCol>
                <a:gridCol w="725854">
                  <a:extLst>
                    <a:ext uri="{9D8B030D-6E8A-4147-A177-3AD203B41FA5}">
                      <a16:colId xmlns:a16="http://schemas.microsoft.com/office/drawing/2014/main" val="3131598205"/>
                    </a:ext>
                  </a:extLst>
                </a:gridCol>
                <a:gridCol w="572628">
                  <a:extLst>
                    <a:ext uri="{9D8B030D-6E8A-4147-A177-3AD203B41FA5}">
                      <a16:colId xmlns:a16="http://schemas.microsoft.com/office/drawing/2014/main" val="517898406"/>
                    </a:ext>
                  </a:extLst>
                </a:gridCol>
                <a:gridCol w="649648">
                  <a:extLst>
                    <a:ext uri="{9D8B030D-6E8A-4147-A177-3AD203B41FA5}">
                      <a16:colId xmlns:a16="http://schemas.microsoft.com/office/drawing/2014/main" val="1815641021"/>
                    </a:ext>
                  </a:extLst>
                </a:gridCol>
                <a:gridCol w="872225">
                  <a:extLst>
                    <a:ext uri="{9D8B030D-6E8A-4147-A177-3AD203B41FA5}">
                      <a16:colId xmlns:a16="http://schemas.microsoft.com/office/drawing/2014/main" val="1459406192"/>
                    </a:ext>
                  </a:extLst>
                </a:gridCol>
                <a:gridCol w="577714">
                  <a:extLst>
                    <a:ext uri="{9D8B030D-6E8A-4147-A177-3AD203B41FA5}">
                      <a16:colId xmlns:a16="http://schemas.microsoft.com/office/drawing/2014/main" val="2611385749"/>
                    </a:ext>
                  </a:extLst>
                </a:gridCol>
                <a:gridCol w="643371">
                  <a:extLst>
                    <a:ext uri="{9D8B030D-6E8A-4147-A177-3AD203B41FA5}">
                      <a16:colId xmlns:a16="http://schemas.microsoft.com/office/drawing/2014/main" val="1434189460"/>
                    </a:ext>
                  </a:extLst>
                </a:gridCol>
                <a:gridCol w="873416">
                  <a:extLst>
                    <a:ext uri="{9D8B030D-6E8A-4147-A177-3AD203B41FA5}">
                      <a16:colId xmlns:a16="http://schemas.microsoft.com/office/drawing/2014/main" val="3676679197"/>
                    </a:ext>
                  </a:extLst>
                </a:gridCol>
              </a:tblGrid>
              <a:tr h="2041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 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Поликлиника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Дневной стационар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Круглосуточный стационар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984363"/>
                  </a:ext>
                </a:extLst>
              </a:tr>
              <a:tr h="5355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норматив </a:t>
                      </a:r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объёмов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Оплаченные объёмы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</a:t>
                      </a:r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выполнения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норматив </a:t>
                      </a:r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объёмов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Оплаченные объёмы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</a:t>
                      </a:r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соответствующего </a:t>
                      </a:r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норматива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норматив объёмов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Оплаченные объёмы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</a:t>
                      </a:r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соответствующего </a:t>
                      </a:r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норматива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467956"/>
                  </a:ext>
                </a:extLst>
              </a:tr>
              <a:tr h="5098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9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"УЛЬЯНОВСКАЯ ОБЛАСТНАЯ ДЕТСКАЯ КЛИНИЧЕСКАЯ БОЛЬНИЦА ИМЕНИ ПОЛИТИЧЕСКОГО И ОБЩЕСТВЕННОГО ДЕЯТЕЛЯ Ю.Ф.ГОРЯЧЕВА"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45%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165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142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300114"/>
                  </a:ext>
                </a:extLst>
              </a:tr>
              <a:tr h="516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9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"УЛЬЯНОВСКИЙ ОБЛАСТНОЙ КЛИНИЧЕСКИЙ ЦЕНТР СПЕЦИАЛИЗИРОВАННЫХ ВИДОВ МЕДИЦИНСКОЙ ПОМОЩИ ИМЕНИ ЗАСЛУЖЕННОГО ВРАЧА РОССИИ Е.М.ЧУЧКАЛОВА"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166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166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891617"/>
                  </a:ext>
                </a:extLst>
              </a:tr>
              <a:tr h="259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9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216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215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514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499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440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75%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42020"/>
                  </a:ext>
                </a:extLst>
              </a:tr>
              <a:tr h="288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9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"ДЕТСКАЯ СПЕЦИАЛИЗИРОВАННАЯ ПСИХОНЕВРОЛОГИЧЕСКАЯ БОЛЬНИЦА № 1"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81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67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83%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285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274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88095"/>
                  </a:ext>
                </a:extLst>
              </a:tr>
              <a:tr h="259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9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ГОСПИТАЛЬ ВЕТЕРАНОВ ВОЙН"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83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83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464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464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317796"/>
                  </a:ext>
                </a:extLst>
              </a:tr>
              <a:tr h="259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9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ОБЛАСТНОЙ КАРДИОЛОГИЧЕСКИЙ ДИСПАНСЕР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78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78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176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176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596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596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16327"/>
                  </a:ext>
                </a:extLst>
              </a:tr>
              <a:tr h="4097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9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329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326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108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324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272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84%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691861"/>
                  </a:ext>
                </a:extLst>
              </a:tr>
              <a:tr h="295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9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311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311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214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210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607543"/>
                  </a:ext>
                </a:extLst>
              </a:tr>
              <a:tr h="197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9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6"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67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10481"/>
                  </a:ext>
                </a:extLst>
              </a:tr>
              <a:tr h="5098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9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151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614525"/>
                  </a:ext>
                </a:extLst>
              </a:tr>
              <a:tr h="1816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Итого по Ульяновской области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1 476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1 152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78%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1 109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</a:rPr>
                        <a:t>1 083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2 369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2 180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915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62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043608" y="106346"/>
            <a:ext cx="6686451" cy="76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193" eaLnBrk="0" hangingPunct="0"/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altLang="ru-RU" sz="9600" b="1" noProof="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Медицинские услуги </a:t>
            </a:r>
            <a:endParaRPr lang="en-US" sz="9600" b="1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  <a:p>
            <a:pPr lvl="0" indent="450193" eaLnBrk="0" hangingPunct="0"/>
            <a:endParaRPr lang="en-US" sz="7200" b="1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  <a:p>
            <a:pPr indent="450193" hangingPunct="0"/>
            <a:r>
              <a:rPr lang="ru-RU" sz="66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е </a:t>
            </a:r>
            <a:r>
              <a:rPr lang="ru-RU" sz="66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объёмов по скорой медицинской помощи </a:t>
            </a:r>
            <a:endParaRPr lang="en-US" sz="6600" b="1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02473043"/>
              </p:ext>
            </p:extLst>
          </p:nvPr>
        </p:nvGraphicFramePr>
        <p:xfrm>
          <a:off x="129207" y="912062"/>
          <a:ext cx="8892381" cy="4706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188888"/>
              </p:ext>
            </p:extLst>
          </p:nvPr>
        </p:nvGraphicFramePr>
        <p:xfrm>
          <a:off x="129208" y="479910"/>
          <a:ext cx="8892381" cy="353403"/>
        </p:xfrm>
        <a:graphic>
          <a:graphicData uri="http://schemas.openxmlformats.org/drawingml/2006/table">
            <a:tbl>
              <a:tblPr firstRow="1" bandRow="1"/>
              <a:tblGrid>
                <a:gridCol w="4484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7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286 056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услуг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81 % от соответствующего плана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79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82299534"/>
              </p:ext>
            </p:extLst>
          </p:nvPr>
        </p:nvGraphicFramePr>
        <p:xfrm>
          <a:off x="129209" y="87199"/>
          <a:ext cx="8892380" cy="4911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5851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162957"/>
              </p:ext>
            </p:extLst>
          </p:nvPr>
        </p:nvGraphicFramePr>
        <p:xfrm>
          <a:off x="129208" y="350462"/>
          <a:ext cx="8885584" cy="4002850"/>
        </p:xfrm>
        <a:graphic>
          <a:graphicData uri="http://schemas.openxmlformats.org/drawingml/2006/table">
            <a:tbl>
              <a:tblPr firstRow="1" firstCol="1" bandRow="1"/>
              <a:tblGrid>
                <a:gridCol w="69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1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8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 ОБЩЕСТВЕННОГО ЗДОРОВЬЯ И МЕДИЦИНСКОЙ ПРОФИЛАКТИКИ УЛЬЯНОВСКОЙ ОБЛАСТИ 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66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92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874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ГОСПИТАЛЬ ВЕТЕРАНОВ ВОЙН"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УЛЬЯНОВСКАЯ ОБЛАСТНАЯ КЛИНИЧЕСКАЯ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832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072029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261794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892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4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042532" y="-63042"/>
            <a:ext cx="6875569" cy="41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indent="450193" eaLnBrk="0" hangingPunct="0"/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sz="7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Выполнение </a:t>
            </a:r>
            <a:r>
              <a:rPr lang="ru-RU" sz="7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объёмов по РНК вируса </a:t>
            </a:r>
            <a:r>
              <a:rPr lang="ru-RU" sz="7200" b="1" dirty="0" err="1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грипа</a:t>
            </a:r>
            <a:r>
              <a:rPr lang="ru-RU" sz="7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А и В</a:t>
            </a:r>
            <a:endParaRPr lang="en-US" sz="7200" b="1" dirty="0">
              <a:solidFill>
                <a:schemeClr val="accent6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494465"/>
              </p:ext>
            </p:extLst>
          </p:nvPr>
        </p:nvGraphicFramePr>
        <p:xfrm>
          <a:off x="129208" y="378747"/>
          <a:ext cx="8885584" cy="365760"/>
        </p:xfrm>
        <a:graphic>
          <a:graphicData uri="http://schemas.openxmlformats.org/drawingml/2006/table">
            <a:tbl>
              <a:tblPr firstRow="1" bandRow="1"/>
              <a:tblGrid>
                <a:gridCol w="4442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2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278 случаев</a:t>
                      </a:r>
                      <a:endParaRPr lang="ru-RU" sz="18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58,7 % от соответствующего плана</a:t>
                      </a:r>
                      <a:endParaRPr lang="ru-RU" sz="18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654746"/>
              </p:ext>
            </p:extLst>
          </p:nvPr>
        </p:nvGraphicFramePr>
        <p:xfrm>
          <a:off x="129208" y="836029"/>
          <a:ext cx="8885584" cy="4250251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3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6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 ГОРОДСКАЯ ПОЛИКЛИНИКА №1 ИМ.С.М.КИРОВА"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"ВЕШКАЙМСКАЯ РАЙОННАЯ БОЛЬНИЦА"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"ЧЕРДАКЛИНСКАЯ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46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36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"СТАРОМАЙНСКАЯ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270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892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ЧУЗ "БОЛЬНИЦА "РЖД-МЕДИЦИНА" ГОРОДА УЛЬЯНОВСК"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84,0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"НОВОМАЛЫКЛИНСКАЯ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34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БОЛЬНИЦА № 3"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"НОВОСПАССКАЯ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96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ПОЛИКЛИНИКА № 3"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40209560"/>
                  </a:ext>
                </a:extLst>
              </a:tr>
              <a:tr h="208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87923550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РЯЗАНОВСКАЯ УЧАСТКОВАЯ БОЛЬНИЦА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49588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ПОЛИКЛИНИКА № 4"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935282"/>
                  </a:ext>
                </a:extLst>
              </a:tr>
            </a:tbl>
          </a:graphicData>
        </a:graphic>
      </p:graphicFrame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31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767590"/>
              </p:ext>
            </p:extLst>
          </p:nvPr>
        </p:nvGraphicFramePr>
        <p:xfrm>
          <a:off x="136005" y="483518"/>
          <a:ext cx="8885584" cy="3924988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0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8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"БАЗАРНОСЫЗГАНСКАЯ РАЙОННАЯ БОЛЬНИЦА"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42,1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0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"ИНЗЕНСКАЯ РАЙОННАЯ БОЛЬНИЦА"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41,9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"РАДИЩЕВСКАЯ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648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53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"БОЛЬШЕНАГАТКИНСКАЯ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776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ПОЛИКЛИНИКА № 6"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2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18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933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39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14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11,6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ТИИНСКАЯ УЧАСТКОВАЯ БОЛЬНИЦА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12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59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"МАЙНСКАЯ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10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"НИКОЛАЕВСКАЯ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104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НОВОМАЙНСКАЯ УЧАСТКОВАЯ БОЛЬНИЦА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209560"/>
                  </a:ext>
                </a:extLst>
              </a:tr>
              <a:tr h="128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923550"/>
                  </a:ext>
                </a:extLst>
              </a:tr>
              <a:tr h="227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49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38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043608" y="34469"/>
            <a:ext cx="6875569" cy="41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indent="450193" eaLnBrk="0" hangingPunct="0"/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sz="7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Выполнение </a:t>
            </a:r>
            <a:r>
              <a:rPr lang="ru-RU" sz="7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объёмов по </a:t>
            </a:r>
            <a:r>
              <a:rPr lang="ru-RU" sz="7200" b="1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РНК </a:t>
            </a:r>
            <a:r>
              <a:rPr lang="ru-RU" sz="7200" b="1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коронвирус </a:t>
            </a:r>
            <a:r>
              <a:rPr lang="en-US" sz="7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COVID-19 </a:t>
            </a:r>
            <a:r>
              <a:rPr lang="ru-RU" sz="7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ПЦР</a:t>
            </a:r>
            <a:endParaRPr lang="en-US" sz="7200" b="1" dirty="0">
              <a:solidFill>
                <a:schemeClr val="accent6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015933"/>
              </p:ext>
            </p:extLst>
          </p:nvPr>
        </p:nvGraphicFramePr>
        <p:xfrm>
          <a:off x="128493" y="481160"/>
          <a:ext cx="8885584" cy="365760"/>
        </p:xfrm>
        <a:graphic>
          <a:graphicData uri="http://schemas.openxmlformats.org/drawingml/2006/table">
            <a:tbl>
              <a:tblPr firstRow="1" bandRow="1"/>
              <a:tblGrid>
                <a:gridCol w="4442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2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949 случаев</a:t>
                      </a:r>
                      <a:endParaRPr lang="ru-RU" sz="18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70,1 % от соответствующего плана</a:t>
                      </a:r>
                      <a:endParaRPr lang="ru-RU" sz="18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015793"/>
              </p:ext>
            </p:extLst>
          </p:nvPr>
        </p:nvGraphicFramePr>
        <p:xfrm>
          <a:off x="129208" y="978073"/>
          <a:ext cx="8885584" cy="2258593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3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6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"УЛЬЯНОВСКАЯ ОБЛАСТНАЯ ДЕТСКАЯ КЛИНИЧЕСКАЯ БОЛЬНИЦА ИМЕНИ ПОЛИТИЧЕСКОГО И ОБЩЕСТВЕННОГО ДЕЯТЕЛЯ Ю.Ф.ГОРЯЧЕВА"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46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36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"УЛЬЯНОВСКАЯ ОБЛАСТНАЯ КЛИНИЧЕСКАЯ БОЛЬНИЦА"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200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"ОБЛАСТНОЙ КЛИНИЧЕСКИЙ КОЖНО-ВЕНЕРОЛОГИЧЕСКИЙ ДИСПАНСЕР"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</a:tbl>
          </a:graphicData>
        </a:graphic>
      </p:graphicFrame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4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355" y="-53829"/>
            <a:ext cx="7826012" cy="46166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Обращения</a:t>
            </a:r>
            <a:r>
              <a:rPr lang="ru-RU" sz="24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:</a:t>
            </a:r>
            <a:endParaRPr lang="ru-RU" sz="2400" b="1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021521"/>
              </p:ext>
            </p:extLst>
          </p:nvPr>
        </p:nvGraphicFramePr>
        <p:xfrm>
          <a:off x="129072" y="635198"/>
          <a:ext cx="8885584" cy="4346736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ОБЛАСТНОЙ КАРДИОЛОГИЧЕСКИЙ ДИСПАНСЕР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ОБЛАСТНОЙ КЛИНИЧЕСКИЙ ОНКОЛОГИЧЕСКИЙ ДИСПАНСЕР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"ОБЛАСТНОЙ КЛИНИЧЕСКИЙ КОЖНО-ВЕНЕРОЛОГИЧЕСКИЙ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11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47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"УЛЬЯНОВСКИЙ ОБЛАСТНОЙ КЛИНИЧЕСКИЙ ЦЕНТР СПЕЦИАЛИЗИРОВАННЫХ ВИДОВ МЕДИЦИНСКОЙ ПОМОЩИ ИМЕНИ ЗАСЛУЖЕННОГО ВРАЧА РОССИИ Е.М.ЧУЧКАЛОВА"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55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"ДЕТСКАЯ СПЕЦИАЛИЗИРОВАННАЯ ПСИХОНЕВРОЛОГИЧЕСКАЯ БОЛЬНИЦА № 1"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949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"УЛЬЯНОВСКИЙ ОБЛАСТНОЙ КЛИНИЧЕСКИЙ МЕДИЦИНСКИЙ ЦЕНТР ОКАЗАНИЯ ПОМОЩИ ЛИЦАМ,ПОСТРАДАВШИМ ОТ РАДИАЦИОННОГО ВОЗДЕЙСТВИЯ  И ПРОФЕССИОНАЛЬНОЙ ПАТОЛОГИИ ИМЕНИ ГЕРОЯ РОССИЙСКОЙ ФЕДЕРАЦИИ МАКСИМЧУКА В.М."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8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43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34017026"/>
                  </a:ext>
                </a:extLst>
              </a:tr>
              <a:tr h="13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216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38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67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159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926255"/>
              </p:ext>
            </p:extLst>
          </p:nvPr>
        </p:nvGraphicFramePr>
        <p:xfrm>
          <a:off x="129072" y="335454"/>
          <a:ext cx="888558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7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8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970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755 118 обращений 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87 % от соответствующего плана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85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912663" y="21674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250445"/>
              </p:ext>
            </p:extLst>
          </p:nvPr>
        </p:nvGraphicFramePr>
        <p:xfrm>
          <a:off x="136005" y="142543"/>
          <a:ext cx="8885584" cy="4934361"/>
        </p:xfrm>
        <a:graphic>
          <a:graphicData uri="http://schemas.openxmlformats.org/drawingml/2006/table">
            <a:tbl>
              <a:tblPr firstRow="1" firstCol="1" bandRow="1"/>
              <a:tblGrid>
                <a:gridCol w="69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1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УЛЬЯНОВСКАЯ ОБЛАСТНАЯ КЛИНИЧЕСКАЯ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0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606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35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НОВО-МАЙНСКАЯ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ГОСПИТАЛЬ ВЕТЕРАНОВ ВОЙН"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346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862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6"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52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04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104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34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52361346"/>
                  </a:ext>
                </a:extLst>
              </a:tr>
              <a:tr h="1281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35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ЧАСТНОЕ УЧРЕЖДЕНИЕ ЗДРАВООХРАНЕНИЯ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151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36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  <a:tr h="175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37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30468507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38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1893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26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631564"/>
              </p:ext>
            </p:extLst>
          </p:nvPr>
        </p:nvGraphicFramePr>
        <p:xfrm>
          <a:off x="129208" y="412347"/>
          <a:ext cx="8885584" cy="2665506"/>
        </p:xfrm>
        <a:graphic>
          <a:graphicData uri="http://schemas.openxmlformats.org/drawingml/2006/table">
            <a:tbl>
              <a:tblPr firstRow="1" firstCol="1" bandRow="1"/>
              <a:tblGrid>
                <a:gridCol w="69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1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39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ГБУЗ "СТОМАТОЛОГИЧЕСКАЯ ПОЛИКЛИНИКА ГОРОДА УЛЬЯНОВСКА"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41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042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42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606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43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44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35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45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5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46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558355"/>
                  </a:ext>
                </a:extLst>
              </a:tr>
              <a:tr h="135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47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160922"/>
                  </a:ext>
                </a:extLst>
              </a:tr>
              <a:tr h="135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48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48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05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901050" y="24955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355" y="-92793"/>
            <a:ext cx="7826012" cy="46166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Неотложная помощь</a:t>
            </a:r>
            <a:r>
              <a:rPr lang="ru-RU" sz="24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:</a:t>
            </a:r>
            <a:endParaRPr lang="ru-RU" sz="2400" b="1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48758" y="288019"/>
          <a:ext cx="888558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7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8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970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217 333 случай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82 % от соответствующего плана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136005" y="584894"/>
          <a:ext cx="8885584" cy="4548666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16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34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11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5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87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0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6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58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38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67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601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183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85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  <a:tr h="109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НОВО-МАЙНСКАЯ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УЧАСТКОВАЯ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30468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35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5384</TotalTime>
  <Words>8462</Words>
  <Application>Microsoft Office PowerPoint</Application>
  <PresentationFormat>Экран (16:9)</PresentationFormat>
  <Paragraphs>2747</Paragraphs>
  <Slides>52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60" baseType="lpstr">
      <vt:lpstr>Arial</vt:lpstr>
      <vt:lpstr>Calibri</vt:lpstr>
      <vt:lpstr>Georgia</vt:lpstr>
      <vt:lpstr>PT Astra Serif</vt:lpstr>
      <vt:lpstr>Segoe UI</vt:lpstr>
      <vt:lpstr>Times New Roman</vt:lpstr>
      <vt:lpstr>Trebuchet MS</vt:lpstr>
      <vt:lpstr>Воздушный поток</vt:lpstr>
      <vt:lpstr>Анализ выполнения объёмов медицинской помощи в рамках территориальной программы ОМС по итогам работы за 5 месяцев 2024 года.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Адволоткин Дмитрий Михайлович</dc:creator>
  <cp:lastModifiedBy>Водкина Татьяна Яковлевна</cp:lastModifiedBy>
  <cp:revision>540</cp:revision>
  <cp:lastPrinted>2024-06-17T10:36:13Z</cp:lastPrinted>
  <dcterms:created xsi:type="dcterms:W3CDTF">2019-12-23T12:18:20Z</dcterms:created>
  <dcterms:modified xsi:type="dcterms:W3CDTF">2024-06-18T05:38:10Z</dcterms:modified>
</cp:coreProperties>
</file>