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732" r:id="rId2"/>
    <p:sldMasterId id="2147483744" r:id="rId3"/>
  </p:sldMasterIdLst>
  <p:notesMasterIdLst>
    <p:notesMasterId r:id="rId16"/>
  </p:notesMasterIdLst>
  <p:sldIdLst>
    <p:sldId id="272" r:id="rId4"/>
    <p:sldId id="273" r:id="rId5"/>
    <p:sldId id="310" r:id="rId6"/>
    <p:sldId id="311" r:id="rId7"/>
    <p:sldId id="276" r:id="rId8"/>
    <p:sldId id="351" r:id="rId9"/>
    <p:sldId id="347" r:id="rId10"/>
    <p:sldId id="349" r:id="rId11"/>
    <p:sldId id="350" r:id="rId12"/>
    <p:sldId id="280" r:id="rId13"/>
    <p:sldId id="314" r:id="rId14"/>
    <p:sldId id="315" r:id="rId15"/>
  </p:sldIdLst>
  <p:sldSz cx="9144000" cy="5143500" type="screen16x9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FF99"/>
    <a:srgbClr val="66FF66"/>
    <a:srgbClr val="00CCFF"/>
    <a:srgbClr val="66FFCC"/>
    <a:srgbClr val="AFDC7E"/>
    <a:srgbClr val="99FF99"/>
    <a:srgbClr val="6666FF"/>
    <a:srgbClr val="4B4B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361" autoAdjust="0"/>
  </p:normalViewPr>
  <p:slideViewPr>
    <p:cSldViewPr showGuides="1">
      <p:cViewPr varScale="1">
        <p:scale>
          <a:sx n="139" d="100"/>
          <a:sy n="139" d="100"/>
        </p:scale>
        <p:origin x="3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90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58201609986504"/>
          <c:y val="3.008587598425197E-2"/>
          <c:w val="0.88241798390013493"/>
          <c:h val="0.85826845472440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spPr>
            <a:gradFill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C6-404C-90F9-BAD6AC60CA6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DC6-404C-90F9-BAD6AC60CA69}"/>
              </c:ext>
            </c:extLst>
          </c:dPt>
          <c:dLbls>
            <c:dLbl>
              <c:idx val="0"/>
              <c:layout>
                <c:manualLayout>
                  <c:x val="-2.852597968622975E-17"/>
                  <c:y val="3.1250000000000002E-3"/>
                </c:manualLayout>
              </c:layout>
              <c:tx>
                <c:rich>
                  <a:bodyPr/>
                  <a:lstStyle/>
                  <a:p>
                    <a:r>
                      <a:rPr lang="ru-RU" sz="1600" baseline="0" dirty="0" smtClean="0"/>
                      <a:t>7 284,8 </a:t>
                    </a:r>
                    <a:r>
                      <a:rPr lang="ru-RU" sz="1600" dirty="0"/>
                      <a:t>млн. руб.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C6-404C-90F9-BAD6AC60CA69}"/>
                </c:ext>
              </c:extLst>
            </c:dLbl>
            <c:dLbl>
              <c:idx val="1"/>
              <c:layout>
                <c:manualLayout>
                  <c:x val="-6.2239220118068287E-3"/>
                  <c:y val="-2.5326525590551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defRPr>
                    </a:pPr>
                    <a:r>
                      <a:rPr lang="ru-RU" sz="16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rPr>
                      <a:t>8 032,6 </a:t>
                    </a:r>
                    <a:r>
                      <a:rPr lang="ru-RU" sz="1600" b="0" i="0" u="none" strike="noStrike" kern="1200" baseline="0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rPr>
                      <a:t>млн. руб.</a:t>
                    </a:r>
                    <a:endParaRPr lang="ru-RU" sz="1200" b="0" i="0" u="none" strike="noStrike" kern="1200" baseline="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PT Astra Serif" panose="020A0603040505020204" pitchFamily="18" charset="-52"/>
                      <a:ea typeface="PT Astra Serif" panose="020A0603040505020204" pitchFamily="18" charset="-52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4-0DC6-404C-90F9-BAD6AC60CA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45292</c:v>
                </c:pt>
                <c:pt idx="1">
                  <c:v>44927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8032.6</c:v>
                </c:pt>
                <c:pt idx="1">
                  <c:v>7284.8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C6-404C-90F9-BAD6AC60CA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293475360"/>
        <c:axId val="-1293476448"/>
      </c:barChart>
      <c:dateAx>
        <c:axId val="-129347536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-1293476448"/>
        <c:crosses val="autoZero"/>
        <c:auto val="1"/>
        <c:lblOffset val="100"/>
        <c:baseTimeUnit val="years"/>
      </c:dateAx>
      <c:valAx>
        <c:axId val="-1293476448"/>
        <c:scaling>
          <c:orientation val="minMax"/>
          <c:max val="8600"/>
          <c:min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-1293475360"/>
        <c:crosses val="autoZero"/>
        <c:crossBetween val="between"/>
        <c:majorUnit val="40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68594333248"/>
          <c:y val="8.7345494177453534E-2"/>
          <c:w val="0.87723211942257218"/>
          <c:h val="0.6899820374015748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82-4E83-B3F1-E2C17BD0AE8A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A382-4E83-B3F1-E2C17BD0A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93465568"/>
        <c:axId val="-1293465024"/>
      </c:barChart>
      <c:catAx>
        <c:axId val="-129346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93465024"/>
        <c:crosses val="autoZero"/>
        <c:auto val="1"/>
        <c:lblAlgn val="ctr"/>
        <c:lblOffset val="100"/>
        <c:noMultiLvlLbl val="0"/>
      </c:catAx>
      <c:valAx>
        <c:axId val="-1293465024"/>
        <c:scaling>
          <c:orientation val="minMax"/>
          <c:max val="9000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93465568"/>
        <c:crosses val="autoZero"/>
        <c:crossBetween val="between"/>
        <c:majorUnit val="800"/>
        <c:min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530008346328709E-2"/>
          <c:y val="2.9349755881047494E-2"/>
          <c:w val="0.83907303586724946"/>
          <c:h val="0.563204659753749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BCD-405B-9B72-D9573451428E}"/>
              </c:ext>
            </c:extLst>
          </c:dPt>
          <c:dPt>
            <c:idx val="1"/>
            <c:bubble3D val="0"/>
            <c:spPr>
              <a:solidFill>
                <a:srgbClr val="00CC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BCD-405B-9B72-D9573451428E}"/>
              </c:ext>
            </c:extLst>
          </c:dPt>
          <c:dPt>
            <c:idx val="2"/>
            <c:bubble3D val="0"/>
            <c:spPr>
              <a:solidFill>
                <a:srgbClr val="AFDC7E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BCD-405B-9B72-D9573451428E}"/>
              </c:ext>
            </c:extLst>
          </c:dPt>
          <c:dPt>
            <c:idx val="3"/>
            <c:bubble3D val="0"/>
            <c:spPr>
              <a:solidFill>
                <a:srgbClr val="66FF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BCD-405B-9B72-D9573451428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42,4%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BCD-405B-9B72-D9573451428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40,6%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CD-405B-9B72-D9573451428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BCD-405B-9B72-D9573451428E}"/>
                </c:ext>
              </c:extLst>
            </c:dLbl>
            <c:dLbl>
              <c:idx val="3"/>
              <c:layout>
                <c:manualLayout>
                  <c:x val="2.3746387144852985E-2"/>
                  <c:y val="-9.02045297726213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CD-405B-9B72-D95734514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3 241,8 (млн. руб.) стационарная медицинская помощь</c:v>
                </c:pt>
                <c:pt idx="1">
                  <c:v>3 098,1 (млн. руб.) амбулаторно-поликлиническая помощь</c:v>
                </c:pt>
                <c:pt idx="2">
                  <c:v>799,5 (млн. руб.) медицинская помощь, оказываемая в условиях дневного стационара</c:v>
                </c:pt>
                <c:pt idx="3">
                  <c:v>499,5 (млн. руб.) скорая медицинская помощь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3241.8</c:v>
                </c:pt>
                <c:pt idx="1">
                  <c:v>3098.1</c:v>
                </c:pt>
                <c:pt idx="2">
                  <c:v>799.5</c:v>
                </c:pt>
                <c:pt idx="3">
                  <c:v>499.4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CD-405B-9B72-D95734514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18005007797228E-2"/>
          <c:y val="0.56059287529138746"/>
          <c:w val="0.88756959103309507"/>
          <c:h val="0.312468109013004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00000"/>
            </a:lnSpc>
            <a:defRPr sz="1200" b="0" i="0" u="none" strike="noStrike" kern="1200" baseline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057346454682423E-2"/>
          <c:y val="4.3042709838385262E-2"/>
          <c:w val="0.90316980030541261"/>
          <c:h val="0.733768946850393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explosion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52B-4219-B1E4-0A44C83CB49F}"/>
              </c:ext>
            </c:extLst>
          </c:dPt>
          <c:dPt>
            <c:idx val="1"/>
            <c:bubble3D val="0"/>
            <c:explosion val="0"/>
            <c:spPr>
              <a:solidFill>
                <a:srgbClr val="00CC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2B-4219-B1E4-0A44C83CB49F}"/>
              </c:ext>
            </c:extLst>
          </c:dPt>
          <c:dPt>
            <c:idx val="2"/>
            <c:bubble3D val="0"/>
            <c:explosion val="0"/>
            <c:spPr>
              <a:solidFill>
                <a:srgbClr val="AFDC7E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2B-4219-B1E4-0A44C83CB49F}"/>
              </c:ext>
            </c:extLst>
          </c:dPt>
          <c:dPt>
            <c:idx val="3"/>
            <c:bubble3D val="0"/>
            <c:spPr>
              <a:solidFill>
                <a:srgbClr val="66FF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E94-4ADD-BC33-6F342A950FC7}"/>
              </c:ext>
            </c:extLst>
          </c:dPt>
          <c:cat>
            <c:strRef>
              <c:f>Лист1!$A$2:$A$5</c:f>
              <c:strCache>
                <c:ptCount val="4"/>
                <c:pt idx="0">
                  <c:v>2 767,7 (млн. руб.) стационарная медицинская помощь</c:v>
                </c:pt>
                <c:pt idx="1">
                  <c:v>2 611,3 (млн.руб.) амбулаторно-поликлиническая помощь</c:v>
                </c:pt>
                <c:pt idx="2">
                  <c:v>804,6 (млн.руб.) медицинская помощь, оказываемая в условиях дневного стационара</c:v>
                </c:pt>
                <c:pt idx="3">
                  <c:v>458,4 (млн. руб.) скорая медицинская помощь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2767.7</c:v>
                </c:pt>
                <c:pt idx="1">
                  <c:v>2611.3000000000002</c:v>
                </c:pt>
                <c:pt idx="2" formatCode="General">
                  <c:v>804.6</c:v>
                </c:pt>
                <c:pt idx="3" formatCode="General">
                  <c:v>458.4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B-4219-B1E4-0A44C83CB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710316787413478E-2"/>
          <c:y val="0.69017802966575426"/>
          <c:w val="0.92680369822456377"/>
          <c:h val="0.306765233201364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0.25146</cdr:x>
      <cdr:y>0.27314</cdr:y>
    </cdr:from>
    <cdr:to>
      <cdr:x>0.40779</cdr:x>
      <cdr:y>0.77188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596615" y="1104197"/>
          <a:ext cx="992605" cy="2016225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0.72582</cdr:x>
      <cdr:y>0.20189</cdr:y>
    </cdr:from>
    <cdr:to>
      <cdr:x>0.87047</cdr:x>
      <cdr:y>0.78163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608537" y="816165"/>
          <a:ext cx="918443" cy="2343689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0.52799</cdr:x>
      <cdr:y>0.20189</cdr:y>
    </cdr:from>
    <cdr:to>
      <cdr:x>0.5849</cdr:x>
      <cdr:y>0.76382</cdr:y>
    </cdr:to>
    <cdr:sp macro="" textlink="">
      <cdr:nvSpPr>
        <cdr:cNvPr id="4" name="Стрелка вниз 3"/>
        <cdr:cNvSpPr/>
      </cdr:nvSpPr>
      <cdr:spPr>
        <a:xfrm xmlns:a="http://schemas.openxmlformats.org/drawingml/2006/main" rot="10800000">
          <a:off x="3352429" y="816165"/>
          <a:ext cx="361345" cy="227169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0.40827</cdr:x>
      <cdr:y>0.13183</cdr:y>
    </cdr:from>
    <cdr:to>
      <cdr:x>0.69179</cdr:x>
      <cdr:y>0.20189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592288" y="532938"/>
          <a:ext cx="1800200" cy="2832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       </a:t>
          </a:r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996,8 млн. руб.</a:t>
          </a:r>
          <a:endParaRPr lang="ru-RU" sz="14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0.01601</cdr:x>
      <cdr:y>0</cdr:y>
    </cdr:from>
    <cdr:to>
      <cdr:x>0.50627</cdr:x>
      <cdr:y>0.89507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101654" y="0"/>
          <a:ext cx="3112867" cy="36184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                      </a:t>
          </a:r>
        </a:p>
        <a:p xmlns:a="http://schemas.openxmlformats.org/drawingml/2006/main">
          <a:pPr algn="ctr"/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                       </a:t>
          </a:r>
        </a:p>
        <a:p xmlns:a="http://schemas.openxmlformats.org/drawingml/2006/main">
          <a:pPr algn="ctr"/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 xmlns:a="http://schemas.openxmlformats.org/drawingml/2006/main">
          <a:pPr algn="ctr"/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                    6 642,0</a:t>
          </a:r>
          <a:r>
            <a: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млн.</a:t>
          </a:r>
          <a:r>
            <a: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руб.</a:t>
          </a:r>
        </a:p>
        <a:p xmlns:a="http://schemas.openxmlformats.org/drawingml/2006/main">
          <a:pPr algn="ctr"/>
          <a:endParaRPr lang="ru-RU" sz="1200" b="1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 xmlns:a="http://schemas.openxmlformats.org/drawingml/2006/main">
          <a:pPr algn="ctr"/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                        </a:t>
          </a:r>
          <a:endParaRPr lang="ru-RU" sz="14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0.68045</cdr:x>
      <cdr:y>0.09373</cdr:y>
    </cdr:from>
    <cdr:to>
      <cdr:x>0.9287</cdr:x>
      <cdr:y>0.16626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64" y="378922"/>
          <a:ext cx="1576243" cy="2932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</a:t>
          </a:r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7 638,8 </a:t>
          </a:r>
          <a:r>
            <a:rPr lang="ru-RU" sz="14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млн. руб.</a:t>
          </a:r>
          <a:endParaRPr lang="ru-RU" sz="14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0.30469</cdr:x>
      <cdr:y>0.80605</cdr:y>
    </cdr:from>
    <cdr:to>
      <cdr:x>0.71523</cdr:x>
      <cdr:y>0.94664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328375" y="3694971"/>
          <a:ext cx="1789880" cy="6444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2024 </a:t>
          </a:r>
          <a:r>
            <a:rPr lang="ru-RU" sz="18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год</a:t>
          </a:r>
          <a:endParaRPr lang="ru-RU" sz="18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0.39063</cdr:x>
      <cdr:y>0.06357</cdr:y>
    </cdr:from>
    <cdr:to>
      <cdr:x>0.51873</cdr:x>
      <cdr:y>0.1329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603343" y="264128"/>
          <a:ext cx="525760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6,9%</a:t>
          </a:r>
          <a:endParaRPr lang="ru-RU" sz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0.18306</cdr:x>
      <cdr:y>0.09398</cdr:y>
    </cdr:from>
    <cdr:to>
      <cdr:x>0.34096</cdr:x>
      <cdr:y>0.17331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51366" y="390456"/>
          <a:ext cx="648072" cy="3296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12,1%</a:t>
          </a:r>
          <a:endParaRPr lang="ru-RU" sz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  <cdr:relSizeAnchor xmlns:cdr="http://schemas.openxmlformats.org/drawingml/2006/chartDrawing">
    <cdr:from>
      <cdr:x>0.01831</cdr:x>
      <cdr:y>0.53728</cdr:y>
    </cdr:from>
    <cdr:to>
      <cdr:x>0.1854</cdr:x>
      <cdr:y>0.62393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75151" y="2232248"/>
          <a:ext cx="685800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39,3%</a:t>
          </a:r>
          <a:endParaRPr lang="ru-RU" sz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5D21A-D3E1-48C4-8795-B6A9A68EED1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C7D7D-C065-4DE8-9493-72061724B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784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85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C7D7D-C065-4DE8-9493-72061724BA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796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260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496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9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98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787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229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AE5F-C635-4A34-A02B-109EE9E59990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1B4E-696D-4ACB-A0A5-3B4EC84E3B7B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546A-6860-4A3E-8EED-74BEFE16AF2E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2DE954-89A0-4D77-9490-DA2A4CD615A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31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992135-9745-4678-9F5F-9D8D772C96A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088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712E87-219C-47BB-BD00-52E255FFD96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932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324FC1-71FF-4CF8-9C89-DFBEA43EC3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981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65161-B272-4528-B550-48A29D9214B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697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3C8B4-A9D6-44A1-AF95-97F708600C1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932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A602E-852C-4949-B591-09850EE81E6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168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E72F6C-DFED-45EB-8CF4-F15349D9DEF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382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C457-87BE-4ADD-8A82-8FACCCE0BF8F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A01FC9-8BCC-4A59-BC3B-F7A48097511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840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BE5C1-E476-41A3-AED2-F2B53736CD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474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E6DB15-EF0F-444B-ACB6-6849487F0FC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779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2DE954-89A0-4D77-9490-DA2A4CD615A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161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992135-9745-4678-9F5F-9D8D772C96A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370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712E87-219C-47BB-BD00-52E255FFD96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922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324FC1-71FF-4CF8-9C89-DFBEA43EC3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1802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65161-B272-4528-B550-48A29D9214B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800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3C8B4-A9D6-44A1-AF95-97F708600C1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574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A602E-852C-4949-B591-09850EE81E6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53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12A-1CC9-4923-8945-87B2EAD7EF47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E72F6C-DFED-45EB-8CF4-F15349D9DEF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820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A01FC9-8BCC-4A59-BC3B-F7A48097511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4593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BE5C1-E476-41A3-AED2-F2B53736CD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6232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E6DB15-EF0F-444B-ACB6-6849487F0FC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5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45D8-B74C-47E4-B5C2-AE2AEEE0E941}" type="datetime1">
              <a:rPr lang="ru-RU" smtClean="0"/>
              <a:t>14.06.2024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C512-F906-45E1-99B2-829268A52037}" type="datetime1">
              <a:rPr lang="ru-RU" smtClean="0"/>
              <a:t>14.06.2024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62BE-289A-4E90-ACF6-1480BB281366}" type="datetime1">
              <a:rPr lang="ru-RU" smtClean="0"/>
              <a:t>14.06.2024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033-08ED-4350-9DFD-DCB444A711A7}" type="datetime1">
              <a:rPr lang="ru-RU" smtClean="0"/>
              <a:t>14.06.2024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E433-20CD-4CFC-A937-CD1B0B09C9C6}" type="datetime1">
              <a:rPr lang="ru-RU" smtClean="0"/>
              <a:t>14.06.2024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8558-1B3A-4383-82F6-ED728C96CF61}" type="datetime1">
              <a:rPr lang="ru-RU" smtClean="0"/>
              <a:t>14.06.2024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2714D2-01D5-468A-AC20-16710F0F81BB}" type="datetime1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382D4D-02AF-422F-81D4-54EFE168DB9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16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382D4D-02AF-422F-81D4-54EFE168DB9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795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0547" y="1571511"/>
            <a:ext cx="8280920" cy="2227334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Об итогах работы медицинских организаций в системе ОМС                       за январь- май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2024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года</a:t>
            </a:r>
            <a:endParaRPr lang="ru-RU" sz="3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  <p:pic>
        <p:nvPicPr>
          <p:cNvPr id="6151" name="Picture 7" descr="Герб Ульяновской области (2013)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56" y="944077"/>
            <a:ext cx="846291" cy="801155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19" y="140475"/>
            <a:ext cx="818050" cy="8180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85568" y="201782"/>
            <a:ext cx="71069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ТЕРРИТОРИАЛЬНЫЙ ФОНД </a:t>
            </a:r>
          </a:p>
          <a:p>
            <a:pPr algn="ctr"/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ОБЯЗАТЕЛЬНОГО </a:t>
            </a:r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МЕДИЦИНСКОГО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СТРАХОВАНИЯ УЛЬЯНОВСКОЙ ОБЛАСТИ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997AA06-D3F2-4809-BDFB-0330752BFFC7}"/>
              </a:ext>
            </a:extLst>
          </p:cNvPr>
          <p:cNvGrpSpPr/>
          <p:nvPr/>
        </p:nvGrpSpPr>
        <p:grpSpPr>
          <a:xfrm>
            <a:off x="179512" y="187487"/>
            <a:ext cx="8885584" cy="4853138"/>
            <a:chOff x="129208" y="145181"/>
            <a:chExt cx="8885584" cy="4853138"/>
          </a:xfrm>
        </p:grpSpPr>
        <p:sp>
          <p:nvSpPr>
            <p:cNvPr id="11" name="Прямоугольный треугольник 10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rot="16200000">
              <a:off x="8100392" y="4083919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bg2">
                <a:lumMod val="7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5499377" y="4356453"/>
            <a:ext cx="3499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Директор ТФОМС   Е.В. </a:t>
            </a:r>
            <a:r>
              <a:rPr lang="ru-RU" b="1" i="1" dirty="0" err="1">
                <a:solidFill>
                  <a:schemeClr val="tx2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Буцкая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236296" y="51470"/>
            <a:ext cx="1793909" cy="72008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251520" y="267494"/>
            <a:ext cx="7128792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Государственные учреждения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здравоохранения Ульяновской области, не достигшие выполнения 90 % плана финансового обеспечения медицинской помощи                    за 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амбулаторно-поликлинической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помощи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907077"/>
              </p:ext>
            </p:extLst>
          </p:nvPr>
        </p:nvGraphicFramePr>
        <p:xfrm>
          <a:off x="323528" y="956340"/>
          <a:ext cx="7920880" cy="407307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2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0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406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0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Большенагаткинская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37,5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8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2,3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8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580935"/>
                  </a:ext>
                </a:extLst>
              </a:tr>
              <a:tr h="3008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«УОДКБ имени политического и общественного деятеля Ю.Ф.Горячева»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46,6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62820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Вешкаймская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9989078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795029"/>
                  </a:ext>
                </a:extLst>
              </a:tr>
              <a:tr h="15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"Областная детская инфекционная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964633"/>
                  </a:ext>
                </a:extLst>
              </a:tr>
              <a:tr h="154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1 им. С.М.Кирова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6401729"/>
                  </a:ext>
                </a:extLst>
              </a:tr>
              <a:tr h="300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  "Ульяновская областная клиническая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1344051"/>
                  </a:ext>
                </a:extLst>
              </a:tr>
              <a:tr h="154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4"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221,6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3105117"/>
                  </a:ext>
                </a:extLst>
              </a:tr>
              <a:tr h="154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8810765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56466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207323" y="771549"/>
            <a:ext cx="1008112" cy="170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Лист 1</a:t>
            </a:r>
            <a:endParaRPr lang="ru-RU" sz="1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892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236296" y="51470"/>
            <a:ext cx="1793909" cy="72008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683568" y="-150615"/>
            <a:ext cx="6696744" cy="11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Государственные учреждения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здравоохранения Ульяновской области, не достигшие выполнения 90 % плана финансового обеспечения медицинской помощи за 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дневному стационару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031933"/>
              </p:ext>
            </p:extLst>
          </p:nvPr>
        </p:nvGraphicFramePr>
        <p:xfrm>
          <a:off x="251520" y="1103713"/>
          <a:ext cx="8691264" cy="36979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8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2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89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0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"Базарносызганская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ФГБУЗ "Федеральный высотехнологичный центр медицинской радиологии ФМБА"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Радищевская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3186959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"Городская клиническая больница святого апостола Андрея Первозванного»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9480479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8866593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Вешкаймская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4501599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им.заслуж.вр.России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В.А. Егорова"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5526436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2933685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Рязановская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участковая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5498893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1708265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150269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 3"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3756480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4615469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0362268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25237"/>
                  </a:ext>
                </a:extLst>
              </a:tr>
              <a:tr h="15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1 им. С.М.Кирова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070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0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236296" y="51470"/>
            <a:ext cx="1793909" cy="72008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2190" y="1267420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490555" y="568638"/>
            <a:ext cx="7272808" cy="108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Государственные учреждения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здравоохранения Ульяновской области, не достигшие выполнения 90 % плана финансового обеспечения медицинской помощи</a:t>
            </a:r>
          </a:p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за 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по круглосуточному стационару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73756"/>
              </p:ext>
            </p:extLst>
          </p:nvPr>
        </p:nvGraphicFramePr>
        <p:xfrm>
          <a:off x="395536" y="1555451"/>
          <a:ext cx="7920880" cy="22073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2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0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72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2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2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1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1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1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1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7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Карсунская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Сурская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Вешкаймская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"Областная детская инфекционная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6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4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29208" y="144016"/>
            <a:ext cx="8957592" cy="4926311"/>
            <a:chOff x="129208" y="144016"/>
            <a:chExt cx="8957592" cy="4926311"/>
          </a:xfrm>
        </p:grpSpPr>
        <p:sp>
          <p:nvSpPr>
            <p:cNvPr id="5" name="Блок-схема: документ 4"/>
            <p:cNvSpPr/>
            <p:nvPr/>
          </p:nvSpPr>
          <p:spPr>
            <a:xfrm>
              <a:off x="7164288" y="144016"/>
              <a:ext cx="1829917" cy="771550"/>
            </a:xfrm>
            <a:prstGeom prst="flowChartDocumen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234" tIns="31117" rIns="62234" bIns="31117" rtlCol="0" anchor="ctr"/>
            <a:lstStyle/>
            <a:p>
              <a:pPr algn="ctr"/>
              <a:r>
                <a:rPr lang="ru-RU" sz="1200" b="1" dirty="0">
                  <a:solidFill>
                    <a:prstClr val="white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  <a:cs typeface="Segoe UI" pitchFamily="34" charset="0"/>
                </a:rPr>
                <a:t>Финансирование ОМС</a:t>
              </a:r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lang="ru-RU" sz="1600" b="1" dirty="0">
              <a:ln w="0"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indent="450215" algn="ctr" fontAlgn="base" hangingPunct="0">
              <a:spcAft>
                <a:spcPts val="0"/>
              </a:spcAft>
            </a:pPr>
            <a:endParaRPr lang="en-US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9208" y="339502"/>
            <a:ext cx="71624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ПЛАН ФИНАНСИРОВАНИЯ МЕДИЦИНСКИХ ОРГАНИЗАЦИЙ,</a:t>
            </a:r>
          </a:p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ВХОДЯЩИХ В СИСТЕМУ ОМС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НА ЯНВАРЬ-МАЙ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2024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ГОДА</a:t>
            </a:r>
            <a:endParaRPr lang="ru-RU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C99B7D94-091E-4090-ACF9-CD1FCEDDA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5340930"/>
              </p:ext>
            </p:extLst>
          </p:nvPr>
        </p:nvGraphicFramePr>
        <p:xfrm>
          <a:off x="469826" y="923257"/>
          <a:ext cx="816205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55FF8F6-4D1F-420A-B16B-95D694868CD1}"/>
              </a:ext>
            </a:extLst>
          </p:cNvPr>
          <p:cNvSpPr txBox="1"/>
          <p:nvPr/>
        </p:nvSpPr>
        <p:spPr>
          <a:xfrm>
            <a:off x="3995936" y="131597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747,8 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млн. руб.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4550854" y="1654532"/>
            <a:ext cx="484632" cy="2933442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1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403648" y="141780"/>
            <a:ext cx="7636354" cy="4926311"/>
            <a:chOff x="1450446" y="144016"/>
            <a:chExt cx="7636354" cy="4926311"/>
          </a:xfrm>
        </p:grpSpPr>
        <p:sp>
          <p:nvSpPr>
            <p:cNvPr id="5" name="Блок-схема: документ 4"/>
            <p:cNvSpPr/>
            <p:nvPr/>
          </p:nvSpPr>
          <p:spPr>
            <a:xfrm>
              <a:off x="7164288" y="144016"/>
              <a:ext cx="1829917" cy="771550"/>
            </a:xfrm>
            <a:prstGeom prst="flowChartDocumen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234" tIns="31117" rIns="62234" bIns="31117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Segoe UI" pitchFamily="34" charset="0"/>
                </a:rPr>
                <a:t>Финансирование ОМС</a:t>
              </a:r>
              <a:endPara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endParaRPr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>
              <a:off x="1450446" y="223301"/>
              <a:ext cx="1728185" cy="217454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kumimoji="0" lang="ru-RU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  <a:p>
            <a:pPr marL="0" marR="0" lvl="0" indent="450215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44015"/>
            <a:ext cx="70401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СУММА ФИНАНСИРОВАНИЯ МЕДИЦИНСКИХ ОРГАНИЗАЦИЙ, ВХОДЯЩИХ В СИСТЕМУ ОМС </a:t>
            </a:r>
          </a:p>
          <a:p>
            <a:pPr marL="4572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ЗА ЯНВАРЬ-МАЙ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2024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ГОДА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69246484"/>
              </p:ext>
            </p:extLst>
          </p:nvPr>
        </p:nvGraphicFramePr>
        <p:xfrm>
          <a:off x="1187624" y="963497"/>
          <a:ext cx="6349421" cy="404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3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DE63296A-3BE6-40D0-A6E9-1EE464786ADA}"/>
              </a:ext>
            </a:extLst>
          </p:cNvPr>
          <p:cNvSpPr/>
          <p:nvPr/>
        </p:nvSpPr>
        <p:spPr>
          <a:xfrm rot="16200000">
            <a:off x="5400539" y="1390413"/>
            <a:ext cx="3642602" cy="3642602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5E3B2023-499E-430D-9A36-35F5D8FEBCF7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45182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/>
                <a:ea typeface="Calibri"/>
                <a:cs typeface="Times New Roman"/>
              </a:rPr>
              <a:t>СТРУКТУРА ФИНАНСОВЫХ ЗАТРАТ ПО ВИДАМ МЕДИЦИНСКОЙ ПОМОЩИ ЗА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/>
                <a:ea typeface="Calibri"/>
                <a:cs typeface="Times New Roman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/>
                <a:ea typeface="Calibri"/>
                <a:cs typeface="Times New Roman"/>
              </a:rPr>
              <a:t>ЯНВАРЬ-МАЙ</a:t>
            </a:r>
            <a:r>
              <a:rPr lang="ru-RU" sz="1600" b="1" dirty="0" smtClean="0">
                <a:solidFill>
                  <a:prstClr val="black"/>
                </a:solidFill>
                <a:latin typeface="PT Astra Serif"/>
                <a:ea typeface="Calibri"/>
                <a:cs typeface="Times New Roman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/>
                <a:ea typeface="Calibri"/>
                <a:cs typeface="Times New Roman"/>
              </a:rPr>
              <a:t>2024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/>
                <a:ea typeface="Calibri"/>
                <a:cs typeface="Times New Roman"/>
              </a:rPr>
              <a:t>ГОДА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F4ACA65-DB31-4289-97AB-EBC1843482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975926"/>
              </p:ext>
            </p:extLst>
          </p:nvPr>
        </p:nvGraphicFramePr>
        <p:xfrm>
          <a:off x="4707751" y="554707"/>
          <a:ext cx="4359779" cy="4584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935E5828-3D89-4B8C-A1FA-8AF22408C910}"/>
              </a:ext>
            </a:extLst>
          </p:cNvPr>
          <p:cNvSpPr/>
          <p:nvPr/>
        </p:nvSpPr>
        <p:spPr>
          <a:xfrm rot="16200000">
            <a:off x="8172400" y="4155927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7164288" y="144016"/>
            <a:ext cx="1829917" cy="77155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446898721"/>
              </p:ext>
            </p:extLst>
          </p:nvPr>
        </p:nvGraphicFramePr>
        <p:xfrm>
          <a:off x="282657" y="339502"/>
          <a:ext cx="4104456" cy="4154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923928" y="1131590"/>
            <a:ext cx="720080" cy="360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41,7%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4494260"/>
            <a:ext cx="1872208" cy="538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2023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год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30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rot="16200000">
            <a:off x="5292080" y="1310497"/>
            <a:ext cx="3642602" cy="3642602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9BE6A50-1071-4227-80C2-3C3941979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261227"/>
              </p:ext>
            </p:extLst>
          </p:nvPr>
        </p:nvGraphicFramePr>
        <p:xfrm>
          <a:off x="593608" y="1310907"/>
          <a:ext cx="7650799" cy="30869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89647">
                  <a:extLst>
                    <a:ext uri="{9D8B030D-6E8A-4147-A177-3AD203B41FA5}">
                      <a16:colId xmlns:a16="http://schemas.microsoft.com/office/drawing/2014/main" val="1463809443"/>
                    </a:ext>
                  </a:extLst>
                </a:gridCol>
                <a:gridCol w="956752">
                  <a:extLst>
                    <a:ext uri="{9D8B030D-6E8A-4147-A177-3AD203B41FA5}">
                      <a16:colId xmlns:a16="http://schemas.microsoft.com/office/drawing/2014/main" val="2628461500"/>
                    </a:ext>
                  </a:extLst>
                </a:gridCol>
                <a:gridCol w="1126150">
                  <a:extLst>
                    <a:ext uri="{9D8B030D-6E8A-4147-A177-3AD203B41FA5}">
                      <a16:colId xmlns:a16="http://schemas.microsoft.com/office/drawing/2014/main" val="1226863292"/>
                    </a:ext>
                  </a:extLst>
                </a:gridCol>
                <a:gridCol w="1201227">
                  <a:extLst>
                    <a:ext uri="{9D8B030D-6E8A-4147-A177-3AD203B41FA5}">
                      <a16:colId xmlns:a16="http://schemas.microsoft.com/office/drawing/2014/main" val="2883414123"/>
                    </a:ext>
                  </a:extLst>
                </a:gridCol>
                <a:gridCol w="1201227">
                  <a:extLst>
                    <a:ext uri="{9D8B030D-6E8A-4147-A177-3AD203B41FA5}">
                      <a16:colId xmlns:a16="http://schemas.microsoft.com/office/drawing/2014/main" val="1900421717"/>
                    </a:ext>
                  </a:extLst>
                </a:gridCol>
                <a:gridCol w="795569">
                  <a:extLst>
                    <a:ext uri="{9D8B030D-6E8A-4147-A177-3AD203B41FA5}">
                      <a16:colId xmlns:a16="http://schemas.microsoft.com/office/drawing/2014/main" val="4214776589"/>
                    </a:ext>
                  </a:extLst>
                </a:gridCol>
                <a:gridCol w="680227">
                  <a:extLst>
                    <a:ext uri="{9D8B030D-6E8A-4147-A177-3AD203B41FA5}">
                      <a16:colId xmlns:a16="http://schemas.microsoft.com/office/drawing/2014/main" val="625051470"/>
                    </a:ext>
                  </a:extLst>
                </a:gridCol>
              </a:tblGrid>
              <a:tr h="59400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План финансирования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финансирования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за январь-май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2023 года,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млн.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финансирования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за январь-май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2024 года,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млн.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выполнения  плана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14684"/>
                  </a:ext>
                </a:extLst>
              </a:tr>
              <a:tr h="643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Январь-май 2023 года,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млн.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Январь-май 2024 года,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млн.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2023г.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2024г.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08639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6407722"/>
                  </a:ext>
                </a:extLst>
              </a:tr>
              <a:tr h="486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Государственные 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6 279,4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7 020,4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5 734,8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6 656,9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0316649"/>
                  </a:ext>
                </a:extLst>
              </a:tr>
              <a:tr h="41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Федеральные МО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327,9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  370,9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312,2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383,8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95,2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103,5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9170012"/>
                  </a:ext>
                </a:extLst>
              </a:tr>
              <a:tr h="43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МО других форм собственности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677,5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  641,3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595,0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598,1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87,8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93,3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164432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PT Astra Serif" panose="020A0603040505020204" pitchFamily="18" charset="-52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              Итого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7 284,8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8 032,6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6 642,0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7 638,8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91,2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95,1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6442999"/>
                  </a:ext>
                </a:extLst>
              </a:tr>
            </a:tbl>
          </a:graphicData>
        </a:graphic>
      </p:graphicFrame>
      <p:sp>
        <p:nvSpPr>
          <p:cNvPr id="9" name="Блок-схема: документ 8">
            <a:extLst>
              <a:ext uri="{FF2B5EF4-FFF2-40B4-BE49-F238E27FC236}">
                <a16:creationId xmlns:a16="http://schemas.microsoft.com/office/drawing/2014/main" id="{741A56A3-2C1B-465B-B55A-39013BB5EF91}"/>
              </a:ext>
            </a:extLst>
          </p:cNvPr>
          <p:cNvSpPr/>
          <p:nvPr/>
        </p:nvSpPr>
        <p:spPr>
          <a:xfrm>
            <a:off x="7164288" y="144016"/>
            <a:ext cx="1829917" cy="77155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7494"/>
            <a:ext cx="6120680" cy="795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        </a:t>
            </a:r>
            <a:endParaRPr lang="ru-RU" sz="1600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7494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ФИНАНСИРОВАНИЕ МЕДИЦИНСКИХ ОРГАНИЗАЦИЙ </a:t>
            </a:r>
          </a:p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ЗА ЯНВАРЬ-МАЙ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2024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ГОДА</a:t>
            </a:r>
            <a:endParaRPr lang="ru-RU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rot="16200000">
            <a:off x="5297537" y="1419622"/>
            <a:ext cx="3642602" cy="3642602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документ 8">
            <a:extLst>
              <a:ext uri="{FF2B5EF4-FFF2-40B4-BE49-F238E27FC236}">
                <a16:creationId xmlns:a16="http://schemas.microsoft.com/office/drawing/2014/main" id="{741A56A3-2C1B-465B-B55A-39013BB5EF91}"/>
              </a:ext>
            </a:extLst>
          </p:cNvPr>
          <p:cNvSpPr/>
          <p:nvPr/>
        </p:nvSpPr>
        <p:spPr>
          <a:xfrm>
            <a:off x="7164288" y="144016"/>
            <a:ext cx="1829917" cy="77155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7494"/>
            <a:ext cx="6120680" cy="795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        </a:t>
            </a:r>
            <a:endParaRPr lang="ru-RU" sz="1600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7494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Рост финансирования государственных медицинских организаций Ульяновской области за январь-май 2024 года по сравнению с аналогичным периодом 2023 года</a:t>
            </a:r>
            <a:endParaRPr lang="ru-RU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2171" y="1934814"/>
            <a:ext cx="487693" cy="171018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1 931,3 млн. 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0894" y="1081399"/>
            <a:ext cx="494147" cy="2592289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2 391,0 млн. руб.</a:t>
            </a:r>
            <a:endParaRPr lang="ru-RU" sz="16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8" name="Стрелка вниз 7"/>
          <p:cNvSpPr/>
          <p:nvPr/>
        </p:nvSpPr>
        <p:spPr>
          <a:xfrm rot="13561670">
            <a:off x="1005039" y="1389661"/>
            <a:ext cx="517839" cy="122364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05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459,7 млн. руб.</a:t>
            </a:r>
            <a:endParaRPr lang="ru-RU" sz="105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89315" y="1740167"/>
            <a:ext cx="494282" cy="1911269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2 437,6 млн. руб.</a:t>
            </a:r>
            <a:endParaRPr lang="ru-RU" sz="16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57102" y="1044277"/>
            <a:ext cx="569698" cy="2629411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2 681,3 млн. руб.</a:t>
            </a:r>
            <a:endParaRPr lang="ru-RU" sz="16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13526828">
            <a:off x="3720149" y="1299006"/>
            <a:ext cx="512725" cy="12365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05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243,7млн. руб.</a:t>
            </a:r>
            <a:endParaRPr lang="ru-RU" sz="105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37014" y="2101620"/>
            <a:ext cx="563291" cy="1572068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1 365,9 млн. руб.</a:t>
            </a:r>
            <a:endParaRPr lang="ru-RU" sz="16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75013" y="1215723"/>
            <a:ext cx="601216" cy="2435713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1 584,6 млн. руб.</a:t>
            </a:r>
            <a:endParaRPr lang="ru-RU" sz="16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3522431">
            <a:off x="6387918" y="1410822"/>
            <a:ext cx="539204" cy="11981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05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218,7 млн. руб.</a:t>
            </a:r>
            <a:endParaRPr lang="ru-RU" sz="105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2171" y="3829423"/>
            <a:ext cx="3823765" cy="3091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ru-RU" dirty="0" smtClean="0">
                <a:ln w="0"/>
                <a:solidFill>
                  <a:schemeClr val="tx1"/>
                </a:solidFill>
              </a:rPr>
              <a:t>- </a:t>
            </a:r>
            <a:r>
              <a:rPr lang="ru-RU" sz="1400" dirty="0" smtClean="0">
                <a:ln w="0"/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Медицинские организации г. Ульяновска</a:t>
            </a:r>
            <a:endParaRPr lang="ru-RU" sz="1400" dirty="0">
              <a:ln w="0"/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7816" y="3901430"/>
            <a:ext cx="239728" cy="182489"/>
          </a:xfrm>
          <a:prstGeom prst="rect">
            <a:avLst/>
          </a:prstGeom>
          <a:solidFill>
            <a:srgbClr val="00CC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93419" y="4138545"/>
            <a:ext cx="3658501" cy="301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Областные медицинские организации</a:t>
            </a:r>
            <a:endParaRPr lang="ru-RU" sz="14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27817" y="4189462"/>
            <a:ext cx="239727" cy="203580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01943" y="4440313"/>
            <a:ext cx="3133953" cy="3636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Районные медицинские организации</a:t>
            </a:r>
            <a:endParaRPr lang="ru-RU" sz="14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7816" y="4541119"/>
            <a:ext cx="239728" cy="187353"/>
          </a:xfrm>
          <a:prstGeom prst="rect">
            <a:avLst/>
          </a:prstGeom>
          <a:solidFill>
            <a:srgbClr val="66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318480" y="24084"/>
            <a:ext cx="1793909" cy="72008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87603" y="1252071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79512" y="340110"/>
            <a:ext cx="7251104" cy="6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Финансирование государственных учреждений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здравоохранения Ульяновской области,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за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81090"/>
              </p:ext>
            </p:extLst>
          </p:nvPr>
        </p:nvGraphicFramePr>
        <p:xfrm>
          <a:off x="150591" y="1019958"/>
          <a:ext cx="8525865" cy="367680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7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64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0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9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 УЗ "Ульяновский областной клинический центр специализированных видов медицинской помощи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им.заслуж.вр.России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Е.М.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Чучкалова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363, 6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398,1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0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Кузоватовская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4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ФГБУЗ "Федеральный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высотехнологичный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центр медицинской радиологии ФМБА"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580935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62820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Ново-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Майнская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городская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9989078"/>
                  </a:ext>
                </a:extLst>
              </a:tr>
              <a:tr h="304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«УОДКБ имени политического и общественного деятеля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Ю.Ф.Горячева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795029"/>
                  </a:ext>
                </a:extLst>
              </a:tr>
              <a:tr h="1192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Старомайнская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964633"/>
                  </a:ext>
                </a:extLst>
              </a:tr>
              <a:tr h="167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Тереньгульская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2626143"/>
                  </a:ext>
                </a:extLst>
              </a:tr>
              <a:tr h="568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"Ульяновский областной клинический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мед.центр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оказания помощи лицам, пострадавшим от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радиацион.воздействия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,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проф.патологии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им.Героя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РФ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Максимчука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В.М."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96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96336" y="766004"/>
            <a:ext cx="1368151" cy="173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Лист 1</a:t>
            </a:r>
            <a:endParaRPr lang="ru-RU" sz="1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650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318480" y="24084"/>
            <a:ext cx="1793909" cy="627917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87603" y="1252071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29208" y="207254"/>
            <a:ext cx="7251104" cy="6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Финансирование государственных учреждений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здравоохранения Ульяновской области,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за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10515"/>
              </p:ext>
            </p:extLst>
          </p:nvPr>
        </p:nvGraphicFramePr>
        <p:xfrm>
          <a:off x="129208" y="865262"/>
          <a:ext cx="8619256" cy="424267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5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2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64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0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4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Тиинская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участковая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Зерносовхозская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участковая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"Клиническая станция скорой медицинской помощи г. Ульяновска"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1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Радищевская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35,6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Областной клинический онкологический диспансер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634,7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580935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62820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им.заслуж.вр.России А.И.Марьина"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9989078"/>
                  </a:ext>
                </a:extLst>
              </a:tr>
              <a:tr h="1081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795029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им.заслуж.вр.России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В.А. Егорова"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 Ф. Альберт"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0102674"/>
                  </a:ext>
                </a:extLst>
              </a:tr>
              <a:tr h="156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9742197"/>
                  </a:ext>
                </a:extLst>
              </a:tr>
              <a:tr h="156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Старокулаткинская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964633"/>
                  </a:ext>
                </a:extLst>
              </a:tr>
              <a:tr h="167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2626143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9613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Большенагаткинская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072469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"Центр медицинской профилактики и формирования здорового образа жизни"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2430412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177,7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5659854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9366577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Сурская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4696495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386835" y="708188"/>
            <a:ext cx="1757165" cy="135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Лист </a:t>
            </a:r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</a:t>
            </a:r>
            <a:endParaRPr lang="ru-RU" sz="1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666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318480" y="24084"/>
            <a:ext cx="1793909" cy="72008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Финансирование ОМС  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87603" y="1252071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95952" y="203153"/>
            <a:ext cx="7380312" cy="67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Финансирование государственных учреждений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здравоохранения Ульяновской области,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за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2024 </a:t>
            </a:r>
            <a:r>
              <a:rPr kumimoji="0" lang="ru-RU" altLang="ru-RU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0360"/>
              </p:ext>
            </p:extLst>
          </p:nvPr>
        </p:nvGraphicFramePr>
        <p:xfrm>
          <a:off x="129208" y="1038221"/>
          <a:ext cx="8525905" cy="387521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7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64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b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Медицинская организация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1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январь-май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2024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года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План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</a:t>
                      </a:r>
                      <a:r>
                        <a:rPr lang="ru-RU" sz="1000" u="none" strike="noStrike" baseline="0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Факт финансового обеспечения, 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млн. </a:t>
                      </a:r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</a:p>
                    <a:p>
                      <a:pPr algn="ctr" fontAlgn="auto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финансирования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Базарносызганская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4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"Городская клиническая больница святого апостола Андрея Первозванного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5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"Ульяновская областная клиническая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828,1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7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580935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7662820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9989078"/>
                  </a:ext>
                </a:extLst>
              </a:tr>
              <a:tr h="1520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795029"/>
                  </a:ext>
                </a:extLst>
              </a:tr>
              <a:tr h="15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 3"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964633"/>
                  </a:ext>
                </a:extLst>
              </a:tr>
              <a:tr h="167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4"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2626143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9613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Вешкаймская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293268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7720237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1 им. С.М.Кирова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0038314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6087142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5493205"/>
                  </a:ext>
                </a:extLst>
              </a:tr>
              <a:tr h="146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itchFamily="18" charset="-52"/>
                          <a:ea typeface="PT Astra Serif" pitchFamily="18" charset="-52"/>
                        </a:rPr>
                        <a:t>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"Областная детская инфекционная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417070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318480" y="744164"/>
            <a:ext cx="1660494" cy="204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Лист </a:t>
            </a:r>
            <a:r>
              <a:rPr lang="ru-RU" sz="120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3</a:t>
            </a:r>
            <a:endParaRPr lang="ru-RU" sz="1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800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4611</TotalTime>
  <Words>1673</Words>
  <Application>Microsoft Office PowerPoint</Application>
  <PresentationFormat>Экран (16:9)</PresentationFormat>
  <Paragraphs>661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Georgia</vt:lpstr>
      <vt:lpstr>PT Astra Serif</vt:lpstr>
      <vt:lpstr>Segoe UI</vt:lpstr>
      <vt:lpstr>Times New Roman</vt:lpstr>
      <vt:lpstr>Trebuchet MS</vt:lpstr>
      <vt:lpstr>Воздушный поток</vt:lpstr>
      <vt:lpstr>2_Тема Office</vt:lpstr>
      <vt:lpstr>3_Тема Office</vt:lpstr>
      <vt:lpstr> Об итогах работы медицинских организаций в системе ОМС                       за январь- май 2024 года</vt:lpstr>
      <vt:lpstr>Презентация PowerPoint</vt:lpstr>
      <vt:lpstr>Презентация PowerPoint</vt:lpstr>
      <vt:lpstr>Презентация PowerPoint</vt:lpstr>
      <vt:lpstr>        </vt:lpstr>
      <vt:lpstr>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Адволоткин Дмитрий Михайлович</dc:creator>
  <cp:lastModifiedBy>Кочкуров Иван Владимирович</cp:lastModifiedBy>
  <cp:revision>514</cp:revision>
  <cp:lastPrinted>2023-06-26T05:04:03Z</cp:lastPrinted>
  <dcterms:created xsi:type="dcterms:W3CDTF">2019-12-23T12:18:20Z</dcterms:created>
  <dcterms:modified xsi:type="dcterms:W3CDTF">2024-06-14T10:05:47Z</dcterms:modified>
</cp:coreProperties>
</file>