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20" r:id="rId1"/>
  </p:sldMasterIdLst>
  <p:notesMasterIdLst>
    <p:notesMasterId r:id="rId7"/>
  </p:notesMasterIdLst>
  <p:sldIdLst>
    <p:sldId id="324" r:id="rId2"/>
    <p:sldId id="313" r:id="rId3"/>
    <p:sldId id="314" r:id="rId4"/>
    <p:sldId id="325" r:id="rId5"/>
    <p:sldId id="317" r:id="rId6"/>
  </p:sldIdLst>
  <p:sldSz cx="9144000" cy="5143500" type="screen16x9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9F1"/>
    <a:srgbClr val="D90F06"/>
    <a:srgbClr val="E38F8F"/>
    <a:srgbClr val="C00000"/>
    <a:srgbClr val="F7CFCD"/>
    <a:srgbClr val="EFF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 showGuides="1">
      <p:cViewPr varScale="1">
        <p:scale>
          <a:sx n="145" d="100"/>
          <a:sy n="145" d="100"/>
        </p:scale>
        <p:origin x="246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 smtClean="0">
                <a:solidFill>
                  <a:srgbClr val="C00000"/>
                </a:solidFill>
              </a:rPr>
              <a:t>Количество нарушений</a:t>
            </a:r>
            <a:endParaRPr lang="ru-RU" dirty="0">
              <a:solidFill>
                <a:srgbClr val="C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МЭЭ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6391</c:v>
                </c:pt>
                <c:pt idx="1">
                  <c:v>3387</c:v>
                </c:pt>
                <c:pt idx="2">
                  <c:v>922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6F-4E06-8C7B-0AC9C4FB287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ЭКМП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5889</c:v>
                </c:pt>
                <c:pt idx="1">
                  <c:v>10162</c:v>
                </c:pt>
                <c:pt idx="2">
                  <c:v>2492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26F-4E06-8C7B-0AC9C4FB28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2183776"/>
        <c:axId val="1882178336"/>
      </c:barChart>
      <c:catAx>
        <c:axId val="188218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2178336"/>
        <c:crosses val="autoZero"/>
        <c:auto val="1"/>
        <c:lblAlgn val="ctr"/>
        <c:lblOffset val="100"/>
        <c:noMultiLvlLbl val="0"/>
      </c:catAx>
      <c:valAx>
        <c:axId val="188217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2183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524465535575407E-2"/>
          <c:y val="0.1039893535649232"/>
          <c:w val="0.40456289170484322"/>
          <c:h val="0.8096653113388596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balanced" dir="tr"/>
            </a:scene3d>
            <a:sp3d prstMaterial="matte">
              <a:bevelT w="19050" h="38100" prst="slope"/>
            </a:sp3d>
          </c:spPr>
          <c:explosion val="1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40005" dist="22984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/>
                <a:lightRig rig="balanced" dir="tr"/>
              </a:scene3d>
              <a:sp3d prstMaterial="matte">
                <a:bevelT w="19050" h="38100" prst="slop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E58-45D9-831C-46DEAC6F0F5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95000"/>
                    </a:schemeClr>
                  </a:gs>
                  <a:gs pos="100000">
                    <a:schemeClr val="accent2">
                      <a:shade val="82000"/>
                      <a:satMod val="125000"/>
                      <a:lumMod val="74000"/>
                    </a:schemeClr>
                  </a:gs>
                </a:gsLst>
                <a:lin ang="5400000" scaled="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40005" dist="22984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/>
                <a:lightRig rig="balanced" dir="tr"/>
              </a:scene3d>
              <a:sp3d prstMaterial="matte">
                <a:bevelT w="19050" h="38100" prst="slop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58-45D9-831C-46DEAC6F0F5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95000"/>
                    </a:schemeClr>
                  </a:gs>
                  <a:gs pos="100000">
                    <a:schemeClr val="accent3">
                      <a:shade val="82000"/>
                      <a:satMod val="125000"/>
                      <a:lumMod val="74000"/>
                    </a:schemeClr>
                  </a:gs>
                </a:gsLst>
                <a:lin ang="5400000" scaled="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40005" dist="22984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/>
                <a:lightRig rig="balanced" dir="tr"/>
              </a:scene3d>
              <a:sp3d prstMaterial="matte">
                <a:bevelT w="19050" h="38100" prst="slop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58-45D9-831C-46DEAC6F0F5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95000"/>
                    </a:schemeClr>
                  </a:gs>
                  <a:gs pos="100000">
                    <a:schemeClr val="accent4">
                      <a:shade val="82000"/>
                      <a:satMod val="125000"/>
                      <a:lumMod val="74000"/>
                    </a:schemeClr>
                  </a:gs>
                </a:gsLst>
                <a:lin ang="5400000" scaled="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40005" dist="22984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/>
                <a:lightRig rig="balanced" dir="tr"/>
              </a:scene3d>
              <a:sp3d prstMaterial="matte">
                <a:bevelT w="19050" h="38100" prst="slop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58-45D9-831C-46DEAC6F0F5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95000"/>
                    </a:schemeClr>
                  </a:gs>
                  <a:gs pos="100000">
                    <a:schemeClr val="accent5">
                      <a:shade val="82000"/>
                      <a:satMod val="125000"/>
                      <a:lumMod val="74000"/>
                    </a:schemeClr>
                  </a:gs>
                </a:gsLst>
                <a:lin ang="5400000" scaled="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40005" dist="22984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/>
                <a:lightRig rig="balanced" dir="tr"/>
              </a:scene3d>
              <a:sp3d prstMaterial="matte">
                <a:bevelT w="19050" h="38100" prst="slop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E58-45D9-831C-46DEAC6F0F5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95000"/>
                    </a:schemeClr>
                  </a:gs>
                  <a:gs pos="100000">
                    <a:schemeClr val="accent6">
                      <a:shade val="82000"/>
                      <a:satMod val="125000"/>
                      <a:lumMod val="74000"/>
                    </a:schemeClr>
                  </a:gs>
                </a:gsLst>
                <a:lin ang="5400000" scaled="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40005" dist="22984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/>
                <a:lightRig rig="balanced" dir="tr"/>
              </a:scene3d>
              <a:sp3d prstMaterial="matte">
                <a:bevelT w="19050" h="38100" prst="slop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E58-45D9-831C-46DEAC6F0F56}"/>
              </c:ext>
            </c:extLst>
          </c:dPt>
          <c:dPt>
            <c:idx val="6"/>
            <c:bubble3D val="0"/>
            <c:spPr>
              <a:solidFill>
                <a:schemeClr val="bg2"/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40005" dist="22984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/>
                <a:lightRig rig="balanced" dir="tr"/>
              </a:scene3d>
              <a:sp3d prstMaterial="matte">
                <a:bevelT w="19050" h="38100" prst="slop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E58-45D9-831C-46DEAC6F0F56}"/>
              </c:ext>
            </c:extLst>
          </c:dPt>
          <c:dLbls>
            <c:dLbl>
              <c:idx val="0"/>
              <c:layout>
                <c:manualLayout>
                  <c:x val="-6.5363535704249534E-2"/>
                  <c:y val="7.635729551961739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E58-45D9-831C-46DEAC6F0F5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несоблюдение стандартов, клинических рекомендаций</c:v>
                </c:pt>
                <c:pt idx="1">
                  <c:v>отсутствие информации об объёме оказанной медицинской помощи</c:v>
                </c:pt>
                <c:pt idx="2">
                  <c:v>необоснованное назначение лекарственных препаратов</c:v>
                </c:pt>
                <c:pt idx="3">
                  <c:v>непредставление медицинской документации</c:v>
                </c:pt>
                <c:pt idx="4">
                  <c:v>отсутствие записей о медицинской помощи</c:v>
                </c:pt>
                <c:pt idx="5">
                  <c:v>несоответствие сведений в различных отделах медицинской документации</c:v>
                </c:pt>
                <c:pt idx="6">
                  <c:v>отсутствие информированного добровольного согласия</c:v>
                </c:pt>
                <c:pt idx="7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0.4</c:v>
                </c:pt>
                <c:pt idx="1">
                  <c:v>0.26</c:v>
                </c:pt>
                <c:pt idx="2">
                  <c:v>0.08</c:v>
                </c:pt>
                <c:pt idx="3">
                  <c:v>0.08</c:v>
                </c:pt>
                <c:pt idx="4">
                  <c:v>0.08</c:v>
                </c:pt>
                <c:pt idx="5">
                  <c:v>0.06</c:v>
                </c:pt>
                <c:pt idx="6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0E58-45D9-831C-46DEAC6F0F5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120935675681225"/>
          <c:y val="7.587827133695392E-2"/>
          <c:w val="0.45370344004727764"/>
          <c:h val="0.809758733900081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PT Astra Serif" panose="020A0603040505020204" pitchFamily="18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>
      <a:innerShdw blurRad="63500" dist="50800" dir="13500000">
        <a:prstClr val="black">
          <a:alpha val="50000"/>
        </a:prstClr>
      </a:innerShdw>
    </a:effectLst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9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9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3AE5D21A-D3E1-48C4-8795-B6A9A68EED12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649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0BDC7D7D-C065-4DE8-9493-72061724B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9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432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31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AE5F-C635-4A34-A02B-109EE9E59990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1B4E-696D-4ACB-A0A5-3B4EC84E3B7B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548639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546A-6860-4A3E-8EED-74BEFE16AF2E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DC457-87BE-4ADD-8A82-8FACCCE0BF8F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12A-1CC9-4923-8945-87B2EAD7EF47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45D8-B74C-47E4-B5C2-AE2AEEE0E941}" type="datetime1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C512-F906-45E1-99B2-829268A52037}" type="datetime1">
              <a:rPr lang="ru-RU" smtClean="0"/>
              <a:t>18.06.2024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62BE-289A-4E90-ACF6-1480BB281366}" type="datetime1">
              <a:rPr lang="ru-RU" smtClean="0"/>
              <a:t>18.06.2024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033-08ED-4350-9DFD-DCB444A711A7}" type="datetime1">
              <a:rPr lang="ru-RU" smtClean="0"/>
              <a:t>18.06.2024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E433-20CD-4CFC-A937-CD1B0B09C9C6}" type="datetime1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4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8558-1B3A-4383-82F6-ED728C96CF61}" type="datetime1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2714D2-01D5-468A-AC20-16710F0F81BB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2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2.pn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=""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=""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21195" y="253193"/>
            <a:ext cx="1490465" cy="127444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2152532" y="145179"/>
            <a:ext cx="4968551" cy="527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kern="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РЕЗУЛЬТАТЫ КОНТРОЛЬНО-ЭКСПЕРТНЫХ МЕРОПРИЯТИЙ </a:t>
            </a:r>
            <a:endParaRPr lang="ru-RU" altLang="ru-RU" sz="1600" b="1" kern="0" dirty="0">
              <a:solidFill>
                <a:srgbClr val="C0000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Arial"/>
            </a:endParaRPr>
          </a:p>
        </p:txBody>
      </p:sp>
      <p:sp>
        <p:nvSpPr>
          <p:cNvPr id="22" name="TextBox 43"/>
          <p:cNvSpPr>
            <a:spLocks noChangeArrowheads="1"/>
          </p:cNvSpPr>
          <p:nvPr/>
        </p:nvSpPr>
        <p:spPr bwMode="auto">
          <a:xfrm>
            <a:off x="755576" y="884140"/>
            <a:ext cx="2209492" cy="57888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charset="0"/>
              </a:rPr>
              <a:t>53 </a:t>
            </a:r>
            <a:r>
              <a:rPr lang="ru-RU" sz="1400" b="1" kern="0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charset="0"/>
              </a:rPr>
              <a:t>медицинские организации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476281"/>
            <a:ext cx="1452678" cy="1452678"/>
          </a:xfrm>
          <a:prstGeom prst="rect">
            <a:avLst/>
          </a:prstGeom>
        </p:spPr>
      </p:pic>
      <p:sp>
        <p:nvSpPr>
          <p:cNvPr id="17" name="TextBox 43"/>
          <p:cNvSpPr>
            <a:spLocks noChangeArrowheads="1"/>
          </p:cNvSpPr>
          <p:nvPr/>
        </p:nvSpPr>
        <p:spPr bwMode="auto">
          <a:xfrm>
            <a:off x="755576" y="1602949"/>
            <a:ext cx="2209492" cy="57888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charset="0"/>
              </a:rPr>
              <a:t>37663 случаев оказания медицинской помощи</a:t>
            </a:r>
            <a:endParaRPr lang="ru-RU" sz="1400" b="1" kern="0" dirty="0">
              <a:solidFill>
                <a:srgbClr val="C0000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Arial" charset="0"/>
            </a:endParaRPr>
          </a:p>
        </p:txBody>
      </p:sp>
      <p:sp>
        <p:nvSpPr>
          <p:cNvPr id="20" name="TextBox 43"/>
          <p:cNvSpPr>
            <a:spLocks noChangeArrowheads="1"/>
          </p:cNvSpPr>
          <p:nvPr/>
        </p:nvSpPr>
        <p:spPr bwMode="auto">
          <a:xfrm>
            <a:off x="766427" y="2321547"/>
            <a:ext cx="2209492" cy="57888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charset="0"/>
              </a:rPr>
              <a:t> 4194 случаев с нарушения (11%)</a:t>
            </a:r>
            <a:endParaRPr lang="ru-RU" sz="1400" b="1" kern="0" dirty="0">
              <a:solidFill>
                <a:srgbClr val="C0000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Arial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067933"/>
              </p:ext>
            </p:extLst>
          </p:nvPr>
        </p:nvGraphicFramePr>
        <p:xfrm>
          <a:off x="251520" y="3438954"/>
          <a:ext cx="4680520" cy="1289929"/>
        </p:xfrm>
        <a:graphic>
          <a:graphicData uri="http://schemas.openxmlformats.org/drawingml/2006/table">
            <a:tbl>
              <a:tblPr firstRow="1" firstCol="1" bandRow="1"/>
              <a:tblGrid>
                <a:gridCol w="864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38941">
                <a:tc>
                  <a:txBody>
                    <a:bodyPr/>
                    <a:lstStyle/>
                    <a:p>
                      <a:pPr indent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Санкции </a:t>
                      </a:r>
                      <a:endParaRPr lang="ru-RU" sz="1400" dirty="0" smtClean="0">
                        <a:effectLst/>
                        <a:latin typeface="PT Astra Serif" panose="020A0603040505020204" pitchFamily="18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МЭЭ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Санкции </a:t>
                      </a:r>
                      <a:endParaRPr lang="ru-RU" sz="1400" dirty="0" smtClean="0">
                        <a:effectLst/>
                        <a:latin typeface="PT Astra Serif" panose="020A0603040505020204" pitchFamily="18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ЭКМП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5494">
                <a:tc>
                  <a:txBody>
                    <a:bodyPr/>
                    <a:lstStyle/>
                    <a:p>
                      <a:pPr indent="184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3387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r>
                        <a:rPr lang="ru-RU" sz="1400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↓</a:t>
                      </a:r>
                      <a:endParaRPr lang="ru-RU" sz="12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10162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5494">
                <a:tc>
                  <a:txBody>
                    <a:bodyPr/>
                    <a:lstStyle/>
                    <a:p>
                      <a:pPr indent="184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r>
                        <a:rPr lang="ru-RU" sz="1400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↓</a:t>
                      </a:r>
                      <a:endParaRPr lang="ru-RU" sz="12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3272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78%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58218194"/>
              </p:ext>
            </p:extLst>
          </p:nvPr>
        </p:nvGraphicFramePr>
        <p:xfrm>
          <a:off x="5090220" y="1029303"/>
          <a:ext cx="3888432" cy="3383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626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=""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=""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129803"/>
            <a:ext cx="767713" cy="76771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684754"/>
            <a:ext cx="1313565" cy="1313565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323528" y="995874"/>
            <a:ext cx="4104456" cy="25203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Высокий % финансовых санкций (более 15%)</a:t>
            </a:r>
            <a:endParaRPr lang="ru-RU" sz="1400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024" y="995874"/>
            <a:ext cx="3816424" cy="2520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Низкий % финансовых санкций (менее 3%)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95736" y="268474"/>
            <a:ext cx="4176464" cy="3590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редний показатель по региону  - 11%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274790"/>
              </p:ext>
            </p:extLst>
          </p:nvPr>
        </p:nvGraphicFramePr>
        <p:xfrm>
          <a:off x="323528" y="1450848"/>
          <a:ext cx="4104456" cy="3530054"/>
        </p:xfrm>
        <a:graphic>
          <a:graphicData uri="http://schemas.openxmlformats.org/drawingml/2006/table">
            <a:tbl>
              <a:tblPr/>
              <a:tblGrid>
                <a:gridCol w="3312368"/>
                <a:gridCol w="792088"/>
              </a:tblGrid>
              <a:tr h="3021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МАЙНСКАЯ РБ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16,3%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85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8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УОКЦСВМП </a:t>
                      </a:r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ИМЕНИ ЗАСЛУЖЕННОГО ВРАЧА РОССИИ Е.М.ЧУЧКАЛОВА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16,3%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НОВОУЛЬЯНОВСКАЯ ГОРОДСКАЯ БОЛЬНИЦА ИМ. А.Ф.АЛЬБЕРТ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17,5%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ТЕРЕНЬГУЛЬСКАЯ РБ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17,6%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7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17,8%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КАРСУНСКАЯ РБ ИМЕНИ ВРАЧА В.И.ФИОШИНА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17,9%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БАЗАРНОСЫЗГАНСКАЯ РБ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17,9%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ИНЗЕНСКАЯ РБ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18,5%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6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18,6%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ГОРОДСКАЯ БОЛЬНИЦА № 2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18,7%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30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8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ЦКМСЧИМЕНИ </a:t>
                      </a:r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ЗАСЛУЖЕННОГО ВРАЧА РОССИИ В.А.ЕГОРОВА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19,0%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ВЕШКАЙМСКАЯ РБ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19,1%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ЦЕНТРАЛЬНАЯ ГОРОДСКАЯ КЛИНИЧЕСКАЯ БОЛЬНИЦА Г. УЛЬЯНОВСКА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20,6%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СТАРОКУЛАТКИНСКАЯ РБ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23,5%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НОВОСПАССКАЯ РБ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40,6%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1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ЧУЗ БОЛЬНИЦА "РЖД-МЕДИЦИНА" ГОРОДА УЛЬЯНОВСК"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</a:rPr>
                        <a:t>47,6%</a:t>
                      </a:r>
                    </a:p>
                  </a:txBody>
                  <a:tcPr marL="5110" marR="5110" marT="5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68247"/>
              </p:ext>
            </p:extLst>
          </p:nvPr>
        </p:nvGraphicFramePr>
        <p:xfrm>
          <a:off x="4644008" y="1648582"/>
          <a:ext cx="4212468" cy="2012561"/>
        </p:xfrm>
        <a:graphic>
          <a:graphicData uri="http://schemas.openxmlformats.org/drawingml/2006/table">
            <a:tbl>
              <a:tblPr/>
              <a:tblGrid>
                <a:gridCol w="2916324"/>
                <a:gridCol w="1296144"/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ОБЛАСТНОЙ КЛИНИЧЕСКИЙ КОЖНО-ВЕНЕРОЛОГИЧЕСКИЙ ДИСПАНСЕР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0,0%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ГБУЗ СТОМАТОЛОГИЧЕСКАЯ ПОЛИКЛИНИКА </a:t>
                      </a:r>
                      <a:r>
                        <a:rPr lang="ru-RU" sz="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Г. </a:t>
                      </a:r>
                      <a:r>
                        <a:rPr lang="ru-RU" sz="800" b="0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УЛЬЯНОВСКА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0,7%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ДЕТСКАЯ ГОРОДСКАЯ КЛИНИЧЕСКАЯ БОЛЬНИЦА </a:t>
                      </a:r>
                      <a:r>
                        <a:rPr lang="ru-RU" sz="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Г. </a:t>
                      </a:r>
                      <a:r>
                        <a:rPr lang="ru-RU" sz="800" b="0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УЛЬЯНОВСКА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1,3%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9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ФКУЗ МЕДИКО-САНИТАРНАЯ ЧАСТЬ МИНИСТЕРСТВА ВНУТРЕННИХ ДЕЛ РФ ПО УЛЬЯНОВСКОЙ ОБЛАСТИ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2,6%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УЛЬЯНОВСКИЙ ОБЛАСТНОЙ КЛИНИЧЕСКИЙ МЕДИЦИНСКИЙ ЦЕНТР ОКАЗАНИЯ ПОМОЩИ ЛИЦАМ, ПОСТРАДАВШИМ ОТ РАДИАЦИОННОГО ВОЗДЕЙСТВИЯ, И ПРОФЕССИОНАЛЬНОЙ ПАТОЛОГИИ ИМЕНИ ГЕРОЯ </a:t>
                      </a:r>
                      <a:r>
                        <a:rPr lang="ru-RU" sz="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РФ </a:t>
                      </a:r>
                      <a:r>
                        <a:rPr lang="ru-RU" sz="800" b="0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МАКСИМЧУКА В.М.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0,0%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ЦЕНТР ОБЩЕСТВЕННОГО ЗДОРОВЬЯ И МЕДИЦИНСКОЙ ПРОФИЛАКТИКИ УЛЬЯНОВСКОЙ ОБЛАСТИ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PT Astra Serif" panose="020A0603040505020204" pitchFamily="18" charset="-52"/>
                        </a:rPr>
                        <a:t>0,0%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23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=""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=""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Прямоугольный треугольник 19">
            <a:extLst>
              <a:ext uri="{FF2B5EF4-FFF2-40B4-BE49-F238E27FC236}">
                <a16:creationId xmlns=""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6455965" y="2271960"/>
            <a:ext cx="2778506" cy="2369973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403648" y="129803"/>
            <a:ext cx="5904656" cy="58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800" b="1" kern="0" dirty="0" smtClean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       </a:t>
            </a:r>
            <a:r>
              <a:rPr lang="ru-RU" altLang="ru-RU" sz="2000" b="1" kern="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СТРУКТУРА НАРУШЕНИЙ В </a:t>
            </a:r>
            <a:r>
              <a:rPr lang="ru-RU" altLang="ru-RU" sz="2000" b="1" kern="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2024 </a:t>
            </a:r>
            <a:r>
              <a:rPr lang="ru-RU" altLang="ru-RU" sz="2000" b="1" kern="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ГОДУ</a:t>
            </a:r>
          </a:p>
        </p:txBody>
      </p:sp>
      <p:graphicFrame>
        <p:nvGraphicFramePr>
          <p:cNvPr id="32" name="Диаграмма 31"/>
          <p:cNvGraphicFramePr/>
          <p:nvPr>
            <p:extLst>
              <p:ext uri="{D42A27DB-BD31-4B8C-83A1-F6EECF244321}">
                <p14:modId xmlns:p14="http://schemas.microsoft.com/office/powerpoint/2010/main" val="1949209773"/>
              </p:ext>
            </p:extLst>
          </p:nvPr>
        </p:nvGraphicFramePr>
        <p:xfrm>
          <a:off x="438262" y="761857"/>
          <a:ext cx="8568952" cy="4281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7674" y="93981"/>
            <a:ext cx="677569" cy="67756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70831" y="1624551"/>
            <a:ext cx="475983" cy="47598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320918"/>
            <a:ext cx="414047" cy="55206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89" y="1924759"/>
            <a:ext cx="461453" cy="46145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71587" y="2400376"/>
            <a:ext cx="741197" cy="741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585" y="3446056"/>
            <a:ext cx="690146" cy="8419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12" y="2947653"/>
            <a:ext cx="624700" cy="509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78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=""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=""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043608" y="238612"/>
            <a:ext cx="6768752" cy="58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800" b="1" kern="0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Финансовые результаты контрольно-экспертных мероприятий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880131" y="1641326"/>
            <a:ext cx="3744648" cy="58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z="1800" b="1" kern="0" dirty="0" smtClean="0">
              <a:solidFill>
                <a:schemeClr val="accent1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Arial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6416" y="129803"/>
            <a:ext cx="695705" cy="695705"/>
          </a:xfrm>
          <a:prstGeom prst="rect">
            <a:avLst/>
          </a:prstGeom>
        </p:spPr>
      </p:pic>
      <p:sp>
        <p:nvSpPr>
          <p:cNvPr id="22" name="Стрелка вправо 21"/>
          <p:cNvSpPr/>
          <p:nvPr/>
        </p:nvSpPr>
        <p:spPr>
          <a:xfrm>
            <a:off x="379821" y="1707654"/>
            <a:ext cx="1327573" cy="94510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2024 год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669" y="3435846"/>
            <a:ext cx="1309778" cy="130977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42606"/>
              </p:ext>
            </p:extLst>
          </p:nvPr>
        </p:nvGraphicFramePr>
        <p:xfrm>
          <a:off x="1835696" y="1492130"/>
          <a:ext cx="6301105" cy="1472184"/>
        </p:xfrm>
        <a:graphic>
          <a:graphicData uri="http://schemas.openxmlformats.org/drawingml/2006/table">
            <a:tbl>
              <a:tblPr firstRow="1" firstCol="1" bandRow="1"/>
              <a:tblGrid>
                <a:gridCol w="1873250"/>
                <a:gridCol w="554355"/>
                <a:gridCol w="1892875"/>
                <a:gridCol w="504056"/>
                <a:gridCol w="1476569"/>
              </a:tblGrid>
              <a:tr h="71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финансирования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7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40 793 785,00 руб.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37 783 776,00 руб.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3 010 009,00 руб.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Терпрограмму ОМС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18 891 888,00 руб.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1 505 004,50 руб.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НСЗ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13 224 321,60 руб.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752 502,25 руб.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СМО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5 667 566,40 руб.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752 502,25 руб.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8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=""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=""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93203" y="181185"/>
            <a:ext cx="1274441" cy="1202432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AutoShape 2" descr="168206735366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168206735366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807" y="118780"/>
            <a:ext cx="677569" cy="67756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00434" y="160337"/>
            <a:ext cx="69919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Коэффициент сложности лечения пациента (КСЛП) в зависимости от особенностей оказания медицинской помощи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95843"/>
              </p:ext>
            </p:extLst>
          </p:nvPr>
        </p:nvGraphicFramePr>
        <p:xfrm>
          <a:off x="827584" y="915567"/>
          <a:ext cx="6552728" cy="4124047"/>
        </p:xfrm>
        <a:graphic>
          <a:graphicData uri="http://schemas.openxmlformats.org/drawingml/2006/table">
            <a:tbl>
              <a:tblPr/>
              <a:tblGrid>
                <a:gridCol w="5772588"/>
                <a:gridCol w="780140"/>
              </a:tblGrid>
              <a:tr h="304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Случаи, для которых установлен КСЛП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КСЛП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спального места и питания законному представителю несовершеннолетних (дети до 4 лет, дети старше 4 лет при наличии медицинских показаний</a:t>
                      </a:r>
                      <a:r>
                        <a:rPr lang="ru-RU" sz="800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спального места и питания законному представителю несовершеннолетних (детей до 4 лет, детей старше 4 лет при наличии медицинских показаний), получающих медицинскую помощь по профилю "детская онкология" и (или) "гематология"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медицинской помощи пациенту в возрасте старше 75 лет в случае проведения консультации врача-гериатра, за исключением случаев госпитализации на геронтологические профильные койки</a:t>
                      </a:r>
                      <a:endParaRPr lang="ru-RU" sz="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развертывание индивидуального поста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 пациента тяжелой сопутствующей патологи, требующей оказания медицинской помощи в период госпитализации</a:t>
                      </a:r>
                      <a:endParaRPr lang="ru-RU" sz="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C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сочетанных хирургических вмешательств или проведение однотипных операций на парных органах (уровень 1)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сочетанных хирургических вмешательств или проведение однотипных операций на парных органах (уровень 2)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сочетанных хирургических вмешательств или проведение однотипных операций на парных органах (уровень 3)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сочетанных хирургических вмешательств или проведение однотипных операций на парных органах (уровень 4)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сочетанных хирургических вмешательств или проведение однотипных операций на парных органах (уровень 5)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1 этапа медицинской реабилитации пациентов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сопроводительной лекарственной терапии при злокачественных новообразованиях у взрослых в стационарных условиях в соответствии с клиническими рекомендациями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сопроводительной лекарственной терапии при злокачественных новообразованиях у взрослых в условиях дневного стационара в соответствии с клиническими рекомендациями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тестирования на выявление респираторных вирусных заболеваний (гриппа, новой коронавирусной инфекции COVID-19) в период госпитализации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5" marR="17525" marT="28831" marB="2883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63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5005</TotalTime>
  <Words>577</Words>
  <Application>Microsoft Office PowerPoint</Application>
  <PresentationFormat>Экран (16:9)</PresentationFormat>
  <Paragraphs>130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Georgia</vt:lpstr>
      <vt:lpstr>PT Astra Serif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Адволоткин Дмитрий Михайлович</dc:creator>
  <cp:lastModifiedBy>Лавренюк Мария Борисовна</cp:lastModifiedBy>
  <cp:revision>509</cp:revision>
  <cp:lastPrinted>2024-05-02T10:08:16Z</cp:lastPrinted>
  <dcterms:created xsi:type="dcterms:W3CDTF">2019-12-23T12:18:20Z</dcterms:created>
  <dcterms:modified xsi:type="dcterms:W3CDTF">2024-06-18T04:15:23Z</dcterms:modified>
</cp:coreProperties>
</file>