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9"/>
  </p:notesMasterIdLst>
  <p:sldIdLst>
    <p:sldId id="321" r:id="rId2"/>
    <p:sldId id="323" r:id="rId3"/>
    <p:sldId id="325" r:id="rId4"/>
    <p:sldId id="338" r:id="rId5"/>
    <p:sldId id="345" r:id="rId6"/>
    <p:sldId id="343" r:id="rId7"/>
    <p:sldId id="339" r:id="rId8"/>
  </p:sldIdLst>
  <p:sldSz cx="9144000" cy="5143500" type="screen16x9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66FFCC"/>
    <a:srgbClr val="00FF99"/>
    <a:srgbClr val="66FF99"/>
    <a:srgbClr val="99FF99"/>
    <a:srgbClr val="AFDC7E"/>
    <a:srgbClr val="00CCFF"/>
    <a:srgbClr val="6666FF"/>
    <a:srgbClr val="4B4B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361" autoAdjust="0"/>
  </p:normalViewPr>
  <p:slideViewPr>
    <p:cSldViewPr showGuides="1">
      <p:cViewPr varScale="1">
        <p:scale>
          <a:sx n="144" d="100"/>
          <a:sy n="144" d="100"/>
        </p:scale>
        <p:origin x="330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50AC0-0D3A-4DFA-97F0-AF660A34AF63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F287AC5-67C6-49B2-A513-3353EC489B6A}">
      <dgm:prSet phldrT="[Текст]"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A07.03.001.00</a:t>
          </a:r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1    </a:t>
          </a:r>
          <a:r>
            <a:rPr lang="ru-RU" sz="18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Сцинтиграфия</a:t>
          </a:r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костей всего тела;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8DA1B9A-B01E-4716-A63D-1AFE533FE789}" type="parTrans" cxnId="{E2F287E8-4CD4-40CE-81CF-942C31A3989B}">
      <dgm:prSet/>
      <dgm:spPr/>
      <dgm:t>
        <a:bodyPr/>
        <a:lstStyle/>
        <a:p>
          <a:endParaRPr lang="ru-RU"/>
        </a:p>
      </dgm:t>
    </dgm:pt>
    <dgm:pt modelId="{976C8791-D369-4E4F-ADF8-2E678B2FC003}" type="sibTrans" cxnId="{E2F287E8-4CD4-40CE-81CF-942C31A3989B}">
      <dgm:prSet/>
      <dgm:spPr/>
      <dgm:t>
        <a:bodyPr/>
        <a:lstStyle/>
        <a:p>
          <a:endParaRPr lang="ru-RU"/>
        </a:p>
      </dgm:t>
    </dgm:pt>
    <dgm:pt modelId="{62EDA28F-6FE0-4FD7-AB85-2D4033A8B9CA}">
      <dgm:prSet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A07.28.002    </a:t>
          </a:r>
          <a:r>
            <a:rPr lang="ru-RU" sz="18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Сцинтиграфия</a:t>
          </a:r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почек и мочевыделительной системы;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C14016E-9E8B-4470-B45E-43EC17F715EB}" type="parTrans" cxnId="{08E58813-98B8-434D-B95F-825FD2650DA1}">
      <dgm:prSet/>
      <dgm:spPr/>
      <dgm:t>
        <a:bodyPr/>
        <a:lstStyle/>
        <a:p>
          <a:endParaRPr lang="ru-RU"/>
        </a:p>
      </dgm:t>
    </dgm:pt>
    <dgm:pt modelId="{3EBDB760-E0C0-4020-A07B-95E8345A3068}" type="sibTrans" cxnId="{08E58813-98B8-434D-B95F-825FD2650DA1}">
      <dgm:prSet/>
      <dgm:spPr/>
      <dgm:t>
        <a:bodyPr/>
        <a:lstStyle/>
        <a:p>
          <a:endParaRPr lang="ru-RU"/>
        </a:p>
      </dgm:t>
    </dgm:pt>
    <dgm:pt modelId="{846BD73E-6608-4F13-848F-7DCD9A6D4761}">
      <dgm:prSet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A04.10.002.004</a:t>
          </a:r>
          <a:r>
            <a:rPr lang="ru-RU" sz="18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  Эхокардиография с физической нагрузкой;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E073FB2-B07D-46EC-A922-51C1C3A40A89}" type="parTrans" cxnId="{58314535-82D5-496D-B168-C03A64F0FC92}">
      <dgm:prSet/>
      <dgm:spPr/>
      <dgm:t>
        <a:bodyPr/>
        <a:lstStyle/>
        <a:p>
          <a:endParaRPr lang="ru-RU"/>
        </a:p>
      </dgm:t>
    </dgm:pt>
    <dgm:pt modelId="{770ACEB8-9192-405A-98D1-0207E1D22473}" type="sibTrans" cxnId="{58314535-82D5-496D-B168-C03A64F0FC92}">
      <dgm:prSet/>
      <dgm:spPr/>
      <dgm:t>
        <a:bodyPr/>
        <a:lstStyle/>
        <a:p>
          <a:endParaRPr lang="ru-RU"/>
        </a:p>
      </dgm:t>
    </dgm:pt>
    <dgm:pt modelId="{B9E53450-9159-4694-84C9-1313663C3B6E}">
      <dgm:prSet custT="1"/>
      <dgm:spPr/>
      <dgm:t>
        <a:bodyPr/>
        <a:lstStyle/>
        <a:p>
          <a:r>
            <a:rPr lang="ru-RU" sz="18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A06.03.061    </a:t>
          </a:r>
          <a:r>
            <a:rPr lang="ru-RU" sz="18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Рентгеноденситометрия</a:t>
          </a:r>
          <a:endParaRPr lang="ru-RU" sz="18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4A9566-AE47-4AA0-98D5-701031CB374A}" type="parTrans" cxnId="{319C8ABF-58F8-403A-AE9D-FF84B33037EA}">
      <dgm:prSet/>
      <dgm:spPr/>
      <dgm:t>
        <a:bodyPr/>
        <a:lstStyle/>
        <a:p>
          <a:endParaRPr lang="ru-RU"/>
        </a:p>
      </dgm:t>
    </dgm:pt>
    <dgm:pt modelId="{9D9668BF-BCC1-4D13-B6F3-601489351E03}" type="sibTrans" cxnId="{319C8ABF-58F8-403A-AE9D-FF84B33037EA}">
      <dgm:prSet/>
      <dgm:spPr/>
      <dgm:t>
        <a:bodyPr/>
        <a:lstStyle/>
        <a:p>
          <a:endParaRPr lang="ru-RU"/>
        </a:p>
      </dgm:t>
    </dgm:pt>
    <dgm:pt modelId="{9199397A-C941-486B-AD58-53C14F2232A6}" type="pres">
      <dgm:prSet presAssocID="{E5F50AC0-0D3A-4DFA-97F0-AF660A34AF6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AD6BF-9C31-4504-9812-F2DA3B365E5B}" type="pres">
      <dgm:prSet presAssocID="{7F287AC5-67C6-49B2-A513-3353EC489B6A}" presName="composite" presStyleCnt="0"/>
      <dgm:spPr/>
    </dgm:pt>
    <dgm:pt modelId="{25C6A36C-B017-411C-9F41-BEEBDF1047C8}" type="pres">
      <dgm:prSet presAssocID="{7F287AC5-67C6-49B2-A513-3353EC489B6A}" presName="imgShp" presStyleLbl="fgImgPlace1" presStyleIdx="0" presStyleCnt="4" custLinFactX="-30662" custLinFactNeighborX="-100000" custLinFactNeighborY="613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</dgm:spPr>
      <dgm:t>
        <a:bodyPr/>
        <a:lstStyle/>
        <a:p>
          <a:endParaRPr lang="ru-RU"/>
        </a:p>
      </dgm:t>
    </dgm:pt>
    <dgm:pt modelId="{2224676F-259E-40DD-B97C-32397AA613F7}" type="pres">
      <dgm:prSet presAssocID="{7F287AC5-67C6-49B2-A513-3353EC489B6A}" presName="txShp" presStyleLbl="node1" presStyleIdx="0" presStyleCnt="4" custScaleX="135410" custLinFactNeighborX="4358" custLinFactNeighborY="11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9FE57-FB18-400C-8E6D-D86F1776D1E0}" type="pres">
      <dgm:prSet presAssocID="{976C8791-D369-4E4F-ADF8-2E678B2FC003}" presName="spacing" presStyleCnt="0"/>
      <dgm:spPr/>
    </dgm:pt>
    <dgm:pt modelId="{FE11153B-3C8B-4EA9-BADD-E36E0878C493}" type="pres">
      <dgm:prSet presAssocID="{62EDA28F-6FE0-4FD7-AB85-2D4033A8B9CA}" presName="composite" presStyleCnt="0"/>
      <dgm:spPr/>
    </dgm:pt>
    <dgm:pt modelId="{129B3399-3F16-4719-B256-E4EB43EE7F35}" type="pres">
      <dgm:prSet presAssocID="{62EDA28F-6FE0-4FD7-AB85-2D4033A8B9CA}" presName="imgShp" presStyleLbl="fgImgPlace1" presStyleIdx="1" presStyleCnt="4" custLinFactX="-28577" custLinFactNeighborX="-100000" custLinFactNeighborY="-431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  <dgm:t>
        <a:bodyPr/>
        <a:lstStyle/>
        <a:p>
          <a:endParaRPr lang="ru-RU"/>
        </a:p>
      </dgm:t>
    </dgm:pt>
    <dgm:pt modelId="{AE8C505D-C5B3-4FCC-8AFF-CF0E30BA1B11}" type="pres">
      <dgm:prSet presAssocID="{62EDA28F-6FE0-4FD7-AB85-2D4033A8B9CA}" presName="txShp" presStyleLbl="node1" presStyleIdx="1" presStyleCnt="4" custScaleX="134835" custLinFactNeighborX="5291" custLinFactNeighborY="-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01A40-082B-4A3E-AAA9-8023A1BA2D26}" type="pres">
      <dgm:prSet presAssocID="{3EBDB760-E0C0-4020-A07B-95E8345A3068}" presName="spacing" presStyleCnt="0"/>
      <dgm:spPr/>
    </dgm:pt>
    <dgm:pt modelId="{144F67EE-D623-4094-9108-CCEDB742670A}" type="pres">
      <dgm:prSet presAssocID="{846BD73E-6608-4F13-848F-7DCD9A6D4761}" presName="composite" presStyleCnt="0"/>
      <dgm:spPr/>
    </dgm:pt>
    <dgm:pt modelId="{40854450-1907-4F99-937B-DE421403C0D9}" type="pres">
      <dgm:prSet presAssocID="{846BD73E-6608-4F13-848F-7DCD9A6D4761}" presName="imgShp" presStyleLbl="fgImgPlace1" presStyleIdx="2" presStyleCnt="4" custLinFactX="-32028" custLinFactNeighborX="-100000" custLinFactNeighborY="-784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617EBEB3-2241-46DA-9A99-0A1F6CAC0D5E}" type="pres">
      <dgm:prSet presAssocID="{846BD73E-6608-4F13-848F-7DCD9A6D4761}" presName="txShp" presStyleLbl="node1" presStyleIdx="2" presStyleCnt="4" custScaleX="133518" custLinFactNeighborX="5853" custLinFactNeighborY="2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E3496-F1BD-4AA8-AB53-D64CCFCAFB65}" type="pres">
      <dgm:prSet presAssocID="{770ACEB8-9192-405A-98D1-0207E1D22473}" presName="spacing" presStyleCnt="0"/>
      <dgm:spPr/>
    </dgm:pt>
    <dgm:pt modelId="{7E200157-45BE-445C-9DEF-66A371BDCEA9}" type="pres">
      <dgm:prSet presAssocID="{B9E53450-9159-4694-84C9-1313663C3B6E}" presName="composite" presStyleCnt="0"/>
      <dgm:spPr/>
    </dgm:pt>
    <dgm:pt modelId="{F17CEECE-A2ED-4412-A9C0-550A61DA963C}" type="pres">
      <dgm:prSet presAssocID="{B9E53450-9159-4694-84C9-1313663C3B6E}" presName="imgShp" presStyleLbl="fgImgPlace1" presStyleIdx="3" presStyleCnt="4" custLinFactX="-32028" custLinFactNeighborX="-100000" custLinFactNeighborY="-3272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0F5A5EF7-F253-487D-A1E3-6A03FD0414B2}" type="pres">
      <dgm:prSet presAssocID="{B9E53450-9159-4694-84C9-1313663C3B6E}" presName="txShp" presStyleLbl="node1" presStyleIdx="3" presStyleCnt="4" custScaleX="136336" custLinFactNeighborX="4821" custLinFactNeighborY="-5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E58813-98B8-434D-B95F-825FD2650DA1}" srcId="{E5F50AC0-0D3A-4DFA-97F0-AF660A34AF63}" destId="{62EDA28F-6FE0-4FD7-AB85-2D4033A8B9CA}" srcOrd="1" destOrd="0" parTransId="{7C14016E-9E8B-4470-B45E-43EC17F715EB}" sibTransId="{3EBDB760-E0C0-4020-A07B-95E8345A3068}"/>
    <dgm:cxn modelId="{CDD30195-4A67-4B84-984D-29FC229F7CB4}" type="presOf" srcId="{E5F50AC0-0D3A-4DFA-97F0-AF660A34AF63}" destId="{9199397A-C941-486B-AD58-53C14F2232A6}" srcOrd="0" destOrd="0" presId="urn:microsoft.com/office/officeart/2005/8/layout/vList3"/>
    <dgm:cxn modelId="{5316EF07-80F8-488B-B84E-0F3E0EE2D25D}" type="presOf" srcId="{846BD73E-6608-4F13-848F-7DCD9A6D4761}" destId="{617EBEB3-2241-46DA-9A99-0A1F6CAC0D5E}" srcOrd="0" destOrd="0" presId="urn:microsoft.com/office/officeart/2005/8/layout/vList3"/>
    <dgm:cxn modelId="{319C8ABF-58F8-403A-AE9D-FF84B33037EA}" srcId="{E5F50AC0-0D3A-4DFA-97F0-AF660A34AF63}" destId="{B9E53450-9159-4694-84C9-1313663C3B6E}" srcOrd="3" destOrd="0" parTransId="{5B4A9566-AE47-4AA0-98D5-701031CB374A}" sibTransId="{9D9668BF-BCC1-4D13-B6F3-601489351E03}"/>
    <dgm:cxn modelId="{E2F287E8-4CD4-40CE-81CF-942C31A3989B}" srcId="{E5F50AC0-0D3A-4DFA-97F0-AF660A34AF63}" destId="{7F287AC5-67C6-49B2-A513-3353EC489B6A}" srcOrd="0" destOrd="0" parTransId="{78DA1B9A-B01E-4716-A63D-1AFE533FE789}" sibTransId="{976C8791-D369-4E4F-ADF8-2E678B2FC003}"/>
    <dgm:cxn modelId="{569832CC-DB48-40EC-9462-25C26DD86C7B}" type="presOf" srcId="{B9E53450-9159-4694-84C9-1313663C3B6E}" destId="{0F5A5EF7-F253-487D-A1E3-6A03FD0414B2}" srcOrd="0" destOrd="0" presId="urn:microsoft.com/office/officeart/2005/8/layout/vList3"/>
    <dgm:cxn modelId="{58314535-82D5-496D-B168-C03A64F0FC92}" srcId="{E5F50AC0-0D3A-4DFA-97F0-AF660A34AF63}" destId="{846BD73E-6608-4F13-848F-7DCD9A6D4761}" srcOrd="2" destOrd="0" parTransId="{DE073FB2-B07D-46EC-A922-51C1C3A40A89}" sibTransId="{770ACEB8-9192-405A-98D1-0207E1D22473}"/>
    <dgm:cxn modelId="{2AD7DF97-54AE-49AB-A342-68837A68871B}" type="presOf" srcId="{7F287AC5-67C6-49B2-A513-3353EC489B6A}" destId="{2224676F-259E-40DD-B97C-32397AA613F7}" srcOrd="0" destOrd="0" presId="urn:microsoft.com/office/officeart/2005/8/layout/vList3"/>
    <dgm:cxn modelId="{2DD57BAF-DD7E-431A-B1CF-DFF9E6F854BB}" type="presOf" srcId="{62EDA28F-6FE0-4FD7-AB85-2D4033A8B9CA}" destId="{AE8C505D-C5B3-4FCC-8AFF-CF0E30BA1B11}" srcOrd="0" destOrd="0" presId="urn:microsoft.com/office/officeart/2005/8/layout/vList3"/>
    <dgm:cxn modelId="{A9962302-811F-4C3B-A006-BB03C5368D60}" type="presParOf" srcId="{9199397A-C941-486B-AD58-53C14F2232A6}" destId="{F0EAD6BF-9C31-4504-9812-F2DA3B365E5B}" srcOrd="0" destOrd="0" presId="urn:microsoft.com/office/officeart/2005/8/layout/vList3"/>
    <dgm:cxn modelId="{179C011A-CA2F-4BA9-9C50-91F3DC367C74}" type="presParOf" srcId="{F0EAD6BF-9C31-4504-9812-F2DA3B365E5B}" destId="{25C6A36C-B017-411C-9F41-BEEBDF1047C8}" srcOrd="0" destOrd="0" presId="urn:microsoft.com/office/officeart/2005/8/layout/vList3"/>
    <dgm:cxn modelId="{30486F09-F27A-4A78-BA48-03EA15703E2E}" type="presParOf" srcId="{F0EAD6BF-9C31-4504-9812-F2DA3B365E5B}" destId="{2224676F-259E-40DD-B97C-32397AA613F7}" srcOrd="1" destOrd="0" presId="urn:microsoft.com/office/officeart/2005/8/layout/vList3"/>
    <dgm:cxn modelId="{E0B33BFF-2852-4B46-8755-FB42E3AFEBB2}" type="presParOf" srcId="{9199397A-C941-486B-AD58-53C14F2232A6}" destId="{DB19FE57-FB18-400C-8E6D-D86F1776D1E0}" srcOrd="1" destOrd="0" presId="urn:microsoft.com/office/officeart/2005/8/layout/vList3"/>
    <dgm:cxn modelId="{EFA911B9-6D94-4FFE-85DF-A6082744CF1D}" type="presParOf" srcId="{9199397A-C941-486B-AD58-53C14F2232A6}" destId="{FE11153B-3C8B-4EA9-BADD-E36E0878C493}" srcOrd="2" destOrd="0" presId="urn:microsoft.com/office/officeart/2005/8/layout/vList3"/>
    <dgm:cxn modelId="{2A703E32-E52C-4005-A404-6E97E2F132FA}" type="presParOf" srcId="{FE11153B-3C8B-4EA9-BADD-E36E0878C493}" destId="{129B3399-3F16-4719-B256-E4EB43EE7F35}" srcOrd="0" destOrd="0" presId="urn:microsoft.com/office/officeart/2005/8/layout/vList3"/>
    <dgm:cxn modelId="{00B42361-F741-4FE7-80A2-C0414BC417F7}" type="presParOf" srcId="{FE11153B-3C8B-4EA9-BADD-E36E0878C493}" destId="{AE8C505D-C5B3-4FCC-8AFF-CF0E30BA1B11}" srcOrd="1" destOrd="0" presId="urn:microsoft.com/office/officeart/2005/8/layout/vList3"/>
    <dgm:cxn modelId="{256FB36D-F342-4B6C-AC6E-892FA88828F4}" type="presParOf" srcId="{9199397A-C941-486B-AD58-53C14F2232A6}" destId="{6EC01A40-082B-4A3E-AAA9-8023A1BA2D26}" srcOrd="3" destOrd="0" presId="urn:microsoft.com/office/officeart/2005/8/layout/vList3"/>
    <dgm:cxn modelId="{33589FF9-C55F-4BBA-AA01-9A89281821EF}" type="presParOf" srcId="{9199397A-C941-486B-AD58-53C14F2232A6}" destId="{144F67EE-D623-4094-9108-CCEDB742670A}" srcOrd="4" destOrd="0" presId="urn:microsoft.com/office/officeart/2005/8/layout/vList3"/>
    <dgm:cxn modelId="{30F1B6D7-50C7-48A9-B289-C890C54EE128}" type="presParOf" srcId="{144F67EE-D623-4094-9108-CCEDB742670A}" destId="{40854450-1907-4F99-937B-DE421403C0D9}" srcOrd="0" destOrd="0" presId="urn:microsoft.com/office/officeart/2005/8/layout/vList3"/>
    <dgm:cxn modelId="{FE8C38B7-729F-483F-8D81-A0DC4263F1EE}" type="presParOf" srcId="{144F67EE-D623-4094-9108-CCEDB742670A}" destId="{617EBEB3-2241-46DA-9A99-0A1F6CAC0D5E}" srcOrd="1" destOrd="0" presId="urn:microsoft.com/office/officeart/2005/8/layout/vList3"/>
    <dgm:cxn modelId="{325691A7-8AE7-4D03-AFD3-21DA0D316FC3}" type="presParOf" srcId="{9199397A-C941-486B-AD58-53C14F2232A6}" destId="{B53E3496-F1BD-4AA8-AB53-D64CCFCAFB65}" srcOrd="5" destOrd="0" presId="urn:microsoft.com/office/officeart/2005/8/layout/vList3"/>
    <dgm:cxn modelId="{00FAF389-7A85-41D0-A09C-4187EC54B76D}" type="presParOf" srcId="{9199397A-C941-486B-AD58-53C14F2232A6}" destId="{7E200157-45BE-445C-9DEF-66A371BDCEA9}" srcOrd="6" destOrd="0" presId="urn:microsoft.com/office/officeart/2005/8/layout/vList3"/>
    <dgm:cxn modelId="{90C8DB98-F05E-4148-A4AE-CBF4FEFCDB21}" type="presParOf" srcId="{7E200157-45BE-445C-9DEF-66A371BDCEA9}" destId="{F17CEECE-A2ED-4412-A9C0-550A61DA963C}" srcOrd="0" destOrd="0" presId="urn:microsoft.com/office/officeart/2005/8/layout/vList3"/>
    <dgm:cxn modelId="{8C18E437-5F5A-4412-BB83-B8EF2B2D9D07}" type="presParOf" srcId="{7E200157-45BE-445C-9DEF-66A371BDCEA9}" destId="{0F5A5EF7-F253-487D-A1E3-6A03FD0414B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22CC0-08DD-4F8B-AE79-0BDEA5CB1E1E}" type="doc">
      <dgm:prSet loTypeId="urn:microsoft.com/office/officeart/2005/8/layout/bList2" loCatId="list" qsTypeId="urn:microsoft.com/office/officeart/2005/8/quickstyle/3d1" qsCatId="3D" csTypeId="urn:microsoft.com/office/officeart/2005/8/colors/accent0_3" csCatId="mainScheme" phldr="1"/>
      <dgm:spPr/>
    </dgm:pt>
    <dgm:pt modelId="{7EFD6009-124F-49B9-ABDA-668B78C2756A}">
      <dgm:prSet phldrT="[Текст]" custT="1"/>
      <dgm:spPr/>
      <dgm:t>
        <a:bodyPr/>
        <a:lstStyle/>
        <a:p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Онкология, Радиология</a:t>
          </a:r>
          <a:endParaRPr lang="ru-RU" sz="14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AF31F4E0-05D1-4A31-9C8F-D41D7CEE9374}" type="parTrans" cxnId="{A7A83D5A-40C4-485F-ACBB-6EB33C2C6FA3}">
      <dgm:prSet/>
      <dgm:spPr/>
      <dgm:t>
        <a:bodyPr/>
        <a:lstStyle/>
        <a:p>
          <a:endParaRPr lang="ru-RU"/>
        </a:p>
      </dgm:t>
    </dgm:pt>
    <dgm:pt modelId="{C6811CB9-6A37-4B78-A40E-078BAACFB16D}" type="sibTrans" cxnId="{A7A83D5A-40C4-485F-ACBB-6EB33C2C6FA3}">
      <dgm:prSet/>
      <dgm:spPr/>
      <dgm:t>
        <a:bodyPr/>
        <a:lstStyle/>
        <a:p>
          <a:endParaRPr lang="ru-RU"/>
        </a:p>
      </dgm:t>
    </dgm:pt>
    <dgm:pt modelId="{00DF5A25-D5E4-4820-B984-416CB36B4C96}">
      <dgm:prSet phldrT="[Текст]" custT="1"/>
      <dgm:spPr/>
      <dgm:t>
        <a:bodyPr/>
        <a:lstStyle/>
        <a:p>
          <a:r>
            <a:rPr lang="ru-RU" sz="14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Медицинская реабилитация</a:t>
          </a:r>
          <a:endParaRPr lang="ru-RU" sz="14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BEB33A3-FB81-4A4B-8390-F829987B352A}" type="parTrans" cxnId="{285C68A3-197D-4E5D-B694-CA98047F0460}">
      <dgm:prSet/>
      <dgm:spPr/>
      <dgm:t>
        <a:bodyPr/>
        <a:lstStyle/>
        <a:p>
          <a:endParaRPr lang="ru-RU"/>
        </a:p>
      </dgm:t>
    </dgm:pt>
    <dgm:pt modelId="{63A6EFA6-3F5B-4D5A-91F2-B768CB0BDC5D}" type="sibTrans" cxnId="{285C68A3-197D-4E5D-B694-CA98047F0460}">
      <dgm:prSet/>
      <dgm:spPr/>
      <dgm:t>
        <a:bodyPr/>
        <a:lstStyle/>
        <a:p>
          <a:endParaRPr lang="ru-RU"/>
        </a:p>
      </dgm:t>
    </dgm:pt>
    <dgm:pt modelId="{15D36A7E-9390-49EE-82BA-71CE4ADEBF75}">
      <dgm:prSet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лицензию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475C3001-5768-4CE8-A2F3-3D5511A0900A}" type="parTrans" cxnId="{9BD95FC4-C05D-4CD4-AB28-21DC0C3FA066}">
      <dgm:prSet/>
      <dgm:spPr/>
      <dgm:t>
        <a:bodyPr/>
        <a:lstStyle/>
        <a:p>
          <a:endParaRPr lang="ru-RU"/>
        </a:p>
      </dgm:t>
    </dgm:pt>
    <dgm:pt modelId="{942909D1-567C-47AF-BD92-55C0642A0899}" type="sibTrans" cxnId="{9BD95FC4-C05D-4CD4-AB28-21DC0C3FA066}">
      <dgm:prSet/>
      <dgm:spPr/>
      <dgm:t>
        <a:bodyPr/>
        <a:lstStyle/>
        <a:p>
          <a:endParaRPr lang="ru-RU"/>
        </a:p>
      </dgm:t>
    </dgm:pt>
    <dgm:pt modelId="{75A45F83-4198-4F0C-A1C8-43F6DCE9A477}">
      <dgm:prSet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объемы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CF45735B-8917-4220-8C0D-94DA96C18960}" type="parTrans" cxnId="{43723227-7EB5-453A-84FD-01116B33EAC4}">
      <dgm:prSet/>
      <dgm:spPr/>
      <dgm:t>
        <a:bodyPr/>
        <a:lstStyle/>
        <a:p>
          <a:endParaRPr lang="ru-RU"/>
        </a:p>
      </dgm:t>
    </dgm:pt>
    <dgm:pt modelId="{31E3ABA9-0E80-4F05-9382-D57B0C31AAD5}" type="sibTrans" cxnId="{43723227-7EB5-453A-84FD-01116B33EAC4}">
      <dgm:prSet/>
      <dgm:spPr/>
      <dgm:t>
        <a:bodyPr/>
        <a:lstStyle/>
        <a:p>
          <a:endParaRPr lang="ru-RU"/>
        </a:p>
      </dgm:t>
    </dgm:pt>
    <dgm:pt modelId="{6869E4B1-1373-4A29-A54E-DDA0FCB10DB8}">
      <dgm:prSet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указана в Распоряжении Министерства здравоохранения Ульяновской области от 14.03.2022 г. 2023 г. № 551-р «Об организации оказания медицинской помощи взрослому населению при онкологических заболеваниях в Ульяновской области».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B4950B18-114E-476F-9FBB-B079821A5368}" type="parTrans" cxnId="{4E807210-F374-489E-BAEA-AED293B151D3}">
      <dgm:prSet/>
      <dgm:spPr/>
      <dgm:t>
        <a:bodyPr/>
        <a:lstStyle/>
        <a:p>
          <a:endParaRPr lang="ru-RU"/>
        </a:p>
      </dgm:t>
    </dgm:pt>
    <dgm:pt modelId="{1EF265D0-A9EA-4A7F-894F-21B6831372A8}" type="sibTrans" cxnId="{4E807210-F374-489E-BAEA-AED293B151D3}">
      <dgm:prSet/>
      <dgm:spPr/>
      <dgm:t>
        <a:bodyPr/>
        <a:lstStyle/>
        <a:p>
          <a:endParaRPr lang="ru-RU"/>
        </a:p>
      </dgm:t>
    </dgm:pt>
    <dgm:pt modelId="{30890042-6225-4860-A8AE-FC447E376BD6}">
      <dgm:prSet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лицензию 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77ABC773-7F1E-434F-8EB8-ED44D751535B}" type="parTrans" cxnId="{8834CC4C-85A3-4CFB-81C4-227C8C1CF35D}">
      <dgm:prSet/>
      <dgm:spPr/>
      <dgm:t>
        <a:bodyPr/>
        <a:lstStyle/>
        <a:p>
          <a:endParaRPr lang="ru-RU"/>
        </a:p>
      </dgm:t>
    </dgm:pt>
    <dgm:pt modelId="{3842357E-7359-49D3-A991-CB058368C63F}" type="sibTrans" cxnId="{8834CC4C-85A3-4CFB-81C4-227C8C1CF35D}">
      <dgm:prSet/>
      <dgm:spPr/>
      <dgm:t>
        <a:bodyPr/>
        <a:lstStyle/>
        <a:p>
          <a:endParaRPr lang="ru-RU"/>
        </a:p>
      </dgm:t>
    </dgm:pt>
    <dgm:pt modelId="{C9FE97D0-577A-48C7-9DCF-9787D7169216}">
      <dgm:prSet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объемы по профилю «Медицинская реабилитация»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B4A5FD3-28BF-4CB1-8B26-0EAA8C86E3EC}" type="parTrans" cxnId="{73441A1A-AD8A-4CBD-A379-3C749B3A973B}">
      <dgm:prSet/>
      <dgm:spPr/>
      <dgm:t>
        <a:bodyPr/>
        <a:lstStyle/>
        <a:p>
          <a:endParaRPr lang="ru-RU"/>
        </a:p>
      </dgm:t>
    </dgm:pt>
    <dgm:pt modelId="{666B3BC8-F223-465D-BF2A-7C34B8AB3B28}" type="sibTrans" cxnId="{73441A1A-AD8A-4CBD-A379-3C749B3A973B}">
      <dgm:prSet/>
      <dgm:spPr/>
      <dgm:t>
        <a:bodyPr/>
        <a:lstStyle/>
        <a:p>
          <a:endParaRPr lang="ru-RU"/>
        </a:p>
      </dgm:t>
    </dgm:pt>
    <dgm:pt modelId="{C9DD4E0A-E301-4BB9-ADF5-5B0333D734C2}">
      <dgm:prSet custT="1"/>
      <dgm:spPr/>
      <dgm:t>
        <a:bodyPr/>
        <a:lstStyle/>
        <a:p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Случай оказания медицинской помощи с соответствующей КСГ.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3EEDEBE-632D-4337-BB1F-F981BC031D12}" type="parTrans" cxnId="{78F8E2C0-01B9-4BA3-A36D-D923793C5BD6}">
      <dgm:prSet/>
      <dgm:spPr/>
      <dgm:t>
        <a:bodyPr/>
        <a:lstStyle/>
        <a:p>
          <a:endParaRPr lang="ru-RU"/>
        </a:p>
      </dgm:t>
    </dgm:pt>
    <dgm:pt modelId="{7BC41963-4CBC-4A0B-9725-D936AE3D9413}" type="sibTrans" cxnId="{78F8E2C0-01B9-4BA3-A36D-D923793C5BD6}">
      <dgm:prSet/>
      <dgm:spPr/>
      <dgm:t>
        <a:bodyPr/>
        <a:lstStyle/>
        <a:p>
          <a:endParaRPr lang="ru-RU"/>
        </a:p>
      </dgm:t>
    </dgm:pt>
    <dgm:pt modelId="{A10293B0-546C-4761-B406-8B1B25D687CC}" type="pres">
      <dgm:prSet presAssocID="{08022CC0-08DD-4F8B-AE79-0BDEA5CB1E1E}" presName="diagram" presStyleCnt="0">
        <dgm:presLayoutVars>
          <dgm:dir/>
          <dgm:animLvl val="lvl"/>
          <dgm:resizeHandles val="exact"/>
        </dgm:presLayoutVars>
      </dgm:prSet>
      <dgm:spPr/>
    </dgm:pt>
    <dgm:pt modelId="{2E41E5E7-DE8C-493E-95B1-781B39E273E6}" type="pres">
      <dgm:prSet presAssocID="{7EFD6009-124F-49B9-ABDA-668B78C2756A}" presName="compNode" presStyleCnt="0"/>
      <dgm:spPr/>
    </dgm:pt>
    <dgm:pt modelId="{4702E18F-A355-4FF6-88AE-27684D3192C2}" type="pres">
      <dgm:prSet presAssocID="{7EFD6009-124F-49B9-ABDA-668B78C2756A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1CC07-5F4B-4B1A-B027-4CCC8FD7BA61}" type="pres">
      <dgm:prSet presAssocID="{7EFD6009-124F-49B9-ABDA-668B78C2756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AFD5D-B9E0-4863-AEE8-0AEE0B20A92A}" type="pres">
      <dgm:prSet presAssocID="{7EFD6009-124F-49B9-ABDA-668B78C2756A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ABBC37DE-E3AA-4793-BA8E-B603ED48A409}" type="pres">
      <dgm:prSet presAssocID="{7EFD6009-124F-49B9-ABDA-668B78C2756A}" presName="adorn" presStyleLbl="fgAccFollowNode1" presStyleIdx="0" presStyleCnt="2" custLinFactNeighborX="4986" custLinFactNeighborY="104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2C330605-C82B-4365-B903-E20C2E052070}" type="pres">
      <dgm:prSet presAssocID="{C6811CB9-6A37-4B78-A40E-078BAACFB1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10F7F41-CDC1-411E-87C6-32EEDC35FDAE}" type="pres">
      <dgm:prSet presAssocID="{00DF5A25-D5E4-4820-B984-416CB36B4C96}" presName="compNode" presStyleCnt="0"/>
      <dgm:spPr/>
    </dgm:pt>
    <dgm:pt modelId="{94082770-1F6C-49EE-BD14-C3F8B0C4529D}" type="pres">
      <dgm:prSet presAssocID="{00DF5A25-D5E4-4820-B984-416CB36B4C96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EEF76-1A64-410C-92FE-DABE61E6AE08}" type="pres">
      <dgm:prSet presAssocID="{00DF5A25-D5E4-4820-B984-416CB36B4C9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EB84B-B766-4E1A-969C-8CAB8E1A11E2}" type="pres">
      <dgm:prSet presAssocID="{00DF5A25-D5E4-4820-B984-416CB36B4C96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3ECAF834-953B-4E79-A382-BEE4AA421CF9}" type="pres">
      <dgm:prSet presAssocID="{00DF5A25-D5E4-4820-B984-416CB36B4C96}" presName="adorn" presStyleLbl="fgAccFollow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</dgm:ptLst>
  <dgm:cxnLst>
    <dgm:cxn modelId="{83AE5B7F-0DA5-4E68-B0F0-F7440DFA27FF}" type="presOf" srcId="{00DF5A25-D5E4-4820-B984-416CB36B4C96}" destId="{717EB84B-B766-4E1A-969C-8CAB8E1A11E2}" srcOrd="1" destOrd="0" presId="urn:microsoft.com/office/officeart/2005/8/layout/bList2"/>
    <dgm:cxn modelId="{A7A83D5A-40C4-485F-ACBB-6EB33C2C6FA3}" srcId="{08022CC0-08DD-4F8B-AE79-0BDEA5CB1E1E}" destId="{7EFD6009-124F-49B9-ABDA-668B78C2756A}" srcOrd="0" destOrd="0" parTransId="{AF31F4E0-05D1-4A31-9C8F-D41D7CEE9374}" sibTransId="{C6811CB9-6A37-4B78-A40E-078BAACFB16D}"/>
    <dgm:cxn modelId="{73441A1A-AD8A-4CBD-A379-3C749B3A973B}" srcId="{00DF5A25-D5E4-4820-B984-416CB36B4C96}" destId="{C9FE97D0-577A-48C7-9DCF-9787D7169216}" srcOrd="1" destOrd="0" parTransId="{5B4A5FD3-28BF-4CB1-8B26-0EAA8C86E3EC}" sibTransId="{666B3BC8-F223-465D-BF2A-7C34B8AB3B28}"/>
    <dgm:cxn modelId="{9BD95FC4-C05D-4CD4-AB28-21DC0C3FA066}" srcId="{7EFD6009-124F-49B9-ABDA-668B78C2756A}" destId="{15D36A7E-9390-49EE-82BA-71CE4ADEBF75}" srcOrd="0" destOrd="0" parTransId="{475C3001-5768-4CE8-A2F3-3D5511A0900A}" sibTransId="{942909D1-567C-47AF-BD92-55C0642A0899}"/>
    <dgm:cxn modelId="{13C474CC-41DD-43CD-BAFA-F629ADBA45DC}" type="presOf" srcId="{7EFD6009-124F-49B9-ABDA-668B78C2756A}" destId="{96FAFD5D-B9E0-4863-AEE8-0AEE0B20A92A}" srcOrd="1" destOrd="0" presId="urn:microsoft.com/office/officeart/2005/8/layout/bList2"/>
    <dgm:cxn modelId="{29D5585D-5BFC-4F56-B005-571C7003CE76}" type="presOf" srcId="{15D36A7E-9390-49EE-82BA-71CE4ADEBF75}" destId="{4702E18F-A355-4FF6-88AE-27684D3192C2}" srcOrd="0" destOrd="0" presId="urn:microsoft.com/office/officeart/2005/8/layout/bList2"/>
    <dgm:cxn modelId="{A29F3EB2-9BCC-456D-870C-B290E8DC1072}" type="presOf" srcId="{C9FE97D0-577A-48C7-9DCF-9787D7169216}" destId="{94082770-1F6C-49EE-BD14-C3F8B0C4529D}" srcOrd="0" destOrd="1" presId="urn:microsoft.com/office/officeart/2005/8/layout/bList2"/>
    <dgm:cxn modelId="{7647E24F-965C-46A5-95AE-78C7F7F8D72E}" type="presOf" srcId="{30890042-6225-4860-A8AE-FC447E376BD6}" destId="{94082770-1F6C-49EE-BD14-C3F8B0C4529D}" srcOrd="0" destOrd="0" presId="urn:microsoft.com/office/officeart/2005/8/layout/bList2"/>
    <dgm:cxn modelId="{6206B610-865C-4D9B-92BC-D250B0CF36A1}" type="presOf" srcId="{C9DD4E0A-E301-4BB9-ADF5-5B0333D734C2}" destId="{94082770-1F6C-49EE-BD14-C3F8B0C4529D}" srcOrd="0" destOrd="2" presId="urn:microsoft.com/office/officeart/2005/8/layout/bList2"/>
    <dgm:cxn modelId="{8834CC4C-85A3-4CFB-81C4-227C8C1CF35D}" srcId="{00DF5A25-D5E4-4820-B984-416CB36B4C96}" destId="{30890042-6225-4860-A8AE-FC447E376BD6}" srcOrd="0" destOrd="0" parTransId="{77ABC773-7F1E-434F-8EB8-ED44D751535B}" sibTransId="{3842357E-7359-49D3-A991-CB058368C63F}"/>
    <dgm:cxn modelId="{18376600-CAF6-47FC-9FF5-06695F64F520}" type="presOf" srcId="{7EFD6009-124F-49B9-ABDA-668B78C2756A}" destId="{AEA1CC07-5F4B-4B1A-B027-4CCC8FD7BA61}" srcOrd="0" destOrd="0" presId="urn:microsoft.com/office/officeart/2005/8/layout/bList2"/>
    <dgm:cxn modelId="{FDDF5DBF-A8F2-47ED-9975-8D0C0D11BB2E}" type="presOf" srcId="{00DF5A25-D5E4-4820-B984-416CB36B4C96}" destId="{32EEEF76-1A64-410C-92FE-DABE61E6AE08}" srcOrd="0" destOrd="0" presId="urn:microsoft.com/office/officeart/2005/8/layout/bList2"/>
    <dgm:cxn modelId="{4E807210-F374-489E-BAEA-AED293B151D3}" srcId="{7EFD6009-124F-49B9-ABDA-668B78C2756A}" destId="{6869E4B1-1373-4A29-A54E-DDA0FCB10DB8}" srcOrd="2" destOrd="0" parTransId="{B4950B18-114E-476F-9FBB-B079821A5368}" sibTransId="{1EF265D0-A9EA-4A7F-894F-21B6831372A8}"/>
    <dgm:cxn modelId="{78F8E2C0-01B9-4BA3-A36D-D923793C5BD6}" srcId="{00DF5A25-D5E4-4820-B984-416CB36B4C96}" destId="{C9DD4E0A-E301-4BB9-ADF5-5B0333D734C2}" srcOrd="2" destOrd="0" parTransId="{33EEDEBE-632D-4337-BB1F-F981BC031D12}" sibTransId="{7BC41963-4CBC-4A0B-9725-D936AE3D9413}"/>
    <dgm:cxn modelId="{488D9637-F0E3-4CFF-AFA2-261A9B8ED9B4}" type="presOf" srcId="{C6811CB9-6A37-4B78-A40E-078BAACFB16D}" destId="{2C330605-C82B-4365-B903-E20C2E052070}" srcOrd="0" destOrd="0" presId="urn:microsoft.com/office/officeart/2005/8/layout/bList2"/>
    <dgm:cxn modelId="{9FD09B40-ADF4-4FFD-B5B9-AA9C6C7D3A71}" type="presOf" srcId="{08022CC0-08DD-4F8B-AE79-0BDEA5CB1E1E}" destId="{A10293B0-546C-4761-B406-8B1B25D687CC}" srcOrd="0" destOrd="0" presId="urn:microsoft.com/office/officeart/2005/8/layout/bList2"/>
    <dgm:cxn modelId="{4E0F06C7-D026-4BB8-ADD3-494A8B55DBB5}" type="presOf" srcId="{6869E4B1-1373-4A29-A54E-DDA0FCB10DB8}" destId="{4702E18F-A355-4FF6-88AE-27684D3192C2}" srcOrd="0" destOrd="2" presId="urn:microsoft.com/office/officeart/2005/8/layout/bList2"/>
    <dgm:cxn modelId="{57CDE326-6CF9-443D-BE92-8AEBB1F30202}" type="presOf" srcId="{75A45F83-4198-4F0C-A1C8-43F6DCE9A477}" destId="{4702E18F-A355-4FF6-88AE-27684D3192C2}" srcOrd="0" destOrd="1" presId="urn:microsoft.com/office/officeart/2005/8/layout/bList2"/>
    <dgm:cxn modelId="{285C68A3-197D-4E5D-B694-CA98047F0460}" srcId="{08022CC0-08DD-4F8B-AE79-0BDEA5CB1E1E}" destId="{00DF5A25-D5E4-4820-B984-416CB36B4C96}" srcOrd="1" destOrd="0" parTransId="{CBEB33A3-FB81-4A4B-8390-F829987B352A}" sibTransId="{63A6EFA6-3F5B-4D5A-91F2-B768CB0BDC5D}"/>
    <dgm:cxn modelId="{43723227-7EB5-453A-84FD-01116B33EAC4}" srcId="{7EFD6009-124F-49B9-ABDA-668B78C2756A}" destId="{75A45F83-4198-4F0C-A1C8-43F6DCE9A477}" srcOrd="1" destOrd="0" parTransId="{CF45735B-8917-4220-8C0D-94DA96C18960}" sibTransId="{31E3ABA9-0E80-4F05-9382-D57B0C31AAD5}"/>
    <dgm:cxn modelId="{909F8F00-79E4-4C6B-B8E2-1740F6A22640}" type="presParOf" srcId="{A10293B0-546C-4761-B406-8B1B25D687CC}" destId="{2E41E5E7-DE8C-493E-95B1-781B39E273E6}" srcOrd="0" destOrd="0" presId="urn:microsoft.com/office/officeart/2005/8/layout/bList2"/>
    <dgm:cxn modelId="{1399B6D9-C741-4921-A03A-307F6019BF54}" type="presParOf" srcId="{2E41E5E7-DE8C-493E-95B1-781B39E273E6}" destId="{4702E18F-A355-4FF6-88AE-27684D3192C2}" srcOrd="0" destOrd="0" presId="urn:microsoft.com/office/officeart/2005/8/layout/bList2"/>
    <dgm:cxn modelId="{F330E5F3-E870-4DF5-AC5E-05A2622097E2}" type="presParOf" srcId="{2E41E5E7-DE8C-493E-95B1-781B39E273E6}" destId="{AEA1CC07-5F4B-4B1A-B027-4CCC8FD7BA61}" srcOrd="1" destOrd="0" presId="urn:microsoft.com/office/officeart/2005/8/layout/bList2"/>
    <dgm:cxn modelId="{AA973C52-8D3C-4D68-8402-793C33EFF65E}" type="presParOf" srcId="{2E41E5E7-DE8C-493E-95B1-781B39E273E6}" destId="{96FAFD5D-B9E0-4863-AEE8-0AEE0B20A92A}" srcOrd="2" destOrd="0" presId="urn:microsoft.com/office/officeart/2005/8/layout/bList2"/>
    <dgm:cxn modelId="{938B1C7F-0DC6-4C1F-87FC-B90DB56A5E9E}" type="presParOf" srcId="{2E41E5E7-DE8C-493E-95B1-781B39E273E6}" destId="{ABBC37DE-E3AA-4793-BA8E-B603ED48A409}" srcOrd="3" destOrd="0" presId="urn:microsoft.com/office/officeart/2005/8/layout/bList2"/>
    <dgm:cxn modelId="{FC20C710-C4F4-466D-9B03-6DB0CCD5C347}" type="presParOf" srcId="{A10293B0-546C-4761-B406-8B1B25D687CC}" destId="{2C330605-C82B-4365-B903-E20C2E052070}" srcOrd="1" destOrd="0" presId="urn:microsoft.com/office/officeart/2005/8/layout/bList2"/>
    <dgm:cxn modelId="{F20BE99E-0B92-4AAA-8D33-2BA8142406DA}" type="presParOf" srcId="{A10293B0-546C-4761-B406-8B1B25D687CC}" destId="{610F7F41-CDC1-411E-87C6-32EEDC35FDAE}" srcOrd="2" destOrd="0" presId="urn:microsoft.com/office/officeart/2005/8/layout/bList2"/>
    <dgm:cxn modelId="{9A6FB731-7820-4107-8F64-59435F363C66}" type="presParOf" srcId="{610F7F41-CDC1-411E-87C6-32EEDC35FDAE}" destId="{94082770-1F6C-49EE-BD14-C3F8B0C4529D}" srcOrd="0" destOrd="0" presId="urn:microsoft.com/office/officeart/2005/8/layout/bList2"/>
    <dgm:cxn modelId="{8929C858-E22E-41B9-A30B-D1FA5FA75B75}" type="presParOf" srcId="{610F7F41-CDC1-411E-87C6-32EEDC35FDAE}" destId="{32EEEF76-1A64-410C-92FE-DABE61E6AE08}" srcOrd="1" destOrd="0" presId="urn:microsoft.com/office/officeart/2005/8/layout/bList2"/>
    <dgm:cxn modelId="{4E3C5C75-833F-4766-9219-AFAE3FF49CE5}" type="presParOf" srcId="{610F7F41-CDC1-411E-87C6-32EEDC35FDAE}" destId="{717EB84B-B766-4E1A-969C-8CAB8E1A11E2}" srcOrd="2" destOrd="0" presId="urn:microsoft.com/office/officeart/2005/8/layout/bList2"/>
    <dgm:cxn modelId="{A138B031-7166-4E37-BB99-B17355FB3502}" type="presParOf" srcId="{610F7F41-CDC1-411E-87C6-32EEDC35FDAE}" destId="{3ECAF834-953B-4E79-A382-BEE4AA421CF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D0A55A-88F9-4F29-9894-FA416399439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D6C0B0-666A-4DDD-A32D-6010F640B0B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2000" b="1" baseline="0" dirty="0" smtClean="0">
              <a:solidFill>
                <a:schemeClr val="tx1"/>
              </a:solidFill>
              <a:latin typeface="PT Astra Serif" panose="020A0603040505020204" pitchFamily="18" charset="-52"/>
            </a:rPr>
            <a:t>Норматив ТПГГ по Диспансерному наблюдению (комплексные посещения)</a:t>
          </a:r>
        </a:p>
        <a:p>
          <a:r>
            <a:rPr lang="ru-RU" sz="2000" b="1" baseline="0" dirty="0" smtClean="0">
              <a:solidFill>
                <a:schemeClr val="tx1"/>
              </a:solidFill>
              <a:latin typeface="PT Astra Serif" panose="020A0603040505020204" pitchFamily="18" charset="-52"/>
            </a:rPr>
            <a:t> 306 772</a:t>
          </a:r>
          <a:endParaRPr lang="ru-RU" sz="2000" b="1" baseline="0" dirty="0">
            <a:solidFill>
              <a:schemeClr val="tx1"/>
            </a:solidFill>
            <a:latin typeface="PT Astra Serif" panose="020A0603040505020204" pitchFamily="18" charset="-52"/>
          </a:endParaRPr>
        </a:p>
      </dgm:t>
    </dgm:pt>
    <dgm:pt modelId="{A34DB8C4-A5CC-4E51-9DF7-1DB81554F61E}" type="parTrans" cxnId="{05E44629-D324-4F76-B6C1-960FBBC73A76}">
      <dgm:prSet/>
      <dgm:spPr/>
      <dgm:t>
        <a:bodyPr/>
        <a:lstStyle/>
        <a:p>
          <a:endParaRPr lang="ru-RU"/>
        </a:p>
      </dgm:t>
    </dgm:pt>
    <dgm:pt modelId="{541CF7FA-0EFA-450E-9C19-4EA865A94570}" type="sibTrans" cxnId="{05E44629-D324-4F76-B6C1-960FBBC73A76}">
      <dgm:prSet/>
      <dgm:spPr/>
      <dgm:t>
        <a:bodyPr/>
        <a:lstStyle/>
        <a:p>
          <a:endParaRPr lang="ru-RU"/>
        </a:p>
      </dgm:t>
    </dgm:pt>
    <dgm:pt modelId="{010331AC-921A-4349-A56F-4BFB05670CFD}">
      <dgm:prSet/>
      <dgm:spPr/>
      <dgm:t>
        <a:bodyPr/>
        <a:lstStyle/>
        <a:p>
          <a:endParaRPr lang="ru-RU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44F8179-A188-44CB-99B5-BD68BB604283}" type="parTrans" cxnId="{167A3E11-71BC-42FD-B893-0B5B3BB03D2E}">
      <dgm:prSet/>
      <dgm:spPr/>
      <dgm:t>
        <a:bodyPr/>
        <a:lstStyle/>
        <a:p>
          <a:endParaRPr lang="ru-RU"/>
        </a:p>
      </dgm:t>
    </dgm:pt>
    <dgm:pt modelId="{1AD9D39A-7E33-497A-8D22-F05973A793E1}" type="sibTrans" cxnId="{167A3E11-71BC-42FD-B893-0B5B3BB03D2E}">
      <dgm:prSet/>
      <dgm:spPr/>
      <dgm:t>
        <a:bodyPr/>
        <a:lstStyle/>
        <a:p>
          <a:endParaRPr lang="ru-RU"/>
        </a:p>
      </dgm:t>
    </dgm:pt>
    <dgm:pt modelId="{83CFED0A-3BAB-40AF-BD36-BB56F01AF5A2}">
      <dgm:prSet/>
      <dgm:spPr/>
      <dgm:t>
        <a:bodyPr/>
        <a:lstStyle/>
        <a:p>
          <a:endParaRPr lang="ru-RU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2B1C94B-1A14-4564-840E-0DB0295283B2}" type="parTrans" cxnId="{D6202E53-CE06-47D2-8459-72B3AC345735}">
      <dgm:prSet/>
      <dgm:spPr/>
      <dgm:t>
        <a:bodyPr/>
        <a:lstStyle/>
        <a:p>
          <a:endParaRPr lang="ru-RU"/>
        </a:p>
      </dgm:t>
    </dgm:pt>
    <dgm:pt modelId="{1B5AEAC7-30AD-461D-9EEC-35891CBF932A}" type="sibTrans" cxnId="{D6202E53-CE06-47D2-8459-72B3AC345735}">
      <dgm:prSet/>
      <dgm:spPr/>
      <dgm:t>
        <a:bodyPr/>
        <a:lstStyle/>
        <a:p>
          <a:endParaRPr lang="ru-RU"/>
        </a:p>
      </dgm:t>
    </dgm:pt>
    <dgm:pt modelId="{92130ADA-40C1-423C-9D1D-345E6DCCB4C7}">
      <dgm:prSet/>
      <dgm:spPr/>
      <dgm:t>
        <a:bodyPr/>
        <a:lstStyle/>
        <a:p>
          <a:endParaRPr lang="ru-RU"/>
        </a:p>
      </dgm:t>
    </dgm:pt>
    <dgm:pt modelId="{3B6566F9-2C4F-4BB4-B821-435500D81971}" type="parTrans" cxnId="{24054162-D51A-4FD8-B1CD-34681D2D18E8}">
      <dgm:prSet/>
      <dgm:spPr/>
      <dgm:t>
        <a:bodyPr/>
        <a:lstStyle/>
        <a:p>
          <a:endParaRPr lang="ru-RU"/>
        </a:p>
      </dgm:t>
    </dgm:pt>
    <dgm:pt modelId="{1B1D090F-929D-4918-9D0C-45BC8754EC32}" type="sibTrans" cxnId="{24054162-D51A-4FD8-B1CD-34681D2D18E8}">
      <dgm:prSet/>
      <dgm:spPr/>
      <dgm:t>
        <a:bodyPr/>
        <a:lstStyle/>
        <a:p>
          <a:endParaRPr lang="ru-RU"/>
        </a:p>
      </dgm:t>
    </dgm:pt>
    <dgm:pt modelId="{1E1AD8E3-C393-47C4-961A-64E17C8C21C3}">
      <dgm:prSet/>
      <dgm:spPr/>
      <dgm:t>
        <a:bodyPr/>
        <a:lstStyle/>
        <a:p>
          <a:endParaRPr lang="ru-RU" smtClean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1E4E3EE8-12FA-47D3-8FBE-C001A9B30095}" type="parTrans" cxnId="{E11D7060-68C5-4FB8-A104-4D9E777055E6}">
      <dgm:prSet/>
      <dgm:spPr/>
      <dgm:t>
        <a:bodyPr/>
        <a:lstStyle/>
        <a:p>
          <a:endParaRPr lang="ru-RU"/>
        </a:p>
      </dgm:t>
    </dgm:pt>
    <dgm:pt modelId="{FCA87827-2AF2-46EC-B7EE-F755D5F21AFE}" type="sibTrans" cxnId="{E11D7060-68C5-4FB8-A104-4D9E777055E6}">
      <dgm:prSet/>
      <dgm:spPr/>
      <dgm:t>
        <a:bodyPr/>
        <a:lstStyle/>
        <a:p>
          <a:endParaRPr lang="ru-RU"/>
        </a:p>
      </dgm:t>
    </dgm:pt>
    <dgm:pt modelId="{D970ACA6-C078-4B03-A4E6-D38E65768C6D}">
      <dgm:prSet/>
      <dgm:spPr/>
      <dgm:t>
        <a:bodyPr/>
        <a:lstStyle/>
        <a:p>
          <a:endParaRPr lang="ru-RU"/>
        </a:p>
      </dgm:t>
    </dgm:pt>
    <dgm:pt modelId="{2EFEE899-7CEF-4229-A28B-077853B71279}" type="sibTrans" cxnId="{3C0EE901-5D4F-4DED-9415-31C0943BAF1E}">
      <dgm:prSet/>
      <dgm:spPr/>
      <dgm:t>
        <a:bodyPr/>
        <a:lstStyle/>
        <a:p>
          <a:endParaRPr lang="ru-RU"/>
        </a:p>
      </dgm:t>
    </dgm:pt>
    <dgm:pt modelId="{0B2232FC-D276-4B3F-8084-BE4A87C6503A}" type="parTrans" cxnId="{3C0EE901-5D4F-4DED-9415-31C0943BAF1E}">
      <dgm:prSet/>
      <dgm:spPr/>
      <dgm:t>
        <a:bodyPr/>
        <a:lstStyle/>
        <a:p>
          <a:endParaRPr lang="ru-RU"/>
        </a:p>
      </dgm:t>
    </dgm:pt>
    <dgm:pt modelId="{A52029AE-587A-49FE-B4FE-6AD10ED61E1B}">
      <dgm:prSet custT="1"/>
      <dgm:spPr>
        <a:solidFill>
          <a:schemeClr val="bg2"/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Прочие заболевания</a:t>
          </a:r>
        </a:p>
        <a:p>
          <a:r>
            <a:rPr lang="ru-RU" sz="24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37 127</a:t>
          </a:r>
          <a:endParaRPr lang="ru-RU" sz="24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8759594C-0B8B-4B29-A9ED-630148212E48}" type="sibTrans" cxnId="{51E131C7-48B5-4935-B925-86DB1FA77167}">
      <dgm:prSet/>
      <dgm:spPr/>
      <dgm:t>
        <a:bodyPr/>
        <a:lstStyle/>
        <a:p>
          <a:endParaRPr lang="ru-RU"/>
        </a:p>
      </dgm:t>
    </dgm:pt>
    <dgm:pt modelId="{A6DF80F3-F50B-44A8-9CE9-EA401DF43F6D}" type="parTrans" cxnId="{51E131C7-48B5-4935-B925-86DB1FA77167}">
      <dgm:prSet/>
      <dgm:spPr/>
      <dgm:t>
        <a:bodyPr/>
        <a:lstStyle/>
        <a:p>
          <a:endParaRPr lang="ru-RU"/>
        </a:p>
      </dgm:t>
    </dgm:pt>
    <dgm:pt modelId="{11969ED4-607F-4696-90B6-E158A6ED1A42}">
      <dgm:prSet custT="1"/>
      <dgm:spPr>
        <a:solidFill>
          <a:schemeClr val="bg2"/>
        </a:solidFill>
      </dgm:spPr>
      <dgm:t>
        <a:bodyPr/>
        <a:lstStyle/>
        <a:p>
          <a:r>
            <a:rPr lang="ru-RU" sz="2400" b="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Болезни системы кровообращения</a:t>
          </a:r>
        </a:p>
        <a:p>
          <a:r>
            <a:rPr lang="ru-RU" sz="24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146 754</a:t>
          </a:r>
          <a:endParaRPr lang="ru-RU" sz="2400" b="1" dirty="0"/>
        </a:p>
      </dgm:t>
    </dgm:pt>
    <dgm:pt modelId="{0214FA0F-0280-4EED-96DF-9D20201980B3}" type="sibTrans" cxnId="{DBBC35F1-0BEC-4CB7-B30B-1CE300D25B7B}">
      <dgm:prSet/>
      <dgm:spPr/>
      <dgm:t>
        <a:bodyPr/>
        <a:lstStyle/>
        <a:p>
          <a:endParaRPr lang="ru-RU"/>
        </a:p>
      </dgm:t>
    </dgm:pt>
    <dgm:pt modelId="{7D335076-B77C-40CE-8419-B09FDF8163E2}" type="parTrans" cxnId="{DBBC35F1-0BEC-4CB7-B30B-1CE300D25B7B}">
      <dgm:prSet/>
      <dgm:spPr/>
      <dgm:t>
        <a:bodyPr/>
        <a:lstStyle/>
        <a:p>
          <a:endParaRPr lang="ru-RU"/>
        </a:p>
      </dgm:t>
    </dgm:pt>
    <dgm:pt modelId="{D7E125AA-DB79-4043-962E-FFFF233A2CCC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Сахарный диабет </a:t>
          </a:r>
        </a:p>
        <a:p>
          <a:r>
            <a:rPr lang="ru-RU" sz="24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70 089</a:t>
          </a:r>
          <a:endParaRPr lang="ru-RU" sz="2400" b="1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1924133-4314-466C-A4F6-4135A3CFBE6C}" type="sibTrans" cxnId="{E97F8196-1EB4-4D59-9583-75311B26174A}">
      <dgm:prSet/>
      <dgm:spPr/>
      <dgm:t>
        <a:bodyPr/>
        <a:lstStyle/>
        <a:p>
          <a:endParaRPr lang="ru-RU"/>
        </a:p>
      </dgm:t>
    </dgm:pt>
    <dgm:pt modelId="{2F9878F8-18D1-4642-B4BF-12E10BD3D06C}" type="parTrans" cxnId="{E97F8196-1EB4-4D59-9583-75311B26174A}">
      <dgm:prSet/>
      <dgm:spPr/>
      <dgm:t>
        <a:bodyPr/>
        <a:lstStyle/>
        <a:p>
          <a:endParaRPr lang="ru-RU"/>
        </a:p>
      </dgm:t>
    </dgm:pt>
    <dgm:pt modelId="{CB061E2E-C4BF-4195-836E-52BE6938D468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Онкологические заболевания</a:t>
          </a:r>
        </a:p>
        <a:p>
          <a:r>
            <a:rPr lang="ru-RU" sz="2400" b="1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52 802</a:t>
          </a:r>
          <a:endParaRPr lang="ru-RU" sz="2400" b="1" baseline="0" dirty="0">
            <a:solidFill>
              <a:schemeClr val="tx1"/>
            </a:solidFill>
            <a:latin typeface="PT Astra Serif" panose="020A0603040505020204" pitchFamily="18" charset="-52"/>
          </a:endParaRPr>
        </a:p>
      </dgm:t>
    </dgm:pt>
    <dgm:pt modelId="{F20EE1B8-CE7F-40DE-A0CA-D0770FC7A40F}" type="sibTrans" cxnId="{3574F95E-3BE4-4FA1-B315-6E8B307D40D9}">
      <dgm:prSet/>
      <dgm:spPr/>
      <dgm:t>
        <a:bodyPr/>
        <a:lstStyle/>
        <a:p>
          <a:endParaRPr lang="ru-RU"/>
        </a:p>
      </dgm:t>
    </dgm:pt>
    <dgm:pt modelId="{513ED0BC-9A68-49F7-8B54-E0C642D449FE}" type="parTrans" cxnId="{3574F95E-3BE4-4FA1-B315-6E8B307D40D9}">
      <dgm:prSet/>
      <dgm:spPr/>
      <dgm:t>
        <a:bodyPr/>
        <a:lstStyle/>
        <a:p>
          <a:endParaRPr lang="ru-RU"/>
        </a:p>
      </dgm:t>
    </dgm:pt>
    <dgm:pt modelId="{1151A68F-9035-426A-94D6-83BC91CFDB15}" type="pres">
      <dgm:prSet presAssocID="{8ED0A55A-88F9-4F29-9894-FA416399439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61A040-5B39-4161-AC07-38FFDC58CCE5}" type="pres">
      <dgm:prSet presAssocID="{8ED0A55A-88F9-4F29-9894-FA4163994395}" presName="matrix" presStyleCnt="0"/>
      <dgm:spPr/>
    </dgm:pt>
    <dgm:pt modelId="{A5DCA086-21AC-41E5-B76A-4B6E45D3C7C0}" type="pres">
      <dgm:prSet presAssocID="{8ED0A55A-88F9-4F29-9894-FA4163994395}" presName="tile1" presStyleLbl="node1" presStyleIdx="0" presStyleCnt="4" custLinFactNeighborX="-1546" custLinFactNeighborY="0"/>
      <dgm:spPr/>
      <dgm:t>
        <a:bodyPr/>
        <a:lstStyle/>
        <a:p>
          <a:endParaRPr lang="ru-RU"/>
        </a:p>
      </dgm:t>
    </dgm:pt>
    <dgm:pt modelId="{08BE9194-3493-487A-A388-C7AC0FA4DEA8}" type="pres">
      <dgm:prSet presAssocID="{8ED0A55A-88F9-4F29-9894-FA416399439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944DA-9777-46B4-81F4-6FFEB09EC29D}" type="pres">
      <dgm:prSet presAssocID="{8ED0A55A-88F9-4F29-9894-FA4163994395}" presName="tile2" presStyleLbl="node1" presStyleIdx="1" presStyleCnt="4"/>
      <dgm:spPr/>
      <dgm:t>
        <a:bodyPr/>
        <a:lstStyle/>
        <a:p>
          <a:endParaRPr lang="ru-RU"/>
        </a:p>
      </dgm:t>
    </dgm:pt>
    <dgm:pt modelId="{5800BFF1-7F15-4ECA-9AF6-C073DCCA320D}" type="pres">
      <dgm:prSet presAssocID="{8ED0A55A-88F9-4F29-9894-FA416399439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A9A38-3CA6-485C-8A69-0D1CF6119B31}" type="pres">
      <dgm:prSet presAssocID="{8ED0A55A-88F9-4F29-9894-FA4163994395}" presName="tile3" presStyleLbl="node1" presStyleIdx="2" presStyleCnt="4" custLinFactNeighborX="546" custLinFactNeighborY="-2333"/>
      <dgm:spPr/>
      <dgm:t>
        <a:bodyPr/>
        <a:lstStyle/>
        <a:p>
          <a:endParaRPr lang="ru-RU"/>
        </a:p>
      </dgm:t>
    </dgm:pt>
    <dgm:pt modelId="{EC8436E5-4DDC-41D5-9385-6F123FBC8D1E}" type="pres">
      <dgm:prSet presAssocID="{8ED0A55A-88F9-4F29-9894-FA416399439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15113-3A77-44A2-9F17-0AB4E8AD58C8}" type="pres">
      <dgm:prSet presAssocID="{8ED0A55A-88F9-4F29-9894-FA4163994395}" presName="tile4" presStyleLbl="node1" presStyleIdx="3" presStyleCnt="4" custLinFactNeighborX="-26" custLinFactNeighborY="-881"/>
      <dgm:spPr/>
      <dgm:t>
        <a:bodyPr/>
        <a:lstStyle/>
        <a:p>
          <a:endParaRPr lang="ru-RU"/>
        </a:p>
      </dgm:t>
    </dgm:pt>
    <dgm:pt modelId="{8D011A93-2C04-445E-8C10-5BB5F66F176C}" type="pres">
      <dgm:prSet presAssocID="{8ED0A55A-88F9-4F29-9894-FA416399439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8BAE6-8CBA-488B-8BA8-54A08CF1FAF1}" type="pres">
      <dgm:prSet presAssocID="{8ED0A55A-88F9-4F29-9894-FA4163994395}" presName="centerTile" presStyleLbl="fgShp" presStyleIdx="0" presStyleCnt="1" custScaleX="145649" custScaleY="14365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4054162-D51A-4FD8-B1CD-34681D2D18E8}" srcId="{79D6C0B0-666A-4DDD-A32D-6010F640B0B3}" destId="{92130ADA-40C1-423C-9D1D-345E6DCCB4C7}" srcOrd="6" destOrd="0" parTransId="{3B6566F9-2C4F-4BB4-B821-435500D81971}" sibTransId="{1B1D090F-929D-4918-9D0C-45BC8754EC32}"/>
    <dgm:cxn modelId="{70595E57-FEF9-47FD-B5CC-967527F9F247}" type="presOf" srcId="{A52029AE-587A-49FE-B4FE-6AD10ED61E1B}" destId="{E9115113-3A77-44A2-9F17-0AB4E8AD58C8}" srcOrd="0" destOrd="0" presId="urn:microsoft.com/office/officeart/2005/8/layout/matrix1"/>
    <dgm:cxn modelId="{F11A7E91-AA24-4A5D-A398-2EFA8A8C9F26}" type="presOf" srcId="{8ED0A55A-88F9-4F29-9894-FA4163994395}" destId="{1151A68F-9035-426A-94D6-83BC91CFDB15}" srcOrd="0" destOrd="0" presId="urn:microsoft.com/office/officeart/2005/8/layout/matrix1"/>
    <dgm:cxn modelId="{5A417D9F-BB98-47FD-8BE5-B143420408E9}" type="presOf" srcId="{D7E125AA-DB79-4043-962E-FFFF233A2CCC}" destId="{A62944DA-9777-46B4-81F4-6FFEB09EC29D}" srcOrd="0" destOrd="0" presId="urn:microsoft.com/office/officeart/2005/8/layout/matrix1"/>
    <dgm:cxn modelId="{51E131C7-48B5-4935-B925-86DB1FA77167}" srcId="{79D6C0B0-666A-4DDD-A32D-6010F640B0B3}" destId="{A52029AE-587A-49FE-B4FE-6AD10ED61E1B}" srcOrd="3" destOrd="0" parTransId="{A6DF80F3-F50B-44A8-9CE9-EA401DF43F6D}" sibTransId="{8759594C-0B8B-4B29-A9ED-630148212E48}"/>
    <dgm:cxn modelId="{6F50BCE2-EF29-4F57-A38C-BAD724F709D9}" type="presOf" srcId="{11969ED4-607F-4696-90B6-E158A6ED1A42}" destId="{0D5A9A38-3CA6-485C-8A69-0D1CF6119B31}" srcOrd="0" destOrd="0" presId="urn:microsoft.com/office/officeart/2005/8/layout/matrix1"/>
    <dgm:cxn modelId="{3C0EE901-5D4F-4DED-9415-31C0943BAF1E}" srcId="{79D6C0B0-666A-4DDD-A32D-6010F640B0B3}" destId="{D970ACA6-C078-4B03-A4E6-D38E65768C6D}" srcOrd="4" destOrd="0" parTransId="{0B2232FC-D276-4B3F-8084-BE4A87C6503A}" sibTransId="{2EFEE899-7CEF-4229-A28B-077853B71279}"/>
    <dgm:cxn modelId="{0F3CEF20-7CBD-4414-8DBF-05111EA97A8E}" type="presOf" srcId="{A52029AE-587A-49FE-B4FE-6AD10ED61E1B}" destId="{8D011A93-2C04-445E-8C10-5BB5F66F176C}" srcOrd="1" destOrd="0" presId="urn:microsoft.com/office/officeart/2005/8/layout/matrix1"/>
    <dgm:cxn modelId="{2B4954C6-4EAA-4BC6-AC3C-4EDDC331148E}" type="presOf" srcId="{CB061E2E-C4BF-4195-836E-52BE6938D468}" destId="{A5DCA086-21AC-41E5-B76A-4B6E45D3C7C0}" srcOrd="0" destOrd="0" presId="urn:microsoft.com/office/officeart/2005/8/layout/matrix1"/>
    <dgm:cxn modelId="{3574F95E-3BE4-4FA1-B315-6E8B307D40D9}" srcId="{79D6C0B0-666A-4DDD-A32D-6010F640B0B3}" destId="{CB061E2E-C4BF-4195-836E-52BE6938D468}" srcOrd="0" destOrd="0" parTransId="{513ED0BC-9A68-49F7-8B54-E0C642D449FE}" sibTransId="{F20EE1B8-CE7F-40DE-A0CA-D0770FC7A40F}"/>
    <dgm:cxn modelId="{31A23DF0-7D94-435F-9EF7-985655236512}" type="presOf" srcId="{11969ED4-607F-4696-90B6-E158A6ED1A42}" destId="{EC8436E5-4DDC-41D5-9385-6F123FBC8D1E}" srcOrd="1" destOrd="0" presId="urn:microsoft.com/office/officeart/2005/8/layout/matrix1"/>
    <dgm:cxn modelId="{D52D7397-601F-46A2-9345-34F9062A5A09}" type="presOf" srcId="{79D6C0B0-666A-4DDD-A32D-6010F640B0B3}" destId="{26A8BAE6-8CBA-488B-8BA8-54A08CF1FAF1}" srcOrd="0" destOrd="0" presId="urn:microsoft.com/office/officeart/2005/8/layout/matrix1"/>
    <dgm:cxn modelId="{004B427A-B0BC-45B5-91EC-ABB4F8D118B8}" type="presOf" srcId="{CB061E2E-C4BF-4195-836E-52BE6938D468}" destId="{08BE9194-3493-487A-A388-C7AC0FA4DEA8}" srcOrd="1" destOrd="0" presId="urn:microsoft.com/office/officeart/2005/8/layout/matrix1"/>
    <dgm:cxn modelId="{167A3E11-71BC-42FD-B893-0B5B3BB03D2E}" srcId="{79D6C0B0-666A-4DDD-A32D-6010F640B0B3}" destId="{010331AC-921A-4349-A56F-4BFB05670CFD}" srcOrd="8" destOrd="0" parTransId="{944F8179-A188-44CB-99B5-BD68BB604283}" sibTransId="{1AD9D39A-7E33-497A-8D22-F05973A793E1}"/>
    <dgm:cxn modelId="{E11D7060-68C5-4FB8-A104-4D9E777055E6}" srcId="{79D6C0B0-666A-4DDD-A32D-6010F640B0B3}" destId="{1E1AD8E3-C393-47C4-961A-64E17C8C21C3}" srcOrd="5" destOrd="0" parTransId="{1E4E3EE8-12FA-47D3-8FBE-C001A9B30095}" sibTransId="{FCA87827-2AF2-46EC-B7EE-F755D5F21AFE}"/>
    <dgm:cxn modelId="{DBBC35F1-0BEC-4CB7-B30B-1CE300D25B7B}" srcId="{79D6C0B0-666A-4DDD-A32D-6010F640B0B3}" destId="{11969ED4-607F-4696-90B6-E158A6ED1A42}" srcOrd="2" destOrd="0" parTransId="{7D335076-B77C-40CE-8419-B09FDF8163E2}" sibTransId="{0214FA0F-0280-4EED-96DF-9D20201980B3}"/>
    <dgm:cxn modelId="{40C7F9FD-9A92-4530-A924-7A7ED347AB48}" type="presOf" srcId="{D7E125AA-DB79-4043-962E-FFFF233A2CCC}" destId="{5800BFF1-7F15-4ECA-9AF6-C073DCCA320D}" srcOrd="1" destOrd="0" presId="urn:microsoft.com/office/officeart/2005/8/layout/matrix1"/>
    <dgm:cxn modelId="{D6202E53-CE06-47D2-8459-72B3AC345735}" srcId="{79D6C0B0-666A-4DDD-A32D-6010F640B0B3}" destId="{83CFED0A-3BAB-40AF-BD36-BB56F01AF5A2}" srcOrd="7" destOrd="0" parTransId="{62B1C94B-1A14-4564-840E-0DB0295283B2}" sibTransId="{1B5AEAC7-30AD-461D-9EEC-35891CBF932A}"/>
    <dgm:cxn modelId="{E97F8196-1EB4-4D59-9583-75311B26174A}" srcId="{79D6C0B0-666A-4DDD-A32D-6010F640B0B3}" destId="{D7E125AA-DB79-4043-962E-FFFF233A2CCC}" srcOrd="1" destOrd="0" parTransId="{2F9878F8-18D1-4642-B4BF-12E10BD3D06C}" sibTransId="{91924133-4314-466C-A4F6-4135A3CFBE6C}"/>
    <dgm:cxn modelId="{05E44629-D324-4F76-B6C1-960FBBC73A76}" srcId="{8ED0A55A-88F9-4F29-9894-FA4163994395}" destId="{79D6C0B0-666A-4DDD-A32D-6010F640B0B3}" srcOrd="0" destOrd="0" parTransId="{A34DB8C4-A5CC-4E51-9DF7-1DB81554F61E}" sibTransId="{541CF7FA-0EFA-450E-9C19-4EA865A94570}"/>
    <dgm:cxn modelId="{C51EB34F-DDB8-4676-B70F-D3AE6BB47E14}" type="presParOf" srcId="{1151A68F-9035-426A-94D6-83BC91CFDB15}" destId="{5561A040-5B39-4161-AC07-38FFDC58CCE5}" srcOrd="0" destOrd="0" presId="urn:microsoft.com/office/officeart/2005/8/layout/matrix1"/>
    <dgm:cxn modelId="{2C568C3D-828C-4786-B667-3DB2C2677EF3}" type="presParOf" srcId="{5561A040-5B39-4161-AC07-38FFDC58CCE5}" destId="{A5DCA086-21AC-41E5-B76A-4B6E45D3C7C0}" srcOrd="0" destOrd="0" presId="urn:microsoft.com/office/officeart/2005/8/layout/matrix1"/>
    <dgm:cxn modelId="{E1ED0E4B-A070-460B-B1E1-E3884EAF1B8D}" type="presParOf" srcId="{5561A040-5B39-4161-AC07-38FFDC58CCE5}" destId="{08BE9194-3493-487A-A388-C7AC0FA4DEA8}" srcOrd="1" destOrd="0" presId="urn:microsoft.com/office/officeart/2005/8/layout/matrix1"/>
    <dgm:cxn modelId="{C45A56FC-0716-45B7-A3C7-8CE5879B330E}" type="presParOf" srcId="{5561A040-5B39-4161-AC07-38FFDC58CCE5}" destId="{A62944DA-9777-46B4-81F4-6FFEB09EC29D}" srcOrd="2" destOrd="0" presId="urn:microsoft.com/office/officeart/2005/8/layout/matrix1"/>
    <dgm:cxn modelId="{AB8B27E9-027B-4431-AD43-3FF12A8C3452}" type="presParOf" srcId="{5561A040-5B39-4161-AC07-38FFDC58CCE5}" destId="{5800BFF1-7F15-4ECA-9AF6-C073DCCA320D}" srcOrd="3" destOrd="0" presId="urn:microsoft.com/office/officeart/2005/8/layout/matrix1"/>
    <dgm:cxn modelId="{961868B9-F3F4-41B3-BE0F-825AE68C5C44}" type="presParOf" srcId="{5561A040-5B39-4161-AC07-38FFDC58CCE5}" destId="{0D5A9A38-3CA6-485C-8A69-0D1CF6119B31}" srcOrd="4" destOrd="0" presId="urn:microsoft.com/office/officeart/2005/8/layout/matrix1"/>
    <dgm:cxn modelId="{9E15E6BB-7134-4743-86C4-3CF23671FFA9}" type="presParOf" srcId="{5561A040-5B39-4161-AC07-38FFDC58CCE5}" destId="{EC8436E5-4DDC-41D5-9385-6F123FBC8D1E}" srcOrd="5" destOrd="0" presId="urn:microsoft.com/office/officeart/2005/8/layout/matrix1"/>
    <dgm:cxn modelId="{0EDBC455-0C6C-4F7A-A9FA-250DD3C151E0}" type="presParOf" srcId="{5561A040-5B39-4161-AC07-38FFDC58CCE5}" destId="{E9115113-3A77-44A2-9F17-0AB4E8AD58C8}" srcOrd="6" destOrd="0" presId="urn:microsoft.com/office/officeart/2005/8/layout/matrix1"/>
    <dgm:cxn modelId="{7F3A4F7F-2C01-4C74-A27D-BDBE555242BF}" type="presParOf" srcId="{5561A040-5B39-4161-AC07-38FFDC58CCE5}" destId="{8D011A93-2C04-445E-8C10-5BB5F66F176C}" srcOrd="7" destOrd="0" presId="urn:microsoft.com/office/officeart/2005/8/layout/matrix1"/>
    <dgm:cxn modelId="{ED03C2C7-A852-4B23-9253-D1595D987E5E}" type="presParOf" srcId="{1151A68F-9035-426A-94D6-83BC91CFDB15}" destId="{26A8BAE6-8CBA-488B-8BA8-54A08CF1FAF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5578DA-2A53-464F-ACD9-C75412FC0A18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3AC9978-C95F-4E97-B6DE-8B41A21BCC2E}">
      <dgm:prSet phldrT="[Текст]" custT="1"/>
      <dgm:spPr/>
      <dgm:t>
        <a:bodyPr/>
        <a:lstStyle/>
        <a:p>
          <a:r>
            <a:rPr lang="ru-RU" sz="24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Медицинские организации</a:t>
          </a:r>
          <a:endParaRPr lang="ru-RU" sz="2400" b="1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519DF1B-53A3-4BEF-93BC-F9754F20BE66}" type="parTrans" cxnId="{128A9916-2268-4D43-BD53-29C76C4C15D3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296FF21-BD43-4AC3-AA21-E690A23BAD4C}" type="sibTrans" cxnId="{128A9916-2268-4D43-BD53-29C76C4C15D3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55BB6B2-5AFC-4B8E-A152-67C972ACFD86}">
      <dgm:prSet phldrT="[Текст]" custT="1"/>
      <dgm:spPr/>
      <dgm:t>
        <a:bodyPr/>
        <a:lstStyle/>
        <a:p>
          <a:pPr algn="l"/>
          <a:r>
            <a:rPr lang="ru-RU" sz="12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</a:t>
          </a:r>
          <a:r>
            <a:rPr lang="ru-RU" sz="1200" b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проводящая диспансеризацию </a:t>
          </a:r>
          <a:r>
            <a:rPr lang="ru-RU" sz="1200" b="1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прикрепленного населения</a:t>
          </a:r>
          <a:endParaRPr lang="ru-RU" sz="1200" b="1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algn="l"/>
          <a:r>
            <a:rPr lang="ru-RU" sz="12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формируют перечень граждан, подлежащих углубленной диспансеризации, из прикрепленного населения</a:t>
          </a:r>
        </a:p>
        <a:p>
          <a:pPr algn="l"/>
          <a:r>
            <a:rPr lang="ru-RU" sz="12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 направляют его в ТФОМС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9108505-03C4-4664-9924-D5E96D9D8C75}" type="parTrans" cxnId="{DD09AAD5-B6C3-43E9-AE9A-3AFDBAB4AC0E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F36B1D5-A1F9-40E1-9188-9A63FA6B8EE6}" type="sibTrans" cxnId="{DD09AAD5-B6C3-43E9-AE9A-3AFDBAB4AC0E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D3F6ABE2-0EE5-4065-9B1D-6D5DBCAA748E}">
      <dgm:prSet phldrT="[Текст]" custT="1"/>
      <dgm:spPr/>
      <dgm:t>
        <a:bodyPr/>
        <a:lstStyle/>
        <a:p>
          <a:pPr algn="l"/>
          <a:r>
            <a:rPr lang="ru-RU" sz="12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проводящая </a:t>
          </a:r>
          <a:r>
            <a:rPr lang="ru-RU" sz="1200" b="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диспансеризацию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200" b="1" u="sng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не прикрепленного населения </a:t>
          </a:r>
          <a:r>
            <a:rPr lang="ru-RU" sz="1200" b="0" u="none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(по месту работы или учебы)</a:t>
          </a:r>
        </a:p>
        <a:p>
          <a:pPr algn="l"/>
          <a:r>
            <a:rPr lang="ru-RU" sz="12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формирует и направляет в Территориальный фонд предварительный перечень граждан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для прохождения профилактических медицинских осмотров и (или) диспансеризации</a:t>
          </a:r>
          <a:endParaRPr lang="ru-RU" sz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CF05845-1ACE-4541-B400-D8F7EC2E6E71}" type="parTrans" cxnId="{06108C90-FF11-4E54-A14D-A17C5D6967D3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73DBB6A-C79F-45EF-87E4-80F81DB83154}" type="sibTrans" cxnId="{06108C90-FF11-4E54-A14D-A17C5D6967D3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30C32F86-0FD6-41A9-951A-FB2450B80622}">
      <dgm:prSet phldrT="[Текст]"/>
      <dgm:spPr/>
      <dgm:t>
        <a:bodyPr/>
        <a:lstStyle/>
        <a:p>
          <a:r>
            <a:rPr lang="ru-RU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Территориальный фонд обязательного медицинского страхования</a:t>
          </a:r>
          <a:endParaRPr lang="ru-RU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633BE615-6FCC-48DF-B0DA-B00938EA80FE}" type="parTrans" cxnId="{DB49B0A6-1F41-4D73-BCB0-385950D480EA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560C2B88-EF94-4474-A078-8777AF2291FA}" type="sibTrans" cxnId="{DB49B0A6-1F41-4D73-BCB0-385950D480EA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FF748D6-0000-42D2-A20D-42603669118B}">
      <dgm:prSet phldrT="[Текст]" custT="1"/>
      <dgm:spPr/>
      <dgm:t>
        <a:bodyPr/>
        <a:lstStyle/>
        <a:p>
          <a:pPr algn="l"/>
          <a:r>
            <a:rPr lang="ru-RU" sz="1200" b="1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проводит сверку полученных сведений от иной медицинской организации</a:t>
          </a:r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в том числе на предмет исключения повторного в текущем году проведения профилактического медицинского осмотра и диспансеризации.</a:t>
          </a:r>
        </a:p>
        <a:p>
          <a:pPr algn="l"/>
          <a:r>
            <a:rPr lang="ru-RU" sz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</a:t>
          </a:r>
          <a:r>
            <a:rPr lang="ru-RU" sz="1200" b="1" u="none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будет проходить </a:t>
          </a:r>
          <a:r>
            <a:rPr lang="ru-RU" sz="1200" b="0" u="none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сверка с плановыми списками, направленными медицинскими организациями в ТФОМС, и при отсутствии гражданина в них, случай проведения </a:t>
          </a:r>
          <a:r>
            <a:rPr lang="ru-RU" sz="1200" b="1" u="none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диспансеризации будет отклонен на ФЛК</a:t>
          </a:r>
          <a:r>
            <a:rPr lang="ru-RU" sz="1200" b="0" u="none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.</a:t>
          </a:r>
          <a:endParaRPr lang="ru-RU" sz="1200" b="0" u="none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9E36A5F6-48B9-4F0A-82A5-4F3E109CB761}" type="parTrans" cxnId="{7473B7DB-17A8-4A1C-8713-1AEA1145E007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F6716062-253F-4FB8-92C5-B55569BABBEC}" type="sibTrans" cxnId="{7473B7DB-17A8-4A1C-8713-1AEA1145E007}">
      <dgm:prSet/>
      <dgm:spPr/>
      <dgm:t>
        <a:bodyPr/>
        <a:lstStyle/>
        <a:p>
          <a:endParaRPr lang="ru-RU">
            <a:latin typeface="PT Astra Serif" panose="020A0603040505020204" pitchFamily="18" charset="-52"/>
            <a:ea typeface="PT Astra Serif" panose="020A0603040505020204" pitchFamily="18" charset="-52"/>
          </a:endParaRPr>
        </a:p>
      </dgm:t>
    </dgm:pt>
    <dgm:pt modelId="{E9789070-5601-461A-81C4-079E746F242B}" type="pres">
      <dgm:prSet presAssocID="{D65578DA-2A53-464F-ACD9-C75412FC0A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A55F0B-5CB4-4FBE-8A3E-02F1BDABE6C8}" type="pres">
      <dgm:prSet presAssocID="{A3AC9978-C95F-4E97-B6DE-8B41A21BCC2E}" presName="root" presStyleCnt="0"/>
      <dgm:spPr/>
    </dgm:pt>
    <dgm:pt modelId="{65C9A1DB-AD2A-4F2F-AD91-689A8A84F7F8}" type="pres">
      <dgm:prSet presAssocID="{A3AC9978-C95F-4E97-B6DE-8B41A21BCC2E}" presName="rootComposite" presStyleCnt="0"/>
      <dgm:spPr/>
    </dgm:pt>
    <dgm:pt modelId="{C8AEF63D-E3B2-4B47-B1BB-BFF116B4E8AB}" type="pres">
      <dgm:prSet presAssocID="{A3AC9978-C95F-4E97-B6DE-8B41A21BCC2E}" presName="rootText" presStyleLbl="node1" presStyleIdx="0" presStyleCnt="2" custScaleX="112859"/>
      <dgm:spPr/>
      <dgm:t>
        <a:bodyPr/>
        <a:lstStyle/>
        <a:p>
          <a:endParaRPr lang="ru-RU"/>
        </a:p>
      </dgm:t>
    </dgm:pt>
    <dgm:pt modelId="{82C317B9-C08E-4A57-A53E-7AEE7748C85B}" type="pres">
      <dgm:prSet presAssocID="{A3AC9978-C95F-4E97-B6DE-8B41A21BCC2E}" presName="rootConnector" presStyleLbl="node1" presStyleIdx="0" presStyleCnt="2"/>
      <dgm:spPr/>
      <dgm:t>
        <a:bodyPr/>
        <a:lstStyle/>
        <a:p>
          <a:endParaRPr lang="ru-RU"/>
        </a:p>
      </dgm:t>
    </dgm:pt>
    <dgm:pt modelId="{3173F1AE-EEAD-4443-B1FC-A1DAB4F1B030}" type="pres">
      <dgm:prSet presAssocID="{A3AC9978-C95F-4E97-B6DE-8B41A21BCC2E}" presName="childShape" presStyleCnt="0"/>
      <dgm:spPr/>
    </dgm:pt>
    <dgm:pt modelId="{D6C68ED3-4849-49D7-9059-508717B6619B}" type="pres">
      <dgm:prSet presAssocID="{D9108505-03C4-4664-9924-D5E96D9D8C75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AD86414-C72A-4982-9660-632E9682737C}" type="pres">
      <dgm:prSet presAssocID="{355BB6B2-5AFC-4B8E-A152-67C972ACFD86}" presName="childText" presStyleLbl="bgAcc1" presStyleIdx="0" presStyleCnt="3" custScaleX="181575" custScaleY="112797" custLinFactNeighborX="3117" custLinFactNeighborY="-9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1227A-B407-47BD-92D3-6CA776F37D56}" type="pres">
      <dgm:prSet presAssocID="{FCF05845-1ACE-4541-B400-D8F7EC2E6E71}" presName="Name13" presStyleLbl="parChTrans1D2" presStyleIdx="1" presStyleCnt="3"/>
      <dgm:spPr/>
      <dgm:t>
        <a:bodyPr/>
        <a:lstStyle/>
        <a:p>
          <a:endParaRPr lang="ru-RU"/>
        </a:p>
      </dgm:t>
    </dgm:pt>
    <dgm:pt modelId="{800A8CDA-2BA2-4A46-84C9-B495A960DC1D}" type="pres">
      <dgm:prSet presAssocID="{D3F6ABE2-0EE5-4065-9B1D-6D5DBCAA748E}" presName="childText" presStyleLbl="bgAcc1" presStyleIdx="1" presStyleCnt="3" custScaleX="187551" custScaleY="152965" custLinFactNeighborX="-2461" custLinFactNeighborY="-8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27B46-2C6A-4D5A-8C7E-6AF0D9035149}" type="pres">
      <dgm:prSet presAssocID="{30C32F86-0FD6-41A9-951A-FB2450B80622}" presName="root" presStyleCnt="0"/>
      <dgm:spPr/>
    </dgm:pt>
    <dgm:pt modelId="{7276E98D-1999-408A-ADA1-140118832965}" type="pres">
      <dgm:prSet presAssocID="{30C32F86-0FD6-41A9-951A-FB2450B80622}" presName="rootComposite" presStyleCnt="0"/>
      <dgm:spPr/>
    </dgm:pt>
    <dgm:pt modelId="{869C2970-4A1F-4B1B-94A4-5D220C051E43}" type="pres">
      <dgm:prSet presAssocID="{30C32F86-0FD6-41A9-951A-FB2450B80622}" presName="rootText" presStyleLbl="node1" presStyleIdx="1" presStyleCnt="2" custScaleX="106043" custLinFactNeighborX="54002" custLinFactNeighborY="-416"/>
      <dgm:spPr/>
      <dgm:t>
        <a:bodyPr/>
        <a:lstStyle/>
        <a:p>
          <a:endParaRPr lang="ru-RU"/>
        </a:p>
      </dgm:t>
    </dgm:pt>
    <dgm:pt modelId="{04D13B6D-6C3F-4992-90CF-828419EF7489}" type="pres">
      <dgm:prSet presAssocID="{30C32F86-0FD6-41A9-951A-FB2450B80622}" presName="rootConnector" presStyleLbl="node1" presStyleIdx="1" presStyleCnt="2"/>
      <dgm:spPr/>
      <dgm:t>
        <a:bodyPr/>
        <a:lstStyle/>
        <a:p>
          <a:endParaRPr lang="ru-RU"/>
        </a:p>
      </dgm:t>
    </dgm:pt>
    <dgm:pt modelId="{5A612DD9-10BB-4CE8-9D9A-CDCA5AB5FA34}" type="pres">
      <dgm:prSet presAssocID="{30C32F86-0FD6-41A9-951A-FB2450B80622}" presName="childShape" presStyleCnt="0"/>
      <dgm:spPr/>
    </dgm:pt>
    <dgm:pt modelId="{817E645D-317F-43BC-A5DA-9C82B72F371A}" type="pres">
      <dgm:prSet presAssocID="{9E36A5F6-48B9-4F0A-82A5-4F3E109CB761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D0599F9-B8AC-4632-9DCF-A3F8EEAFC2EE}" type="pres">
      <dgm:prSet presAssocID="{EFF748D6-0000-42D2-A20D-42603669118B}" presName="childText" presStyleLbl="bgAcc1" presStyleIdx="2" presStyleCnt="3" custScaleX="167634" custScaleY="190138" custLinFactNeighborX="75704" custLinFactNeighborY="4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96AEDC-11A0-4AE1-AA93-EAC42C118D55}" type="presOf" srcId="{355BB6B2-5AFC-4B8E-A152-67C972ACFD86}" destId="{AAD86414-C72A-4982-9660-632E9682737C}" srcOrd="0" destOrd="0" presId="urn:microsoft.com/office/officeart/2005/8/layout/hierarchy3"/>
    <dgm:cxn modelId="{4188543D-B7EE-4594-B9FA-F66E2F5CE690}" type="presOf" srcId="{30C32F86-0FD6-41A9-951A-FB2450B80622}" destId="{04D13B6D-6C3F-4992-90CF-828419EF7489}" srcOrd="1" destOrd="0" presId="urn:microsoft.com/office/officeart/2005/8/layout/hierarchy3"/>
    <dgm:cxn modelId="{3FACE2E8-70BC-4074-81AA-C61C86B9DAAD}" type="presOf" srcId="{EFF748D6-0000-42D2-A20D-42603669118B}" destId="{FD0599F9-B8AC-4632-9DCF-A3F8EEAFC2EE}" srcOrd="0" destOrd="0" presId="urn:microsoft.com/office/officeart/2005/8/layout/hierarchy3"/>
    <dgm:cxn modelId="{06108C90-FF11-4E54-A14D-A17C5D6967D3}" srcId="{A3AC9978-C95F-4E97-B6DE-8B41A21BCC2E}" destId="{D3F6ABE2-0EE5-4065-9B1D-6D5DBCAA748E}" srcOrd="1" destOrd="0" parTransId="{FCF05845-1ACE-4541-B400-D8F7EC2E6E71}" sibTransId="{F73DBB6A-C79F-45EF-87E4-80F81DB83154}"/>
    <dgm:cxn modelId="{4BFF077B-F562-45A8-8B16-1705E2A22EBF}" type="presOf" srcId="{D65578DA-2A53-464F-ACD9-C75412FC0A18}" destId="{E9789070-5601-461A-81C4-079E746F242B}" srcOrd="0" destOrd="0" presId="urn:microsoft.com/office/officeart/2005/8/layout/hierarchy3"/>
    <dgm:cxn modelId="{7D5E407A-3618-4818-BC62-5EE52D5DDA4E}" type="presOf" srcId="{30C32F86-0FD6-41A9-951A-FB2450B80622}" destId="{869C2970-4A1F-4B1B-94A4-5D220C051E43}" srcOrd="0" destOrd="0" presId="urn:microsoft.com/office/officeart/2005/8/layout/hierarchy3"/>
    <dgm:cxn modelId="{F1C76413-0941-46CA-B273-4840CBD8F2E1}" type="presOf" srcId="{A3AC9978-C95F-4E97-B6DE-8B41A21BCC2E}" destId="{82C317B9-C08E-4A57-A53E-7AEE7748C85B}" srcOrd="1" destOrd="0" presId="urn:microsoft.com/office/officeart/2005/8/layout/hierarchy3"/>
    <dgm:cxn modelId="{5E6F0CE1-45E8-439D-9844-02471FBA990F}" type="presOf" srcId="{9E36A5F6-48B9-4F0A-82A5-4F3E109CB761}" destId="{817E645D-317F-43BC-A5DA-9C82B72F371A}" srcOrd="0" destOrd="0" presId="urn:microsoft.com/office/officeart/2005/8/layout/hierarchy3"/>
    <dgm:cxn modelId="{61694F40-4582-4041-B622-5B6F7E9FB757}" type="presOf" srcId="{A3AC9978-C95F-4E97-B6DE-8B41A21BCC2E}" destId="{C8AEF63D-E3B2-4B47-B1BB-BFF116B4E8AB}" srcOrd="0" destOrd="0" presId="urn:microsoft.com/office/officeart/2005/8/layout/hierarchy3"/>
    <dgm:cxn modelId="{1BCDEA91-4933-48F6-901F-C324A0127D28}" type="presOf" srcId="{D9108505-03C4-4664-9924-D5E96D9D8C75}" destId="{D6C68ED3-4849-49D7-9059-508717B6619B}" srcOrd="0" destOrd="0" presId="urn:microsoft.com/office/officeart/2005/8/layout/hierarchy3"/>
    <dgm:cxn modelId="{7473B7DB-17A8-4A1C-8713-1AEA1145E007}" srcId="{30C32F86-0FD6-41A9-951A-FB2450B80622}" destId="{EFF748D6-0000-42D2-A20D-42603669118B}" srcOrd="0" destOrd="0" parTransId="{9E36A5F6-48B9-4F0A-82A5-4F3E109CB761}" sibTransId="{F6716062-253F-4FB8-92C5-B55569BABBEC}"/>
    <dgm:cxn modelId="{DB49B0A6-1F41-4D73-BCB0-385950D480EA}" srcId="{D65578DA-2A53-464F-ACD9-C75412FC0A18}" destId="{30C32F86-0FD6-41A9-951A-FB2450B80622}" srcOrd="1" destOrd="0" parTransId="{633BE615-6FCC-48DF-B0DA-B00938EA80FE}" sibTransId="{560C2B88-EF94-4474-A078-8777AF2291FA}"/>
    <dgm:cxn modelId="{DD09AAD5-B6C3-43E9-AE9A-3AFDBAB4AC0E}" srcId="{A3AC9978-C95F-4E97-B6DE-8B41A21BCC2E}" destId="{355BB6B2-5AFC-4B8E-A152-67C972ACFD86}" srcOrd="0" destOrd="0" parTransId="{D9108505-03C4-4664-9924-D5E96D9D8C75}" sibTransId="{3F36B1D5-A1F9-40E1-9188-9A63FA6B8EE6}"/>
    <dgm:cxn modelId="{1EBBD77F-5FB3-4431-AC42-EB157A2978C9}" type="presOf" srcId="{D3F6ABE2-0EE5-4065-9B1D-6D5DBCAA748E}" destId="{800A8CDA-2BA2-4A46-84C9-B495A960DC1D}" srcOrd="0" destOrd="0" presId="urn:microsoft.com/office/officeart/2005/8/layout/hierarchy3"/>
    <dgm:cxn modelId="{128A9916-2268-4D43-BD53-29C76C4C15D3}" srcId="{D65578DA-2A53-464F-ACD9-C75412FC0A18}" destId="{A3AC9978-C95F-4E97-B6DE-8B41A21BCC2E}" srcOrd="0" destOrd="0" parTransId="{E519DF1B-53A3-4BEF-93BC-F9754F20BE66}" sibTransId="{F296FF21-BD43-4AC3-AA21-E690A23BAD4C}"/>
    <dgm:cxn modelId="{062BB4BE-A132-47DE-9A48-E336E3A1E4AB}" type="presOf" srcId="{FCF05845-1ACE-4541-B400-D8F7EC2E6E71}" destId="{06F1227A-B407-47BD-92D3-6CA776F37D56}" srcOrd="0" destOrd="0" presId="urn:microsoft.com/office/officeart/2005/8/layout/hierarchy3"/>
    <dgm:cxn modelId="{2E6C5F9E-AE3D-43B0-A293-9B2D0DA2197E}" type="presParOf" srcId="{E9789070-5601-461A-81C4-079E746F242B}" destId="{C6A55F0B-5CB4-4FBE-8A3E-02F1BDABE6C8}" srcOrd="0" destOrd="0" presId="urn:microsoft.com/office/officeart/2005/8/layout/hierarchy3"/>
    <dgm:cxn modelId="{BED51998-551B-4331-925F-6A053C6F35BF}" type="presParOf" srcId="{C6A55F0B-5CB4-4FBE-8A3E-02F1BDABE6C8}" destId="{65C9A1DB-AD2A-4F2F-AD91-689A8A84F7F8}" srcOrd="0" destOrd="0" presId="urn:microsoft.com/office/officeart/2005/8/layout/hierarchy3"/>
    <dgm:cxn modelId="{C1065780-F742-4910-A201-D0C5F12A60CA}" type="presParOf" srcId="{65C9A1DB-AD2A-4F2F-AD91-689A8A84F7F8}" destId="{C8AEF63D-E3B2-4B47-B1BB-BFF116B4E8AB}" srcOrd="0" destOrd="0" presId="urn:microsoft.com/office/officeart/2005/8/layout/hierarchy3"/>
    <dgm:cxn modelId="{A19688A0-4EF9-477B-A823-4190CAC3D01D}" type="presParOf" srcId="{65C9A1DB-AD2A-4F2F-AD91-689A8A84F7F8}" destId="{82C317B9-C08E-4A57-A53E-7AEE7748C85B}" srcOrd="1" destOrd="0" presId="urn:microsoft.com/office/officeart/2005/8/layout/hierarchy3"/>
    <dgm:cxn modelId="{48B4AC18-BB3B-4BEF-8494-12BF4BD09DD3}" type="presParOf" srcId="{C6A55F0B-5CB4-4FBE-8A3E-02F1BDABE6C8}" destId="{3173F1AE-EEAD-4443-B1FC-A1DAB4F1B030}" srcOrd="1" destOrd="0" presId="urn:microsoft.com/office/officeart/2005/8/layout/hierarchy3"/>
    <dgm:cxn modelId="{BB718E10-9B0A-4A3B-8B74-BE0EE0A018BE}" type="presParOf" srcId="{3173F1AE-EEAD-4443-B1FC-A1DAB4F1B030}" destId="{D6C68ED3-4849-49D7-9059-508717B6619B}" srcOrd="0" destOrd="0" presId="urn:microsoft.com/office/officeart/2005/8/layout/hierarchy3"/>
    <dgm:cxn modelId="{D984F9C1-A368-409F-A9D1-5C6D2ECB7234}" type="presParOf" srcId="{3173F1AE-EEAD-4443-B1FC-A1DAB4F1B030}" destId="{AAD86414-C72A-4982-9660-632E9682737C}" srcOrd="1" destOrd="0" presId="urn:microsoft.com/office/officeart/2005/8/layout/hierarchy3"/>
    <dgm:cxn modelId="{D2D2171A-F61A-40A2-879F-5B64D248B412}" type="presParOf" srcId="{3173F1AE-EEAD-4443-B1FC-A1DAB4F1B030}" destId="{06F1227A-B407-47BD-92D3-6CA776F37D56}" srcOrd="2" destOrd="0" presId="urn:microsoft.com/office/officeart/2005/8/layout/hierarchy3"/>
    <dgm:cxn modelId="{F6B7D64D-EA25-4A54-842F-D09A08B11EA0}" type="presParOf" srcId="{3173F1AE-EEAD-4443-B1FC-A1DAB4F1B030}" destId="{800A8CDA-2BA2-4A46-84C9-B495A960DC1D}" srcOrd="3" destOrd="0" presId="urn:microsoft.com/office/officeart/2005/8/layout/hierarchy3"/>
    <dgm:cxn modelId="{6E695B81-3985-4FC6-95EB-2D87DA643CD2}" type="presParOf" srcId="{E9789070-5601-461A-81C4-079E746F242B}" destId="{DA127B46-2C6A-4D5A-8C7E-6AF0D9035149}" srcOrd="1" destOrd="0" presId="urn:microsoft.com/office/officeart/2005/8/layout/hierarchy3"/>
    <dgm:cxn modelId="{A7E4058A-BA84-419A-88A4-DA382256765F}" type="presParOf" srcId="{DA127B46-2C6A-4D5A-8C7E-6AF0D9035149}" destId="{7276E98D-1999-408A-ADA1-140118832965}" srcOrd="0" destOrd="0" presId="urn:microsoft.com/office/officeart/2005/8/layout/hierarchy3"/>
    <dgm:cxn modelId="{B67D8EEB-03C0-43AA-A2B5-11D0D96425F6}" type="presParOf" srcId="{7276E98D-1999-408A-ADA1-140118832965}" destId="{869C2970-4A1F-4B1B-94A4-5D220C051E43}" srcOrd="0" destOrd="0" presId="urn:microsoft.com/office/officeart/2005/8/layout/hierarchy3"/>
    <dgm:cxn modelId="{3B393304-D35F-45E9-87A9-01BA97D7870F}" type="presParOf" srcId="{7276E98D-1999-408A-ADA1-140118832965}" destId="{04D13B6D-6C3F-4992-90CF-828419EF7489}" srcOrd="1" destOrd="0" presId="urn:microsoft.com/office/officeart/2005/8/layout/hierarchy3"/>
    <dgm:cxn modelId="{B08F835B-6602-428E-9F36-9624B7AFD9F6}" type="presParOf" srcId="{DA127B46-2C6A-4D5A-8C7E-6AF0D9035149}" destId="{5A612DD9-10BB-4CE8-9D9A-CDCA5AB5FA34}" srcOrd="1" destOrd="0" presId="urn:microsoft.com/office/officeart/2005/8/layout/hierarchy3"/>
    <dgm:cxn modelId="{3D10EDCF-34BE-4173-B61C-FC531347C605}" type="presParOf" srcId="{5A612DD9-10BB-4CE8-9D9A-CDCA5AB5FA34}" destId="{817E645D-317F-43BC-A5DA-9C82B72F371A}" srcOrd="0" destOrd="0" presId="urn:microsoft.com/office/officeart/2005/8/layout/hierarchy3"/>
    <dgm:cxn modelId="{687C58E8-399E-48EF-B33E-24045EC1958B}" type="presParOf" srcId="{5A612DD9-10BB-4CE8-9D9A-CDCA5AB5FA34}" destId="{FD0599F9-B8AC-4632-9DCF-A3F8EEAFC2E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4676F-259E-40DD-B97C-32397AA613F7}">
      <dsp:nvSpPr>
        <dsp:cNvPr id="0" name=""/>
        <dsp:cNvSpPr/>
      </dsp:nvSpPr>
      <dsp:spPr>
        <a:xfrm rot="10800000">
          <a:off x="698403" y="101348"/>
          <a:ext cx="7986740" cy="88499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25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A07.03.001.00</a:t>
          </a: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1    </a:t>
          </a:r>
          <a:r>
            <a:rPr lang="ru-RU" sz="18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Сцинтиграфия</a:t>
          </a: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костей всего тела;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919652" y="101348"/>
        <a:ext cx="7765491" cy="884997"/>
      </dsp:txXfrm>
    </dsp:sp>
    <dsp:sp modelId="{25C6A36C-B017-411C-9F41-BEEBDF1047C8}">
      <dsp:nvSpPr>
        <dsp:cNvPr id="0" name=""/>
        <dsp:cNvSpPr/>
      </dsp:nvSpPr>
      <dsp:spPr>
        <a:xfrm>
          <a:off x="0" y="56134"/>
          <a:ext cx="884997" cy="88499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C505D-C5B3-4FCC-8AFF-CF0E30BA1B11}">
      <dsp:nvSpPr>
        <dsp:cNvPr id="0" name=""/>
        <dsp:cNvSpPr/>
      </dsp:nvSpPr>
      <dsp:spPr>
        <a:xfrm rot="10800000">
          <a:off x="770390" y="1149855"/>
          <a:ext cx="7952825" cy="88499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25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A07.28.002    </a:t>
          </a:r>
          <a:r>
            <a:rPr lang="ru-RU" sz="18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Сцинтиграфия</a:t>
          </a: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почек и мочевыделительной системы;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991639" y="1149855"/>
        <a:ext cx="7731576" cy="884997"/>
      </dsp:txXfrm>
    </dsp:sp>
    <dsp:sp modelId="{129B3399-3F16-4719-B256-E4EB43EE7F35}">
      <dsp:nvSpPr>
        <dsp:cNvPr id="0" name=""/>
        <dsp:cNvSpPr/>
      </dsp:nvSpPr>
      <dsp:spPr>
        <a:xfrm>
          <a:off x="0" y="1112880"/>
          <a:ext cx="884997" cy="88499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EBEB3-2241-46DA-9A99-0A1F6CAC0D5E}">
      <dsp:nvSpPr>
        <dsp:cNvPr id="0" name=""/>
        <dsp:cNvSpPr/>
      </dsp:nvSpPr>
      <dsp:spPr>
        <a:xfrm rot="10800000">
          <a:off x="842377" y="2322315"/>
          <a:ext cx="7875146" cy="88499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25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A04.10.002.004</a:t>
          </a:r>
          <a:r>
            <a:rPr lang="ru-RU" sz="18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  Эхокардиография с физической нагрузкой;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1063626" y="2322315"/>
        <a:ext cx="7653897" cy="884997"/>
      </dsp:txXfrm>
    </dsp:sp>
    <dsp:sp modelId="{40854450-1907-4F99-937B-DE421403C0D9}">
      <dsp:nvSpPr>
        <dsp:cNvPr id="0" name=""/>
        <dsp:cNvSpPr/>
      </dsp:nvSpPr>
      <dsp:spPr>
        <a:xfrm>
          <a:off x="0" y="2230806"/>
          <a:ext cx="884997" cy="88499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A5EF7-F253-487D-A1E3-6A03FD0414B2}">
      <dsp:nvSpPr>
        <dsp:cNvPr id="0" name=""/>
        <dsp:cNvSpPr/>
      </dsp:nvSpPr>
      <dsp:spPr>
        <a:xfrm rot="10800000">
          <a:off x="698403" y="3400868"/>
          <a:ext cx="8041357" cy="88499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25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A06.03.061    </a:t>
          </a:r>
          <a:r>
            <a:rPr lang="ru-RU" sz="1800" kern="1200" dirty="0" err="1" smtClean="0">
              <a:latin typeface="PT Astra Serif" panose="020A0603040505020204" pitchFamily="18" charset="-52"/>
              <a:ea typeface="PT Astra Serif" panose="020A0603040505020204" pitchFamily="18" charset="-52"/>
            </a:rPr>
            <a:t>Рентгеноденситометрия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10800000">
        <a:off x="919652" y="3400868"/>
        <a:ext cx="7820108" cy="884997"/>
      </dsp:txXfrm>
    </dsp:sp>
    <dsp:sp modelId="{F17CEECE-A2ED-4412-A9C0-550A61DA963C}">
      <dsp:nvSpPr>
        <dsp:cNvPr id="0" name=""/>
        <dsp:cNvSpPr/>
      </dsp:nvSpPr>
      <dsp:spPr>
        <a:xfrm>
          <a:off x="0" y="3420435"/>
          <a:ext cx="884997" cy="884997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2E18F-A355-4FF6-88AE-27684D3192C2}">
      <dsp:nvSpPr>
        <dsp:cNvPr id="0" name=""/>
        <dsp:cNvSpPr/>
      </dsp:nvSpPr>
      <dsp:spPr>
        <a:xfrm>
          <a:off x="1455545" y="3072"/>
          <a:ext cx="2630940" cy="1963941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лицензию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объемы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указана в Распоряжении Министерства здравоохранения Ульяновской области от 14.03.2022 г. 2023 г. № 551-р «Об организации оказания медицинской помощи взрослому населению при онкологических заболеваниях в Ульяновской области».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501562" y="49089"/>
        <a:ext cx="2538906" cy="1917924"/>
      </dsp:txXfrm>
    </dsp:sp>
    <dsp:sp modelId="{96FAFD5D-B9E0-4863-AEE8-0AEE0B20A92A}">
      <dsp:nvSpPr>
        <dsp:cNvPr id="0" name=""/>
        <dsp:cNvSpPr/>
      </dsp:nvSpPr>
      <dsp:spPr>
        <a:xfrm>
          <a:off x="1455545" y="1967014"/>
          <a:ext cx="2630940" cy="84449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Онкология, Радиология</a:t>
          </a:r>
          <a:endParaRPr lang="ru-RU" sz="14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455545" y="1967014"/>
        <a:ext cx="1852775" cy="844494"/>
      </dsp:txXfrm>
    </dsp:sp>
    <dsp:sp modelId="{ABBC37DE-E3AA-4793-BA8E-B603ED48A409}">
      <dsp:nvSpPr>
        <dsp:cNvPr id="0" name=""/>
        <dsp:cNvSpPr/>
      </dsp:nvSpPr>
      <dsp:spPr>
        <a:xfrm>
          <a:off x="3428658" y="2104226"/>
          <a:ext cx="920829" cy="92082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082770-1F6C-49EE-BD14-C3F8B0C4529D}">
      <dsp:nvSpPr>
        <dsp:cNvPr id="0" name=""/>
        <dsp:cNvSpPr/>
      </dsp:nvSpPr>
      <dsp:spPr>
        <a:xfrm>
          <a:off x="4531704" y="3072"/>
          <a:ext cx="2630940" cy="1963941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45720" rIns="15240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лицензию 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МО имеет объемы по профилю «Медицинская реабилитация»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Случай оказания медицинской помощи с соответствующей КСГ.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577721" y="49089"/>
        <a:ext cx="2538906" cy="1917924"/>
      </dsp:txXfrm>
    </dsp:sp>
    <dsp:sp modelId="{717EB84B-B766-4E1A-969C-8CAB8E1A11E2}">
      <dsp:nvSpPr>
        <dsp:cNvPr id="0" name=""/>
        <dsp:cNvSpPr/>
      </dsp:nvSpPr>
      <dsp:spPr>
        <a:xfrm>
          <a:off x="4531704" y="1967014"/>
          <a:ext cx="2630940" cy="844494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Медицинская реабилитация</a:t>
          </a:r>
          <a:endParaRPr lang="ru-RU" sz="14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531704" y="1967014"/>
        <a:ext cx="1852775" cy="844494"/>
      </dsp:txXfrm>
    </dsp:sp>
    <dsp:sp modelId="{3ECAF834-953B-4E79-A382-BEE4AA421CF9}">
      <dsp:nvSpPr>
        <dsp:cNvPr id="0" name=""/>
        <dsp:cNvSpPr/>
      </dsp:nvSpPr>
      <dsp:spPr>
        <a:xfrm>
          <a:off x="6458905" y="2101154"/>
          <a:ext cx="920829" cy="920829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CA086-21AC-41E5-B76A-4B6E45D3C7C0}">
      <dsp:nvSpPr>
        <dsp:cNvPr id="0" name=""/>
        <dsp:cNvSpPr/>
      </dsp:nvSpPr>
      <dsp:spPr>
        <a:xfrm rot="16200000">
          <a:off x="1295765" y="-1295765"/>
          <a:ext cx="1876194" cy="4467724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Онкологические заболевания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52 802</a:t>
          </a:r>
          <a:endParaRPr lang="ru-RU" sz="2400" b="1" kern="1200" baseline="0" dirty="0">
            <a:solidFill>
              <a:schemeClr val="tx1"/>
            </a:solidFill>
            <a:latin typeface="PT Astra Serif" panose="020A0603040505020204" pitchFamily="18" charset="-52"/>
          </a:endParaRPr>
        </a:p>
      </dsp:txBody>
      <dsp:txXfrm rot="5400000">
        <a:off x="0" y="0"/>
        <a:ext cx="4467724" cy="1407145"/>
      </dsp:txXfrm>
    </dsp:sp>
    <dsp:sp modelId="{A62944DA-9777-46B4-81F4-6FFEB09EC29D}">
      <dsp:nvSpPr>
        <dsp:cNvPr id="0" name=""/>
        <dsp:cNvSpPr/>
      </dsp:nvSpPr>
      <dsp:spPr>
        <a:xfrm>
          <a:off x="4467724" y="0"/>
          <a:ext cx="4467724" cy="1876194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Сахарный диабет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70 089</a:t>
          </a:r>
          <a:endParaRPr lang="ru-RU" sz="24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4467724" y="0"/>
        <a:ext cx="4467724" cy="1407145"/>
      </dsp:txXfrm>
    </dsp:sp>
    <dsp:sp modelId="{0D5A9A38-3CA6-485C-8A69-0D1CF6119B31}">
      <dsp:nvSpPr>
        <dsp:cNvPr id="0" name=""/>
        <dsp:cNvSpPr/>
      </dsp:nvSpPr>
      <dsp:spPr>
        <a:xfrm rot="10800000">
          <a:off x="24393" y="1832422"/>
          <a:ext cx="4467724" cy="1876194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Болезни системы кровообращения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146 754</a:t>
          </a:r>
          <a:endParaRPr lang="ru-RU" sz="2400" b="1" kern="1200" dirty="0"/>
        </a:p>
      </dsp:txBody>
      <dsp:txXfrm rot="10800000">
        <a:off x="24393" y="2301471"/>
        <a:ext cx="4467724" cy="1407145"/>
      </dsp:txXfrm>
    </dsp:sp>
    <dsp:sp modelId="{E9115113-3A77-44A2-9F17-0AB4E8AD58C8}">
      <dsp:nvSpPr>
        <dsp:cNvPr id="0" name=""/>
        <dsp:cNvSpPr/>
      </dsp:nvSpPr>
      <dsp:spPr>
        <a:xfrm rot="5400000">
          <a:off x="5762327" y="563900"/>
          <a:ext cx="1876194" cy="4467724"/>
        </a:xfrm>
        <a:prstGeom prst="round1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Прочие заболевания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rPr>
            <a:t>37 127</a:t>
          </a:r>
          <a:endParaRPr lang="ru-RU" sz="2400" b="1" kern="1200" dirty="0">
            <a:solidFill>
              <a:schemeClr val="tx1"/>
            </a:solidFill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 rot="-5400000">
        <a:off x="4466563" y="2328713"/>
        <a:ext cx="4467724" cy="1407145"/>
      </dsp:txXfrm>
    </dsp:sp>
    <dsp:sp modelId="{26A8BAE6-8CBA-488B-8BA8-54A08CF1FAF1}">
      <dsp:nvSpPr>
        <dsp:cNvPr id="0" name=""/>
        <dsp:cNvSpPr/>
      </dsp:nvSpPr>
      <dsp:spPr>
        <a:xfrm>
          <a:off x="2515565" y="1202378"/>
          <a:ext cx="3904317" cy="1347632"/>
        </a:xfrm>
        <a:prstGeom prst="roundRect">
          <a:avLst/>
        </a:prstGeom>
        <a:solidFill>
          <a:schemeClr val="bg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tx1"/>
              </a:solidFill>
              <a:latin typeface="PT Astra Serif" panose="020A0603040505020204" pitchFamily="18" charset="-52"/>
            </a:rPr>
            <a:t>Норматив ТПГГ по Диспансерному наблюдению (комплексные посещения)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baseline="0" dirty="0" smtClean="0">
              <a:solidFill>
                <a:schemeClr val="tx1"/>
              </a:solidFill>
              <a:latin typeface="PT Astra Serif" panose="020A0603040505020204" pitchFamily="18" charset="-52"/>
            </a:rPr>
            <a:t> 306 772</a:t>
          </a:r>
          <a:endParaRPr lang="ru-RU" sz="2000" b="1" kern="1200" baseline="0" dirty="0">
            <a:solidFill>
              <a:schemeClr val="tx1"/>
            </a:solidFill>
            <a:latin typeface="PT Astra Serif" panose="020A0603040505020204" pitchFamily="18" charset="-52"/>
          </a:endParaRPr>
        </a:p>
      </dsp:txBody>
      <dsp:txXfrm>
        <a:off x="2581351" y="1268164"/>
        <a:ext cx="3772745" cy="1216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EF63D-E3B2-4B47-B1BB-BFF116B4E8AB}">
      <dsp:nvSpPr>
        <dsp:cNvPr id="0" name=""/>
        <dsp:cNvSpPr/>
      </dsp:nvSpPr>
      <dsp:spPr>
        <a:xfrm>
          <a:off x="1099579" y="665"/>
          <a:ext cx="2462154" cy="10908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Медицинские организации</a:t>
          </a:r>
          <a:endParaRPr lang="ru-RU" sz="2400" b="1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131528" y="32614"/>
        <a:ext cx="2398256" cy="1026912"/>
      </dsp:txXfrm>
    </dsp:sp>
    <dsp:sp modelId="{D6C68ED3-4849-49D7-9059-508717B6619B}">
      <dsp:nvSpPr>
        <dsp:cNvPr id="0" name=""/>
        <dsp:cNvSpPr/>
      </dsp:nvSpPr>
      <dsp:spPr>
        <a:xfrm>
          <a:off x="1345795" y="1091475"/>
          <a:ext cx="300616" cy="779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923"/>
              </a:lnTo>
              <a:lnTo>
                <a:pt x="300616" y="779923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86414-C72A-4982-9660-632E9682737C}">
      <dsp:nvSpPr>
        <dsp:cNvPr id="0" name=""/>
        <dsp:cNvSpPr/>
      </dsp:nvSpPr>
      <dsp:spPr>
        <a:xfrm>
          <a:off x="1646411" y="1256198"/>
          <a:ext cx="3169021" cy="123040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</a:t>
          </a:r>
          <a:r>
            <a:rPr lang="ru-RU" sz="1200" b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проводящая диспансеризацию </a:t>
          </a:r>
          <a:r>
            <a:rPr lang="ru-RU" sz="1200" b="1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прикрепленного населения</a:t>
          </a:r>
          <a:endParaRPr lang="ru-RU" sz="1200" b="1" kern="1200" dirty="0" smtClean="0">
            <a:latin typeface="PT Astra Serif" panose="020A0603040505020204" pitchFamily="18" charset="-52"/>
            <a:ea typeface="PT Astra Serif" panose="020A0603040505020204" pitchFamily="18" charset="-52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формируют перечень граждан, подлежащих углубленной диспансеризации, из прикрепленного населения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и направляют его в ТФОМС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682448" y="1292235"/>
        <a:ext cx="3096947" cy="1158327"/>
      </dsp:txXfrm>
    </dsp:sp>
    <dsp:sp modelId="{06F1227A-B407-47BD-92D3-6CA776F37D56}">
      <dsp:nvSpPr>
        <dsp:cNvPr id="0" name=""/>
        <dsp:cNvSpPr/>
      </dsp:nvSpPr>
      <dsp:spPr>
        <a:xfrm>
          <a:off x="1345795" y="1091475"/>
          <a:ext cx="203263" cy="2520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0060"/>
              </a:lnTo>
              <a:lnTo>
                <a:pt x="203263" y="252006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A8CDA-2BA2-4A46-84C9-B495A960DC1D}">
      <dsp:nvSpPr>
        <dsp:cNvPr id="0" name=""/>
        <dsp:cNvSpPr/>
      </dsp:nvSpPr>
      <dsp:spPr>
        <a:xfrm>
          <a:off x="1549059" y="2777257"/>
          <a:ext cx="3273320" cy="166855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проводящая </a:t>
          </a:r>
          <a:r>
            <a:rPr lang="ru-RU" sz="1200" b="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диспансеризацию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</a:t>
          </a:r>
          <a:r>
            <a:rPr lang="ru-RU" sz="1200" b="1" u="sng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не прикрепленного населения </a:t>
          </a:r>
          <a:r>
            <a:rPr lang="ru-RU" sz="1200" b="0" u="none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(по месту работы или учебы)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формирует и направляет в Территориальный фонд предварительный перечень граждан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 для прохождения профилактических медицинских осмотров и (или) диспансеризации</a:t>
          </a:r>
          <a:endParaRPr lang="ru-RU" sz="12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1597929" y="2826127"/>
        <a:ext cx="3175580" cy="1570817"/>
      </dsp:txXfrm>
    </dsp:sp>
    <dsp:sp modelId="{869C2970-4A1F-4B1B-94A4-5D220C051E43}">
      <dsp:nvSpPr>
        <dsp:cNvPr id="0" name=""/>
        <dsp:cNvSpPr/>
      </dsp:nvSpPr>
      <dsp:spPr>
        <a:xfrm>
          <a:off x="6126163" y="0"/>
          <a:ext cx="2313455" cy="10908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Территориальный фонд обязательного медицинского страхования</a:t>
          </a:r>
          <a:endParaRPr lang="ru-RU" sz="1800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158112" y="31949"/>
        <a:ext cx="2249557" cy="1026912"/>
      </dsp:txXfrm>
    </dsp:sp>
    <dsp:sp modelId="{817E645D-317F-43BC-A5DA-9C82B72F371A}">
      <dsp:nvSpPr>
        <dsp:cNvPr id="0" name=""/>
        <dsp:cNvSpPr/>
      </dsp:nvSpPr>
      <dsp:spPr>
        <a:xfrm>
          <a:off x="6357509" y="1090810"/>
          <a:ext cx="152806" cy="1362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181"/>
              </a:lnTo>
              <a:lnTo>
                <a:pt x="152806" y="1362181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599F9-B8AC-4632-9DCF-A3F8EEAFC2EE}">
      <dsp:nvSpPr>
        <dsp:cNvPr id="0" name=""/>
        <dsp:cNvSpPr/>
      </dsp:nvSpPr>
      <dsp:spPr>
        <a:xfrm>
          <a:off x="6510316" y="1415969"/>
          <a:ext cx="2925709" cy="207404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проводит сверку полученных сведений от иной медицинской организации</a:t>
          </a: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, в том числе на предмет исключения повторного в текущем году проведения профилактического медицинского осмотра и диспансеризации.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- </a:t>
          </a:r>
          <a:r>
            <a:rPr lang="ru-RU" sz="1200" b="1" u="none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будет проходить </a:t>
          </a:r>
          <a:r>
            <a:rPr lang="ru-RU" sz="1200" b="0" u="none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сверка с плановыми списками, направленными медицинскими организациями в ТФОМС, и при отсутствии гражданина в них, случай проведения </a:t>
          </a:r>
          <a:r>
            <a:rPr lang="ru-RU" sz="1200" b="1" u="none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диспансеризации будет отклонен на ФЛК</a:t>
          </a:r>
          <a:r>
            <a:rPr lang="ru-RU" sz="1200" b="0" u="none" kern="1200" dirty="0" smtClean="0">
              <a:latin typeface="PT Astra Serif" panose="020A0603040505020204" pitchFamily="18" charset="-52"/>
              <a:ea typeface="PT Astra Serif" panose="020A0603040505020204" pitchFamily="18" charset="-52"/>
            </a:rPr>
            <a:t>.</a:t>
          </a:r>
          <a:endParaRPr lang="ru-RU" sz="1200" b="0" u="none" kern="1200" dirty="0">
            <a:latin typeface="PT Astra Serif" panose="020A0603040505020204" pitchFamily="18" charset="-52"/>
            <a:ea typeface="PT Astra Serif" panose="020A0603040505020204" pitchFamily="18" charset="-52"/>
          </a:endParaRPr>
        </a:p>
      </dsp:txBody>
      <dsp:txXfrm>
        <a:off x="6571063" y="1476716"/>
        <a:ext cx="2804215" cy="195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5D21A-D3E1-48C4-8795-B6A9A68EED12}" type="datetimeFigureOut">
              <a:rPr lang="ru-RU" smtClean="0"/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C7D7D-C065-4DE8-9493-72061724B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0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DC7D7D-C065-4DE8-9493-72061724BA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711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DC7D7D-C065-4DE8-9493-72061724BA3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43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AE5F-C635-4A34-A02B-109EE9E59990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1B4E-696D-4ACB-A0A5-3B4EC84E3B7B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546A-6860-4A3E-8EED-74BEFE16AF2E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457-87BE-4ADD-8A82-8FACCCE0BF8F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12A-1CC9-4923-8945-87B2EAD7EF47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45D8-B74C-47E4-B5C2-AE2AEEE0E941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C512-F906-45E1-99B2-829268A52037}" type="datetime1">
              <a:rPr lang="ru-RU" smtClean="0"/>
              <a:t>16.02.2024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62BE-289A-4E90-ACF6-1480BB281366}" type="datetime1">
              <a:rPr lang="ru-RU" smtClean="0"/>
              <a:t>16.02.2024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033-08ED-4350-9DFD-DCB444A711A7}" type="datetime1">
              <a:rPr lang="ru-RU" smtClean="0"/>
              <a:t>16.02.2024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E433-20CD-4CFC-A937-CD1B0B09C9C6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8558-1B3A-4383-82F6-ED728C96CF61}" type="datetime1">
              <a:rPr lang="ru-RU" smtClean="0"/>
              <a:t>16.02.2024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714D2-01D5-468A-AC20-16710F0F81BB}" type="datetime1">
              <a:rPr lang="ru-RU" smtClean="0"/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29208" y="48947"/>
            <a:ext cx="8957592" cy="5021380"/>
            <a:chOff x="129208" y="48947"/>
            <a:chExt cx="8957592" cy="5021380"/>
          </a:xfrm>
        </p:grpSpPr>
        <p:sp>
          <p:nvSpPr>
            <p:cNvPr id="5" name="Блок-схема: документ 4"/>
            <p:cNvSpPr/>
            <p:nvPr/>
          </p:nvSpPr>
          <p:spPr>
            <a:xfrm>
              <a:off x="7668344" y="48947"/>
              <a:ext cx="1418456" cy="540655"/>
            </a:xfrm>
            <a:prstGeom prst="flowChartDocument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234" tIns="31117" rIns="62234" bIns="31117" rtlCol="0" anchor="ctr"/>
            <a:lstStyle/>
            <a:p>
              <a:pPr algn="ctr"/>
              <a:r>
                <a:rPr lang="ru-RU" sz="1200" b="1" dirty="0" smtClean="0">
                  <a:solidFill>
                    <a:prstClr val="white"/>
                  </a:solidFill>
                  <a:latin typeface="PT Astra Serif" panose="020A0603040505020204" pitchFamily="18" charset="-52"/>
                  <a:ea typeface="PT Astra Serif" panose="020A0603040505020204" pitchFamily="18" charset="-52"/>
                  <a:cs typeface="Segoe UI" pitchFamily="34" charset="0"/>
                </a:rPr>
                <a:t>ОМС</a:t>
              </a:r>
              <a:endParaRPr lang="ru-RU" sz="1200" b="1" dirty="0">
                <a:solidFill>
                  <a:prstClr val="white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endParaRPr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16200000">
              <a:off x="5356066" y="1344655"/>
              <a:ext cx="3642602" cy="3642602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rot="5400000">
              <a:off x="129208" y="145181"/>
              <a:ext cx="914400" cy="914400"/>
            </a:xfrm>
            <a:prstGeom prst="rtTriangle">
              <a:avLst/>
            </a:prstGeom>
            <a:solidFill>
              <a:schemeClr val="tx2">
                <a:lumMod val="60000"/>
                <a:lumOff val="4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rot="16200000">
              <a:off x="8172400" y="4155927"/>
              <a:ext cx="914400" cy="914400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043888" y="144016"/>
            <a:ext cx="612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 </a:t>
            </a:r>
            <a:endParaRPr lang="ru-RU" sz="1600" b="1" dirty="0">
              <a:ln w="0"/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indent="450215" algn="ctr" fontAlgn="base" hangingPunct="0">
              <a:spcAft>
                <a:spcPts val="0"/>
              </a:spcAft>
            </a:pPr>
            <a:endParaRPr lang="en-US" sz="1600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4872" y="-126563"/>
            <a:ext cx="7658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Новые медицинские </a:t>
            </a:r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услуги в 2024 году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651973152"/>
              </p:ext>
            </p:extLst>
          </p:nvPr>
        </p:nvGraphicFramePr>
        <p:xfrm>
          <a:off x="129208" y="539750"/>
          <a:ext cx="886946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38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63942" y="29000"/>
            <a:ext cx="62246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355"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Маммография – двойное прочтение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855" y="620335"/>
            <a:ext cx="3398829" cy="2237048"/>
          </a:xfrm>
          <a:prstGeom prst="rect">
            <a:avLst/>
          </a:prstGeom>
          <a:effectLst>
            <a:softEdge rad="482600"/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817152" y="620334"/>
            <a:ext cx="4186896" cy="245547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</a:t>
            </a:r>
            <a:r>
              <a:rPr lang="ru-RU" sz="14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аммография </a:t>
            </a:r>
            <a:r>
              <a:rPr lang="ru-RU" sz="14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обеих молочных желез проводится в двух проекциях </a:t>
            </a:r>
            <a:r>
              <a:rPr lang="ru-RU" sz="14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 </a:t>
            </a:r>
            <a:r>
              <a:rPr lang="ru-RU" sz="1400" b="1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двойным прочтением разными врачами </a:t>
            </a:r>
            <a:r>
              <a:rPr lang="ru-RU" sz="14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рентгенологами</a:t>
            </a:r>
            <a:endParaRPr lang="ru-RU" sz="14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9208" y="3537794"/>
            <a:ext cx="8724180" cy="9723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Это </a:t>
            </a:r>
            <a:r>
              <a:rPr lang="ru-RU" sz="1600" dirty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будет учитываться при </a:t>
            </a:r>
            <a:r>
              <a:rPr lang="ru-RU" sz="1600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проведении контрольно-экспертных мероприятий</a:t>
            </a:r>
            <a:r>
              <a:rPr lang="ru-RU" sz="1600" b="1" dirty="0" smtClean="0">
                <a:solidFill>
                  <a:schemeClr val="tx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endParaRPr lang="ru-RU" sz="1600" b="1" dirty="0">
              <a:solidFill>
                <a:schemeClr val="tx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1215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-249051" y="148499"/>
            <a:ext cx="8806643" cy="78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indent="450193" eaLnBrk="0" hangingPunct="0"/>
            <a:r>
              <a:rPr lang="ru-RU" sz="18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Случаи оказания медицинской помощи больным с онкологическими заболеваниями и</a:t>
            </a:r>
          </a:p>
          <a:p>
            <a:pPr lvl="0" indent="450193" eaLnBrk="0" hangingPunct="0"/>
            <a:r>
              <a:rPr lang="ru-RU" sz="1800" b="1" dirty="0" smtClean="0">
                <a:solidFill>
                  <a:prstClr val="black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 случаи медицинской помощи по профилю «Медицинская реабилитация»</a:t>
            </a:r>
            <a:endParaRPr lang="en-US" sz="1800" b="1" dirty="0" smtClean="0">
              <a:solidFill>
                <a:prstClr val="black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47627913"/>
              </p:ext>
            </p:extLst>
          </p:nvPr>
        </p:nvGraphicFramePr>
        <p:xfrm>
          <a:off x="129208" y="1238779"/>
          <a:ext cx="8835280" cy="302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11760" y="931001"/>
            <a:ext cx="3148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Включаются в реестр при условиях:</a:t>
            </a:r>
            <a:endParaRPr lang="ru-RU" sz="14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426383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исключения непрофильной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госпитализации</a:t>
            </a:r>
          </a:p>
          <a:p>
            <a:pPr algn="ctr"/>
            <a:r>
              <a:rPr lang="ru-RU" sz="1600" b="1" u="sng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 </a:t>
            </a:r>
            <a:r>
              <a:rPr lang="ru-RU" sz="16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этапе </a:t>
            </a:r>
            <a:r>
              <a:rPr lang="ru-RU" sz="1600" b="1" u="sng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формато</a:t>
            </a:r>
            <a:r>
              <a:rPr lang="ru-RU" sz="1600" b="1" u="sng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-логистического контроля</a:t>
            </a:r>
            <a:endParaRPr lang="ru-RU" sz="16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848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DE63296A-3BE6-40D0-A6E9-1EE464786ADA}"/>
              </a:ext>
            </a:extLst>
          </p:cNvPr>
          <p:cNvSpPr/>
          <p:nvPr/>
        </p:nvSpPr>
        <p:spPr>
          <a:xfrm rot="16200000">
            <a:off x="5400539" y="1390413"/>
            <a:ext cx="3642602" cy="3642602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5E3B2023-499E-430D-9A36-35F5D8FEBCF7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597" y="40442"/>
            <a:ext cx="7667771" cy="3695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Диспансерное наблюдение в 2024 году</a:t>
            </a:r>
            <a:endParaRPr lang="ru-RU" b="1" dirty="0"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:a16="http://schemas.microsoft.com/office/drawing/2014/main" id="{935E5828-3D89-4B8C-A1FA-8AF22408C910}"/>
              </a:ext>
            </a:extLst>
          </p:cNvPr>
          <p:cNvSpPr/>
          <p:nvPr/>
        </p:nvSpPr>
        <p:spPr>
          <a:xfrm rot="16200000">
            <a:off x="8128741" y="416239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7740352" y="123984"/>
            <a:ext cx="1302789" cy="503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208" y="4305898"/>
            <a:ext cx="8929566" cy="64633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В МО направлен  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перечень кодов МКБ-10 в соответствии с приказами Министерства здравоохранения Российской Федерации от </a:t>
            </a:r>
            <a:r>
              <a:rPr lang="ru-RU" sz="1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15.03.2022 № 168н «Об утверждении порядка проведения диспансерного наблюдения за взрослыми»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, </a:t>
            </a:r>
            <a:r>
              <a:rPr lang="ru-RU" sz="12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04.06.2020 № 548н «Об утверждении порядка диспансерного наблюдения за взрослыми с онкологическими заболеваниями»</a:t>
            </a:r>
            <a:r>
              <a:rPr lang="ru-RU" sz="12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59628389"/>
              </p:ext>
            </p:extLst>
          </p:nvPr>
        </p:nvGraphicFramePr>
        <p:xfrm>
          <a:off x="101620" y="472724"/>
          <a:ext cx="8935449" cy="375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DE63296A-3BE6-40D0-A6E9-1EE464786ADA}"/>
              </a:ext>
            </a:extLst>
          </p:cNvPr>
          <p:cNvSpPr/>
          <p:nvPr/>
        </p:nvSpPr>
        <p:spPr>
          <a:xfrm rot="16200000">
            <a:off x="5400539" y="1500898"/>
            <a:ext cx="3642602" cy="3642602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5E3B2023-499E-430D-9A36-35F5D8FEBCF7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222" y="-39601"/>
            <a:ext cx="7915162" cy="3695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Группы диспансерного наблюдения в 2024 году.</a:t>
            </a:r>
          </a:p>
        </p:txBody>
      </p:sp>
      <p:sp>
        <p:nvSpPr>
          <p:cNvPr id="17" name="Прямоугольный треугольник 16">
            <a:extLst>
              <a:ext uri="{FF2B5EF4-FFF2-40B4-BE49-F238E27FC236}">
                <a16:creationId xmlns:a16="http://schemas.microsoft.com/office/drawing/2014/main" id="{935E5828-3D89-4B8C-A1FA-8AF22408C910}"/>
              </a:ext>
            </a:extLst>
          </p:cNvPr>
          <p:cNvSpPr/>
          <p:nvPr/>
        </p:nvSpPr>
        <p:spPr>
          <a:xfrm rot="16200000">
            <a:off x="8128741" y="416239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7740352" y="123984"/>
            <a:ext cx="1302789" cy="503550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06459"/>
              </p:ext>
            </p:extLst>
          </p:nvPr>
        </p:nvGraphicFramePr>
        <p:xfrm>
          <a:off x="129207" y="298450"/>
          <a:ext cx="8913933" cy="4747123"/>
        </p:xfrm>
        <a:graphic>
          <a:graphicData uri="http://schemas.openxmlformats.org/drawingml/2006/table">
            <a:tbl>
              <a:tblPr firstRow="1" firstCol="1" bandRow="1"/>
              <a:tblGrid>
                <a:gridCol w="1130425">
                  <a:extLst>
                    <a:ext uri="{9D8B030D-6E8A-4147-A177-3AD203B41FA5}">
                      <a16:colId xmlns:a16="http://schemas.microsoft.com/office/drawing/2014/main" val="341824799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4056492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46571063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417285652"/>
                    </a:ext>
                  </a:extLst>
                </a:gridCol>
                <a:gridCol w="2454916">
                  <a:extLst>
                    <a:ext uri="{9D8B030D-6E8A-4147-A177-3AD203B41FA5}">
                      <a16:colId xmlns:a16="http://schemas.microsoft.com/office/drawing/2014/main" val="2905841868"/>
                    </a:ext>
                  </a:extLst>
                </a:gridCol>
              </a:tblGrid>
              <a:tr h="1521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Диспансерное наблюдение (комплексные посещения) 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591640"/>
                  </a:ext>
                </a:extLst>
              </a:tr>
              <a:tr h="333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онкологических заболеваний</a:t>
                      </a:r>
                      <a:endParaRPr lang="ru-RU" sz="9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сахарного диабета</a:t>
                      </a:r>
                      <a:endParaRPr lang="ru-RU" sz="90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болезней системы кровообращения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прочих заболеваний</a:t>
                      </a:r>
                      <a:endParaRPr lang="ru-RU" sz="9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929448"/>
                  </a:ext>
                </a:extLst>
              </a:tr>
              <a:tr h="4260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Врач-специалист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код услуги</a:t>
                      </a: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врач-онколог, </a:t>
                      </a: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B04.027.001</a:t>
                      </a: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врач-терапевт  </a:t>
                      </a: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B04.026.001,  B04.047.003, B04.047.001</a:t>
                      </a: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врач-терапевт </a:t>
                      </a: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B04.026.001, B04.047.003, B04.047.001</a:t>
                      </a: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и </a:t>
                      </a:r>
                      <a:endParaRPr lang="ru-RU" sz="16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врач-кардиолог </a:t>
                      </a:r>
                      <a:r>
                        <a:rPr lang="ru-RU" sz="16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B04.015.003</a:t>
                      </a: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врач-терапевт 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B04.026.001,  B04.047.003, B04.047.001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врач-эндокринолог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B04.058.002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врач-невролог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B04.023.001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врач-хирург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B04.049.001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врач-уролог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B04.053.001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врач-травматолог-ортопед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B04.050.001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врач-офтальмолог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B04.029.003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</a:t>
                      </a:r>
                      <a:r>
                        <a:rPr lang="ru-RU" sz="1000" b="1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оториноларинголог</a:t>
                      </a: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B04.028.001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</a:t>
                      </a:r>
                      <a:r>
                        <a:rPr lang="ru-RU" sz="1000" b="1" dirty="0" err="1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дерматовенеролог</a:t>
                      </a: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B04.008.001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врач-акушер-гинеколог </a:t>
                      </a:r>
                      <a:r>
                        <a:rPr lang="ru-RU" sz="1000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B04.001.001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PT Astra Serif" panose="020A0603040505020204" pitchFamily="18" charset="-52"/>
                        <a:ea typeface="PT Astra Serif" panose="020A0603040505020204" pitchFamily="18" charset="-52"/>
                        <a:cs typeface="Times New Roman" panose="02020603050405020304" pitchFamily="18" charset="0"/>
                      </a:endParaRPr>
                    </a:p>
                  </a:txBody>
                  <a:tcPr marL="20353" marR="203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72637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94075" y="298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2190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BD6A649-392D-4A81-BA3D-3BAB479528DD}"/>
              </a:ext>
            </a:extLst>
          </p:cNvPr>
          <p:cNvSpPr/>
          <p:nvPr/>
        </p:nvSpPr>
        <p:spPr>
          <a:xfrm>
            <a:off x="-320322" y="34882"/>
            <a:ext cx="9004790" cy="63094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kern="0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  <a:sym typeface="Arial"/>
              </a:rPr>
              <a:t>Профилактические </a:t>
            </a:r>
            <a:r>
              <a:rPr lang="ru-RU" sz="2000" b="1" kern="0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  <a:sym typeface="Arial"/>
              </a:rPr>
              <a:t>мероприятия в 2024 году.</a:t>
            </a:r>
            <a:endParaRPr lang="ru-RU" sz="2000" b="1" kern="0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sym typeface="Arial"/>
            </a:endParaRPr>
          </a:p>
          <a:p>
            <a:pPr algn="ctr"/>
            <a:endParaRPr lang="ru-RU" sz="1500" b="1" kern="0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  <a:sym typeface="Arial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0878454"/>
              </p:ext>
            </p:extLst>
          </p:nvPr>
        </p:nvGraphicFramePr>
        <p:xfrm>
          <a:off x="-709924" y="602381"/>
          <a:ext cx="9436026" cy="4536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6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окумент 7"/>
          <p:cNvSpPr/>
          <p:nvPr/>
        </p:nvSpPr>
        <p:spPr>
          <a:xfrm>
            <a:off x="7884367" y="87199"/>
            <a:ext cx="1231337" cy="269602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234" tIns="31117" rIns="62234" bIns="31117"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Segoe UI" pitchFamily="34" charset="0"/>
              </a:rPr>
              <a:t>ОМС</a:t>
            </a:r>
            <a:endParaRPr lang="ru-RU" sz="11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Segoe UI" pitchFamily="34" charset="0"/>
            </a:endParaRPr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5378987" y="1229715"/>
            <a:ext cx="3642602" cy="3642602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108520" y="-39482"/>
            <a:ext cx="8946689" cy="369326"/>
          </a:xfrm>
          <a:prstGeom prst="rect">
            <a:avLst/>
          </a:prstGeom>
          <a:noFill/>
        </p:spPr>
        <p:txBody>
          <a:bodyPr wrap="square" lIns="91434" tIns="45717" rIns="91434" bIns="45717">
            <a:spAutoFit/>
          </a:bodyPr>
          <a:lstStyle/>
          <a:p>
            <a:pPr algn="ctr"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Times New Roman" panose="02020603050405020304" pitchFamily="18" charset="0"/>
              </a:rPr>
              <a:t>Профилактические мероприятия в 2024 году</a:t>
            </a:r>
            <a:endParaRPr lang="ru-RU" b="1" kern="0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12976"/>
              </p:ext>
            </p:extLst>
          </p:nvPr>
        </p:nvGraphicFramePr>
        <p:xfrm>
          <a:off x="35496" y="242414"/>
          <a:ext cx="8986093" cy="4794335"/>
        </p:xfrm>
        <a:graphic>
          <a:graphicData uri="http://schemas.openxmlformats.org/drawingml/2006/table">
            <a:tbl>
              <a:tblPr/>
              <a:tblGrid>
                <a:gridCol w="394126">
                  <a:extLst>
                    <a:ext uri="{9D8B030D-6E8A-4147-A177-3AD203B41FA5}">
                      <a16:colId xmlns:a16="http://schemas.microsoft.com/office/drawing/2014/main" val="3917913695"/>
                    </a:ext>
                  </a:extLst>
                </a:gridCol>
                <a:gridCol w="2270170">
                  <a:extLst>
                    <a:ext uri="{9D8B030D-6E8A-4147-A177-3AD203B41FA5}">
                      <a16:colId xmlns:a16="http://schemas.microsoft.com/office/drawing/2014/main" val="3372389495"/>
                    </a:ext>
                  </a:extLst>
                </a:gridCol>
                <a:gridCol w="827525">
                  <a:extLst>
                    <a:ext uri="{9D8B030D-6E8A-4147-A177-3AD203B41FA5}">
                      <a16:colId xmlns:a16="http://schemas.microsoft.com/office/drawing/2014/main" val="959410132"/>
                    </a:ext>
                  </a:extLst>
                </a:gridCol>
                <a:gridCol w="1639018">
                  <a:extLst>
                    <a:ext uri="{9D8B030D-6E8A-4147-A177-3AD203B41FA5}">
                      <a16:colId xmlns:a16="http://schemas.microsoft.com/office/drawing/2014/main" val="2819488422"/>
                    </a:ext>
                  </a:extLst>
                </a:gridCol>
                <a:gridCol w="1282710">
                  <a:extLst>
                    <a:ext uri="{9D8B030D-6E8A-4147-A177-3AD203B41FA5}">
                      <a16:colId xmlns:a16="http://schemas.microsoft.com/office/drawing/2014/main" val="1643390606"/>
                    </a:ext>
                  </a:extLst>
                </a:gridCol>
                <a:gridCol w="1425233">
                  <a:extLst>
                    <a:ext uri="{9D8B030D-6E8A-4147-A177-3AD203B41FA5}">
                      <a16:colId xmlns:a16="http://schemas.microsoft.com/office/drawing/2014/main" val="960369509"/>
                    </a:ext>
                  </a:extLst>
                </a:gridCol>
                <a:gridCol w="1147311">
                  <a:extLst>
                    <a:ext uri="{9D8B030D-6E8A-4147-A177-3AD203B41FA5}">
                      <a16:colId xmlns:a16="http://schemas.microsoft.com/office/drawing/2014/main" val="2212883727"/>
                    </a:ext>
                  </a:extLst>
                </a:gridCol>
              </a:tblGrid>
              <a:tr h="14032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№ п/п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Наименование медицинской организации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Количество </a:t>
                      </a:r>
                      <a:r>
                        <a:rPr lang="ru-RU" sz="700" b="1" i="0" u="none" strike="noStrike" dirty="0" smtClean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прикрепленного взрослого </a:t>
                      </a:r>
                      <a:r>
                        <a:rPr lang="ru-RU" sz="7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населения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Общее число застрахованных лиц, включенных в списки для прохождения профилактических мероприятий (человек)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6359"/>
                  </a:ext>
                </a:extLst>
              </a:tr>
              <a:tr h="113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 том числе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Диспансерное наблюдение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318379"/>
                  </a:ext>
                </a:extLst>
              </a:tr>
              <a:tr h="347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Всего диспансеризаций  и профилактических осмотров взрослого населения по медицинской организации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Диспансеризация определенных групп взрослого населения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Профилактические медицинские осмотры  взрослого населения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55573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"БАРЫШСКАЯ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27724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27142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22608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4534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372165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"БОЛЬШЕНАГАТКИНСКАЯ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14857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15808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12959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2849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3521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2700996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"ВЕШКАЙМСКАЯ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11382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4699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3705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994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086287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БОЛЬНИЦА № 2"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47158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47098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36328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10770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13835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4730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 5"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31991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495782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"ГОРОДСКАЯ ПОЛИКЛИНИКА № 6"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45774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12374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9728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2646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93062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"ИНЗЕНСКАЯ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20910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5172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1631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3541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2767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811776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"КАРСУНСКАЯ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14717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12074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12074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374088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"КУЗОВАТОВСКАЯ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14829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14197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12177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2020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3670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75639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"МАЙНСКАЯ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15875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10101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7877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2224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4084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680227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"НГБ ИМ. А.Ф.АЛЬБЕРТ"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13477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13654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11257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2397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2758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767835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"НИКОЛАЕВСКАЯ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16043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3536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2617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48027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"НОВОМАЛЫКЛИНСКАЯ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10530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8386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6754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1632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4493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94788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"НОВОСПАССКАЯ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15281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14560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11773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2787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1955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154592"/>
                  </a:ext>
                </a:extLst>
              </a:tr>
              <a:tr h="22502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"ПАВЛОВСКАЯ РБ ИМЕНИ ЗАСЛУЖЕННОГО ВРАЧА РОССИИ А.И.МАРЬИНА"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8642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8660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7467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1193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2483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758042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"РАДИЩЕВСКАЯ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7417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2318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1226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1092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92526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"СЕНГИЛЕЕВСКАЯ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14440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14028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10976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3052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3654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823836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"СТАРОКУЛАТКИНСКАЯ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7934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4216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2796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1420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1841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462707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"СТАРОМАЙНСКАЯ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10836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10903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9130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1773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4011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147928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"СУРСКАЯ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10318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10418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8909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1509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3267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458003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"ТЕРЕНЬГУЛЬСКАЯ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10316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10632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8941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1691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2338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983966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"УЛЬЯНОВСКАЯ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24303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24530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20073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4457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8563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264889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23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"ЦГКБ Г. УЛЬЯНОВСКА"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54466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27462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22984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4478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20508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190559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"ЧЕРДАКЛИНСКАЯ РБ"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24961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24974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20340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4634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612460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ГОРБОЛЬНИЦА № 3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48998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41887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33977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7910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11473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4967814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26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ГОРОДСКАЯ ПОЛИКЛИНИКА № 1 ИМ. С.М. КИРОВА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61107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15027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11814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3213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14363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948665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27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38458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18291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11090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7201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3511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657761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28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ГОРОДСКАЯ ПОЛИКЛИНИКА № 4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119430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90610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69702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20908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25437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061729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29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ЗЕРНОСОВХОЗСКАЯ УЧАСТКОВАЯ БОЛЬНИЦА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3691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3712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3117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595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1528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643323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МУЛЛОВСКАЯ УЧАСТКОВАЯ БОЛЬНИЦА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5890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6006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4994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1012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1970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840161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31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НОВО-МАЙНСКАЯ ГОРОДСКАЯ БОЛЬНИЦА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6839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6976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5644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1332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1650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719137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32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РЯЗАНОВСКАЯ УЧАСТКОВАЯ БОЛЬНИЦА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3507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3593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3003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590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291440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33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ГУЗ ЦК МСЧ ИМ. В.А.ЕГОРОВА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60709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61381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48924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12457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1710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51484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34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ФГБУ ФНКЦРИО ФМБА РОССИИ НМИЦ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91276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70032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48394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21638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15016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456615"/>
                  </a:ext>
                </a:extLst>
              </a:tr>
              <a:tr h="11370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35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ЧУЗ "РЖД - МЕДИЦИНА" Г.УЛЬЯНОВСК</a:t>
                      </a:r>
                    </a:p>
                  </a:txBody>
                  <a:tcPr marL="2604" marR="2604" marT="26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10182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4787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3019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1768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0</a:t>
                      </a:r>
                    </a:p>
                  </a:txBody>
                  <a:tcPr marL="2604" marR="2604" marT="26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072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31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5437</TotalTime>
  <Words>865</Words>
  <Application>Microsoft Office PowerPoint</Application>
  <PresentationFormat>Экран (16:9)</PresentationFormat>
  <Paragraphs>343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PT Astra Serif</vt:lpstr>
      <vt:lpstr>Segoe UI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Водкина Татьяна Яковлевна</cp:lastModifiedBy>
  <cp:revision>617</cp:revision>
  <cp:lastPrinted>2023-12-15T09:50:30Z</cp:lastPrinted>
  <dcterms:created xsi:type="dcterms:W3CDTF">2019-12-23T12:18:20Z</dcterms:created>
  <dcterms:modified xsi:type="dcterms:W3CDTF">2024-02-16T04:42:38Z</dcterms:modified>
</cp:coreProperties>
</file>