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" y="5245608"/>
            <a:ext cx="11713845" cy="358140"/>
          </a:xfrm>
          <a:custGeom>
            <a:avLst/>
            <a:gdLst/>
            <a:ahLst/>
            <a:cxnLst/>
            <a:rect l="l" t="t" r="r" b="b"/>
            <a:pathLst>
              <a:path w="11713845" h="358139">
                <a:moveTo>
                  <a:pt x="11713464" y="0"/>
                </a:moveTo>
                <a:lnTo>
                  <a:pt x="0" y="0"/>
                </a:lnTo>
                <a:lnTo>
                  <a:pt x="0" y="358140"/>
                </a:lnTo>
                <a:lnTo>
                  <a:pt x="11713464" y="358140"/>
                </a:lnTo>
                <a:lnTo>
                  <a:pt x="11713464" y="0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2570" y="53721"/>
            <a:ext cx="1173924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04215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НОВЕЛЛЫ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РЕАЛИЗАЦИИ</a:t>
            </a:r>
            <a:r>
              <a:rPr sz="1600" spc="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МЕРОПРИЯТИЙ ПО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ОСУЩЕСТВЛЕНИЮ</a:t>
            </a:r>
            <a:r>
              <a:rPr sz="1600" spc="6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ДЕНЕЖНЫХ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ВЫПЛАТ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СТИМУЛИРУЮЩЕГО</a:t>
            </a:r>
            <a:r>
              <a:rPr sz="1600" spc="3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ХАРАКТЕРА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714500" algn="l"/>
                <a:tab pos="11725910" algn="l"/>
              </a:tabLst>
            </a:pPr>
            <a:r>
              <a:rPr sz="1600" u="heavy" spc="-5" dirty="0">
                <a:uFill>
                  <a:solidFill>
                    <a:srgbClr val="95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600" u="heavy" spc="-1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МЕДИЦИНСКИМ</a:t>
            </a:r>
            <a:r>
              <a:rPr sz="1600" u="heavy" spc="25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2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РАБОТНИКАМ</a:t>
            </a:r>
            <a:r>
              <a:rPr sz="1600" u="heavy" spc="15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ЗА</a:t>
            </a:r>
            <a:r>
              <a:rPr sz="1600" u="heavy" spc="15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ВЫЯВЛЕНИЕ</a:t>
            </a:r>
            <a:r>
              <a:rPr sz="1600" u="heavy" spc="7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5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ОНКОЛОГИЧЕСКИХ</a:t>
            </a:r>
            <a:r>
              <a:rPr sz="1600" u="heavy" spc="5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ЗАБОЛЕВАНИЙ</a:t>
            </a:r>
            <a:r>
              <a:rPr sz="1600" u="heavy" spc="4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5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В</a:t>
            </a:r>
            <a:r>
              <a:rPr sz="1600" u="heavy" spc="3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1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2024</a:t>
            </a:r>
            <a:r>
              <a:rPr sz="1600" u="heavy" spc="3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 </a:t>
            </a:r>
            <a:r>
              <a:rPr sz="1600" u="heavy" spc="-30" dirty="0">
                <a:uFill>
                  <a:solidFill>
                    <a:srgbClr val="950000"/>
                  </a:solidFill>
                </a:uFill>
                <a:latin typeface="Calibri"/>
                <a:cs typeface="Calibri"/>
              </a:rPr>
              <a:t>ГОДУ	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4508" y="658368"/>
            <a:ext cx="11713845" cy="307975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8255" rIns="0" bIns="0" rtlCol="0">
            <a:spAutoFit/>
          </a:bodyPr>
          <a:lstStyle/>
          <a:p>
            <a:pPr marL="250825">
              <a:lnSpc>
                <a:spcPct val="100000"/>
              </a:lnSpc>
              <a:spcBef>
                <a:spcPts val="65"/>
              </a:spcBef>
            </a:pP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постановление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Правительства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РФ</a:t>
            </a:r>
            <a:r>
              <a:rPr sz="14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от</a:t>
            </a:r>
            <a:r>
              <a:rPr sz="14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30</a:t>
            </a:r>
            <a:r>
              <a:rPr sz="14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декабря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2019</a:t>
            </a:r>
            <a:r>
              <a:rPr sz="14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г.</a:t>
            </a:r>
            <a:r>
              <a:rPr sz="14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№1940</a:t>
            </a:r>
            <a:r>
              <a:rPr sz="1400" b="1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«Об</a:t>
            </a:r>
            <a:r>
              <a:rPr sz="14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утверждении</a:t>
            </a:r>
            <a:r>
              <a:rPr sz="14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Правил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предоставления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межбюджетных</a:t>
            </a:r>
            <a:r>
              <a:rPr sz="14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трансфертов…»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62256" y="6546595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1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69260" y="5232908"/>
            <a:ext cx="7431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Внесенные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изменения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400" b="1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Правила</a:t>
            </a:r>
            <a:r>
              <a:rPr sz="14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предоставления</a:t>
            </a:r>
            <a:r>
              <a:rPr sz="1400" b="1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межбюджетных</a:t>
            </a:r>
            <a:r>
              <a:rPr sz="14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D0D0D"/>
                </a:solidFill>
                <a:latin typeface="Calibri"/>
                <a:cs typeface="Calibri"/>
              </a:rPr>
              <a:t>трансфертов</a:t>
            </a:r>
            <a:r>
              <a:rPr sz="14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AF50"/>
                </a:solidFill>
                <a:latin typeface="Calibri"/>
                <a:cs typeface="Calibri"/>
              </a:rPr>
              <a:t>ПОЗВОЛЯТ: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54508" y="5710428"/>
            <a:ext cx="11713845" cy="1077595"/>
          </a:xfrm>
          <a:custGeom>
            <a:avLst/>
            <a:gdLst/>
            <a:ahLst/>
            <a:cxnLst/>
            <a:rect l="l" t="t" r="r" b="b"/>
            <a:pathLst>
              <a:path w="11713845" h="1077595">
                <a:moveTo>
                  <a:pt x="11713464" y="0"/>
                </a:moveTo>
                <a:lnTo>
                  <a:pt x="0" y="0"/>
                </a:lnTo>
                <a:lnTo>
                  <a:pt x="0" y="1077468"/>
                </a:lnTo>
                <a:lnTo>
                  <a:pt x="11713464" y="1077468"/>
                </a:lnTo>
                <a:lnTo>
                  <a:pt x="1171346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33247" y="5732170"/>
            <a:ext cx="115563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Осуществлять</a:t>
            </a:r>
            <a:r>
              <a:rPr sz="1600" b="1" spc="3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денежные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выплаты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за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случаи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увеличенными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сроками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установления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диспансерного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наблюдения;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Усилить</a:t>
            </a:r>
            <a:r>
              <a:rPr sz="16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мотивацию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ответственных</a:t>
            </a:r>
            <a:r>
              <a:rPr sz="16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медицинских работников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раннему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выявлению онкологических</a:t>
            </a:r>
            <a:r>
              <a:rPr sz="1600" spc="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заболеваний граждан;</a:t>
            </a:r>
            <a:endParaRPr sz="16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sz="1600" b="1" spc="-10" dirty="0">
                <a:solidFill>
                  <a:srgbClr val="00AF50"/>
                </a:solidFill>
                <a:latin typeface="Calibri"/>
                <a:cs typeface="Calibri"/>
              </a:rPr>
              <a:t>Увеличить</a:t>
            </a:r>
            <a:r>
              <a:rPr sz="1600" b="1" spc="16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количество</a:t>
            </a:r>
            <a:r>
              <a:rPr sz="1600" spc="1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случаев</a:t>
            </a:r>
            <a:r>
              <a:rPr sz="1600" spc="1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онкологических</a:t>
            </a:r>
            <a:r>
              <a:rPr sz="1600" spc="1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заболеваний,</a:t>
            </a:r>
            <a:r>
              <a:rPr sz="1600" spc="1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выявленных</a:t>
            </a:r>
            <a:r>
              <a:rPr sz="1600" spc="1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</a:t>
            </a:r>
            <a:r>
              <a:rPr sz="1600" spc="1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ранних</a:t>
            </a:r>
            <a:r>
              <a:rPr sz="1600" spc="1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стадиях,</a:t>
            </a:r>
            <a:r>
              <a:rPr sz="1600" spc="1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что</a:t>
            </a:r>
            <a:r>
              <a:rPr sz="1600" spc="1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повысит</a:t>
            </a:r>
            <a:r>
              <a:rPr sz="1600" spc="15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эффективность </a:t>
            </a:r>
            <a:r>
              <a:rPr sz="1600" spc="-3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оказываемой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медицинской</a:t>
            </a:r>
            <a:r>
              <a:rPr sz="16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помощи.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822" y="1000506"/>
            <a:ext cx="499364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2023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год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редакции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постановления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Правительства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РФ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от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29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декабря</a:t>
            </a:r>
            <a:r>
              <a:rPr sz="14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2021</a:t>
            </a:r>
            <a:endParaRPr sz="1400">
              <a:latin typeface="Calibri"/>
              <a:cs typeface="Calibri"/>
            </a:endParaRPr>
          </a:p>
          <a:p>
            <a:pPr marL="227329" marR="217804" algn="ctr">
              <a:lnSpc>
                <a:spcPct val="10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№2561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«О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 внесении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изменений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Правила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предоставления </a:t>
            </a:r>
            <a:r>
              <a:rPr sz="1400" spc="-3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межбюджетных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трансфертов…»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90156" y="1000506"/>
            <a:ext cx="5445760" cy="880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2024</a:t>
            </a:r>
            <a:r>
              <a:rPr sz="1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год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 редакции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постановления</a:t>
            </a:r>
            <a:r>
              <a:rPr sz="14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Правительства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РФ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от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5</a:t>
            </a:r>
            <a:r>
              <a:rPr sz="14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февраля</a:t>
            </a:r>
            <a:r>
              <a:rPr sz="14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2024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№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120</a:t>
            </a:r>
            <a:endParaRPr sz="1400">
              <a:latin typeface="Calibri"/>
              <a:cs typeface="Calibri"/>
            </a:endParaRPr>
          </a:p>
          <a:p>
            <a:pPr marL="111760" marR="105410" algn="ctr">
              <a:lnSpc>
                <a:spcPct val="100000"/>
              </a:lnSpc>
            </a:pP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«О</a:t>
            </a:r>
            <a:r>
              <a:rPr sz="1400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внесении</a:t>
            </a:r>
            <a:r>
              <a:rPr sz="14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изменений</a:t>
            </a:r>
            <a:r>
              <a:rPr sz="14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Правила</a:t>
            </a:r>
            <a:r>
              <a:rPr sz="14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предоставления</a:t>
            </a:r>
            <a:r>
              <a:rPr sz="14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межбюджетных </a:t>
            </a:r>
            <a:r>
              <a:rPr sz="1400" spc="-30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D0D0D"/>
                </a:solidFill>
                <a:latin typeface="Calibri"/>
                <a:cs typeface="Calibri"/>
              </a:rPr>
              <a:t>трансфертов…»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5896" y="2544572"/>
            <a:ext cx="541718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500</a:t>
            </a:r>
            <a:r>
              <a:rPr sz="16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рублей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16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медицинскому</a:t>
            </a:r>
            <a:r>
              <a:rPr sz="16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работнику,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ответственному</a:t>
            </a:r>
            <a:r>
              <a:rPr sz="16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 </a:t>
            </a:r>
            <a:r>
              <a:rPr sz="1600" spc="-3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диспансеризацию;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250</a:t>
            </a:r>
            <a:r>
              <a:rPr sz="16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рублей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медицинскому</a:t>
            </a:r>
            <a:r>
              <a:rPr sz="16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работнику,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направившему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консультацию</a:t>
            </a:r>
            <a:r>
              <a:rPr sz="16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врача-онколога;</a:t>
            </a:r>
            <a:endParaRPr sz="1600">
              <a:latin typeface="Calibri"/>
              <a:cs typeface="Calibri"/>
            </a:endParaRPr>
          </a:p>
          <a:p>
            <a:pPr marL="299085" marR="217804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250</a:t>
            </a:r>
            <a:r>
              <a:rPr sz="16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рублей</a:t>
            </a:r>
            <a:r>
              <a:rPr sz="16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16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медицинскому</a:t>
            </a:r>
            <a:r>
              <a:rPr sz="1600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работнику,</a:t>
            </a:r>
            <a:r>
              <a:rPr sz="16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установившему </a:t>
            </a:r>
            <a:r>
              <a:rPr sz="1600" spc="-3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своевременно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диспансерное</a:t>
            </a:r>
            <a:r>
              <a:rPr sz="16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наблюдение.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2020" y="1952625"/>
            <a:ext cx="9509760" cy="24892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60"/>
              </a:lnSpc>
            </a:pP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категории</a:t>
            </a:r>
            <a:r>
              <a:rPr sz="16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медицинских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работников,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которым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положены денежные выплаты</a:t>
            </a:r>
            <a:r>
              <a:rPr sz="1600" b="1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стимулирующего</a:t>
            </a:r>
            <a:r>
              <a:rPr sz="1600" b="1" spc="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характера,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5653" y="2201036"/>
            <a:ext cx="1695450" cy="24384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825"/>
              </a:lnSpc>
            </a:pP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а</a:t>
            </a:r>
            <a:r>
              <a:rPr sz="1600" b="1" spc="-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также</a:t>
            </a:r>
            <a:r>
              <a:rPr sz="1600" b="1" spc="-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их</a:t>
            </a:r>
            <a:r>
              <a:rPr sz="1600" b="1" spc="-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размер: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23050" y="2567686"/>
            <a:ext cx="542163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1000</a:t>
            </a:r>
            <a:r>
              <a:rPr sz="1600" b="1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рулей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-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медицинскому</a:t>
            </a:r>
            <a:r>
              <a:rPr sz="1600" spc="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работнику,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впервые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назначившему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консультацию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врача-специалиста,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диагностические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инструментальные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и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(или)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лабораторные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09943" y="3299586"/>
            <a:ext cx="51581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исследования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на</a:t>
            </a:r>
            <a:r>
              <a:rPr sz="16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выявление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онкологического</a:t>
            </a:r>
            <a:r>
              <a:rPr sz="1600" spc="6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97573" y="971550"/>
            <a:ext cx="0" cy="931544"/>
          </a:xfrm>
          <a:custGeom>
            <a:avLst/>
            <a:gdLst/>
            <a:ahLst/>
            <a:cxnLst/>
            <a:rect l="l" t="t" r="r" b="b"/>
            <a:pathLst>
              <a:path h="931544">
                <a:moveTo>
                  <a:pt x="0" y="0"/>
                </a:moveTo>
                <a:lnTo>
                  <a:pt x="0" y="931417"/>
                </a:lnTo>
              </a:path>
            </a:pathLst>
          </a:custGeom>
          <a:ln w="38100">
            <a:solidFill>
              <a:srgbClr val="C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4715128" y="2472689"/>
            <a:ext cx="3775075" cy="2794635"/>
            <a:chOff x="4715128" y="2472689"/>
            <a:chExt cx="3775075" cy="2794635"/>
          </a:xfrm>
        </p:grpSpPr>
        <p:sp>
          <p:nvSpPr>
            <p:cNvPr id="18" name="object 18"/>
            <p:cNvSpPr/>
            <p:nvPr/>
          </p:nvSpPr>
          <p:spPr>
            <a:xfrm>
              <a:off x="6529450" y="2506979"/>
              <a:ext cx="0" cy="2726055"/>
            </a:xfrm>
            <a:custGeom>
              <a:avLst/>
              <a:gdLst/>
              <a:ahLst/>
              <a:cxnLst/>
              <a:rect l="l" t="t" r="r" b="b"/>
              <a:pathLst>
                <a:path h="2726054">
                  <a:moveTo>
                    <a:pt x="0" y="1849501"/>
                  </a:moveTo>
                  <a:lnTo>
                    <a:pt x="0" y="2726055"/>
                  </a:lnTo>
                </a:path>
                <a:path h="2726054">
                  <a:moveTo>
                    <a:pt x="0" y="0"/>
                  </a:moveTo>
                  <a:lnTo>
                    <a:pt x="0" y="1601089"/>
                  </a:lnTo>
                </a:path>
              </a:pathLst>
            </a:custGeom>
            <a:ln w="68325">
              <a:solidFill>
                <a:srgbClr val="C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715128" y="4108069"/>
              <a:ext cx="3775075" cy="248920"/>
            </a:xfrm>
            <a:custGeom>
              <a:avLst/>
              <a:gdLst/>
              <a:ahLst/>
              <a:cxnLst/>
              <a:rect l="l" t="t" r="r" b="b"/>
              <a:pathLst>
                <a:path w="3775075" h="248920">
                  <a:moveTo>
                    <a:pt x="3774948" y="0"/>
                  </a:moveTo>
                  <a:lnTo>
                    <a:pt x="0" y="0"/>
                  </a:lnTo>
                  <a:lnTo>
                    <a:pt x="0" y="248411"/>
                  </a:lnTo>
                  <a:lnTo>
                    <a:pt x="3774948" y="248411"/>
                  </a:lnTo>
                  <a:lnTo>
                    <a:pt x="3774948" y="0"/>
                  </a:lnTo>
                  <a:close/>
                </a:path>
              </a:pathLst>
            </a:custGeom>
            <a:solidFill>
              <a:srgbClr val="F1DCD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703190" y="4089019"/>
            <a:ext cx="37985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условия осуществления денежных</a:t>
            </a: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выплат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81811" y="4449013"/>
            <a:ext cx="505714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D0D0D"/>
                </a:solidFill>
                <a:latin typeface="Calibri"/>
                <a:cs typeface="Calibri"/>
              </a:rPr>
              <a:t>Срок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установления</a:t>
            </a:r>
            <a:r>
              <a:rPr sz="1600" b="1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диспансерного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наблюдения</a:t>
            </a:r>
            <a:r>
              <a:rPr sz="1600" b="1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врача- 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онколога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не</a:t>
            </a:r>
            <a:r>
              <a:rPr sz="1600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должен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превышать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3</a:t>
            </a:r>
            <a:r>
              <a:rPr sz="1600" b="1" spc="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рабочих</a:t>
            </a:r>
            <a:r>
              <a:rPr sz="1600" b="1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дня</a:t>
            </a:r>
            <a:r>
              <a:rPr sz="1600" b="1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момента </a:t>
            </a:r>
            <a:r>
              <a:rPr sz="1600" spc="-3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постановки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диагноза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 онкологического</a:t>
            </a:r>
            <a:r>
              <a:rPr sz="1600" spc="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49516" y="4585208"/>
            <a:ext cx="17780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Условие</a:t>
            </a:r>
            <a:r>
              <a:rPr sz="1600" b="1" spc="-4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исключено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0" y="2708148"/>
            <a:ext cx="1009015" cy="2444750"/>
            <a:chOff x="0" y="2708148"/>
            <a:chExt cx="1009015" cy="2444750"/>
          </a:xfrm>
        </p:grpSpPr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708148"/>
              <a:ext cx="1008887" cy="92659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1835" y="4424172"/>
              <a:ext cx="736092" cy="72847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609" y="39446"/>
            <a:ext cx="11494770" cy="547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55"/>
              </a:lnSpc>
              <a:spcBef>
                <a:spcPts val="100"/>
              </a:spcBef>
            </a:pPr>
            <a:r>
              <a:rPr sz="1800" spc="-5" dirty="0">
                <a:latin typeface="Segoe UI"/>
                <a:cs typeface="Segoe UI"/>
              </a:rPr>
              <a:t>РОЛЬ</a:t>
            </a:r>
            <a:r>
              <a:rPr sz="1800" spc="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ТЕРРИТОРИАЛЬНОГО</a:t>
            </a:r>
            <a:r>
              <a:rPr sz="1800" spc="2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ФОНДА</a:t>
            </a:r>
            <a:r>
              <a:rPr sz="1800" spc="10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ОМС</a:t>
            </a:r>
            <a:r>
              <a:rPr sz="1800" spc="-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В ФОРМИРОВАНИИ</a:t>
            </a:r>
            <a:r>
              <a:rPr sz="1800" spc="4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И ПРЕДОСТАВЛЕНИИ</a:t>
            </a:r>
            <a:r>
              <a:rPr sz="1800" spc="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СВЕДЕНИЙ</a:t>
            </a:r>
            <a:r>
              <a:rPr sz="1800" spc="15" dirty="0">
                <a:latin typeface="Segoe UI"/>
                <a:cs typeface="Segoe UI"/>
              </a:rPr>
              <a:t> </a:t>
            </a:r>
            <a:r>
              <a:rPr sz="1800" dirty="0">
                <a:latin typeface="Segoe UI"/>
                <a:cs typeface="Segoe UI"/>
              </a:rPr>
              <a:t>О</a:t>
            </a:r>
            <a:r>
              <a:rPr sz="1800" spc="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СЛУЧАЯХ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ts val="2055"/>
              </a:lnSpc>
            </a:pPr>
            <a:r>
              <a:rPr sz="1800" spc="-10" dirty="0">
                <a:latin typeface="Segoe UI"/>
                <a:cs typeface="Segoe UI"/>
              </a:rPr>
              <a:t>ВЫЯВЛЕННЫХ</a:t>
            </a:r>
            <a:r>
              <a:rPr sz="1800" spc="1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ОНКОЛОГИЧЕСКИХ</a:t>
            </a:r>
            <a:r>
              <a:rPr sz="1800" spc="15" dirty="0">
                <a:latin typeface="Segoe UI"/>
                <a:cs typeface="Segoe UI"/>
              </a:rPr>
              <a:t> </a:t>
            </a:r>
            <a:r>
              <a:rPr sz="1800" spc="-5" dirty="0">
                <a:latin typeface="Segoe UI"/>
                <a:cs typeface="Segoe UI"/>
              </a:rPr>
              <a:t>ЗАБОЛЕВАНИЙ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35714" y="6532574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210" y="611886"/>
            <a:ext cx="11713845" cy="0"/>
          </a:xfrm>
          <a:custGeom>
            <a:avLst/>
            <a:gdLst/>
            <a:ahLst/>
            <a:cxnLst/>
            <a:rect l="l" t="t" r="r" b="b"/>
            <a:pathLst>
              <a:path w="11713845">
                <a:moveTo>
                  <a:pt x="0" y="0"/>
                </a:moveTo>
                <a:lnTo>
                  <a:pt x="11713337" y="0"/>
                </a:lnTo>
              </a:path>
            </a:pathLst>
          </a:custGeom>
          <a:ln w="28575">
            <a:solidFill>
              <a:srgbClr val="95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0415" y="990600"/>
            <a:ext cx="2887980" cy="3662679"/>
          </a:xfrm>
          <a:custGeom>
            <a:avLst/>
            <a:gdLst/>
            <a:ahLst/>
            <a:cxnLst/>
            <a:rect l="l" t="t" r="r" b="b"/>
            <a:pathLst>
              <a:path w="2887980" h="3662679">
                <a:moveTo>
                  <a:pt x="0" y="3662172"/>
                </a:moveTo>
                <a:lnTo>
                  <a:pt x="2887980" y="3662172"/>
                </a:lnTo>
                <a:lnTo>
                  <a:pt x="2887980" y="0"/>
                </a:lnTo>
                <a:lnTo>
                  <a:pt x="0" y="0"/>
                </a:lnTo>
                <a:lnTo>
                  <a:pt x="0" y="3662172"/>
                </a:lnTo>
                <a:close/>
              </a:path>
            </a:pathLst>
          </a:custGeom>
          <a:ln w="76200">
            <a:solidFill>
              <a:srgbClr val="F1DC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3961" y="997152"/>
            <a:ext cx="2642235" cy="357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spc="-25" dirty="0">
                <a:latin typeface="Calibri"/>
                <a:cs typeface="Calibri"/>
              </a:rPr>
              <a:t>ТФОМС</a:t>
            </a:r>
            <a:endParaRPr sz="3200">
              <a:latin typeface="Calibri"/>
              <a:cs typeface="Calibri"/>
            </a:endParaRPr>
          </a:p>
          <a:p>
            <a:pPr marL="495934" marR="489584" algn="ctr">
              <a:lnSpc>
                <a:spcPct val="100000"/>
              </a:lnSpc>
              <a:spcBef>
                <a:spcPts val="75"/>
              </a:spcBef>
            </a:pPr>
            <a:r>
              <a:rPr sz="2000" dirty="0">
                <a:latin typeface="Calibri"/>
                <a:cs typeface="Calibri"/>
              </a:rPr>
              <a:t>формирование  </a:t>
            </a:r>
            <a:r>
              <a:rPr sz="2000" spc="-10" dirty="0">
                <a:latin typeface="Calibri"/>
                <a:cs typeface="Calibri"/>
              </a:rPr>
              <a:t>сведений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о</a:t>
            </a:r>
            <a:endParaRPr sz="2000">
              <a:latin typeface="Calibri"/>
              <a:cs typeface="Calibri"/>
            </a:endParaRPr>
          </a:p>
          <a:p>
            <a:pPr marL="184785" marR="178435" algn="ct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з</a:t>
            </a:r>
            <a:r>
              <a:rPr sz="2000" b="1" spc="-10" dirty="0">
                <a:latin typeface="Calibri"/>
                <a:cs typeface="Calibri"/>
              </a:rPr>
              <a:t>а</a:t>
            </a:r>
            <a:r>
              <a:rPr sz="2000" b="1" spc="-35" dirty="0">
                <a:latin typeface="Calibri"/>
                <a:cs typeface="Calibri"/>
              </a:rPr>
              <a:t>к</a:t>
            </a:r>
            <a:r>
              <a:rPr sz="2000" b="1" dirty="0">
                <a:latin typeface="Calibri"/>
                <a:cs typeface="Calibri"/>
              </a:rPr>
              <a:t>он</a:t>
            </a:r>
            <a:r>
              <a:rPr sz="2000" b="1" spc="5" dirty="0">
                <a:latin typeface="Calibri"/>
                <a:cs typeface="Calibri"/>
              </a:rPr>
              <a:t>ч</a:t>
            </a:r>
            <a:r>
              <a:rPr sz="2000" b="1" spc="-5" dirty="0">
                <a:latin typeface="Calibri"/>
                <a:cs typeface="Calibri"/>
              </a:rPr>
              <a:t>енно</a:t>
            </a:r>
            <a:r>
              <a:rPr sz="2000" b="1" dirty="0">
                <a:latin typeface="Calibri"/>
                <a:cs typeface="Calibri"/>
              </a:rPr>
              <a:t>м</a:t>
            </a:r>
            <a:r>
              <a:rPr sz="2000" b="1" spc="-4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слу</a:t>
            </a:r>
            <a:r>
              <a:rPr sz="2000" b="1" spc="5" dirty="0">
                <a:latin typeface="Calibri"/>
                <a:cs typeface="Calibri"/>
              </a:rPr>
              <a:t>ч</a:t>
            </a:r>
            <a:r>
              <a:rPr sz="2000" b="1" dirty="0">
                <a:latin typeface="Calibri"/>
                <a:cs typeface="Calibri"/>
              </a:rPr>
              <a:t>ае  </a:t>
            </a:r>
            <a:r>
              <a:rPr sz="2000" spc="-5" dirty="0">
                <a:latin typeface="Calibri"/>
                <a:cs typeface="Calibri"/>
              </a:rPr>
              <a:t>выявленного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онкологического</a:t>
            </a:r>
            <a:endParaRPr sz="2000">
              <a:latin typeface="Calibri"/>
              <a:cs typeface="Calibri"/>
            </a:endParaRPr>
          </a:p>
          <a:p>
            <a:pPr marL="302260" marR="295275" algn="ct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заболевания </a:t>
            </a:r>
            <a:r>
              <a:rPr sz="2000" dirty="0">
                <a:latin typeface="Calibri"/>
                <a:cs typeface="Calibri"/>
              </a:rPr>
              <a:t>на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основании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данных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персонифицированного</a:t>
            </a:r>
            <a:endParaRPr sz="2000">
              <a:latin typeface="Calibri"/>
              <a:cs typeface="Calibri"/>
            </a:endParaRPr>
          </a:p>
          <a:p>
            <a:pPr marL="151130" marR="144780" algn="ctr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Calibri"/>
                <a:cs typeface="Calibri"/>
              </a:rPr>
              <a:t>учета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оказанной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мед.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помощи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037576" y="972311"/>
            <a:ext cx="2887980" cy="1385570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latin typeface="Calibri"/>
                <a:cs typeface="Calibri"/>
              </a:rPr>
              <a:t>МО</a:t>
            </a:r>
            <a:endParaRPr sz="1200">
              <a:latin typeface="Calibri"/>
              <a:cs typeface="Calibri"/>
            </a:endParaRPr>
          </a:p>
          <a:p>
            <a:pPr marL="110489" marR="104139" algn="ctr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latin typeface="Calibri"/>
                <a:cs typeface="Calibri"/>
              </a:rPr>
              <a:t>пациент, </a:t>
            </a:r>
            <a:r>
              <a:rPr sz="1200" b="1" spc="-5" dirty="0">
                <a:latin typeface="Calibri"/>
                <a:cs typeface="Calibri"/>
              </a:rPr>
              <a:t>прошедший диспансеризацию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(проф.</a:t>
            </a:r>
            <a:r>
              <a:rPr sz="1200" b="1" dirty="0">
                <a:latin typeface="Calibri"/>
                <a:cs typeface="Calibri"/>
              </a:rPr>
              <a:t> осмотр), в</a:t>
            </a:r>
            <a:r>
              <a:rPr sz="1200" b="1" spc="-10" dirty="0">
                <a:latin typeface="Calibri"/>
                <a:cs typeface="Calibri"/>
              </a:rPr>
              <a:t> </a:t>
            </a:r>
            <a:r>
              <a:rPr sz="1200" b="1" spc="-20" dirty="0">
                <a:latin typeface="Calibri"/>
                <a:cs typeface="Calibri"/>
              </a:rPr>
              <a:t>ходе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или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по</a:t>
            </a:r>
            <a:endParaRPr sz="1200">
              <a:latin typeface="Calibri"/>
              <a:cs typeface="Calibri"/>
            </a:endParaRPr>
          </a:p>
          <a:p>
            <a:pPr marL="189865" marR="183515" indent="-1270" algn="ctr">
              <a:lnSpc>
                <a:spcPct val="100000"/>
              </a:lnSpc>
            </a:pPr>
            <a:r>
              <a:rPr sz="1200" b="1" spc="-15" dirty="0">
                <a:latin typeface="Calibri"/>
                <a:cs typeface="Calibri"/>
              </a:rPr>
              <a:t>результатам </a:t>
            </a:r>
            <a:r>
              <a:rPr sz="1200" b="1" spc="-5" dirty="0">
                <a:latin typeface="Calibri"/>
                <a:cs typeface="Calibri"/>
              </a:rPr>
              <a:t>диспансеризации (проф.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осмотра)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направлен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на</a:t>
            </a:r>
            <a:r>
              <a:rPr sz="1200" b="1" spc="-3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консультацию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врача-специалиста, диагностические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исследования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684" y="6211620"/>
            <a:ext cx="113950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Формирование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заявок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медицинских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организаций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осуществляется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на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основании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сведений,</a:t>
            </a:r>
            <a:r>
              <a:rPr sz="1600" b="1" spc="-5" dirty="0">
                <a:latin typeface="Calibri"/>
                <a:cs typeface="Calibri"/>
              </a:rPr>
              <a:t> полученных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от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ТФОМС,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не</a:t>
            </a:r>
            <a:r>
              <a:rPr sz="1600" b="1" spc="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должно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приводить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к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излишним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трудозатратам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медицинских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организаций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00984" y="915924"/>
            <a:ext cx="4554220" cy="370840"/>
          </a:xfrm>
          <a:custGeom>
            <a:avLst/>
            <a:gdLst/>
            <a:ahLst/>
            <a:cxnLst/>
            <a:rect l="l" t="t" r="r" b="b"/>
            <a:pathLst>
              <a:path w="4554220" h="370840">
                <a:moveTo>
                  <a:pt x="185165" y="0"/>
                </a:moveTo>
                <a:lnTo>
                  <a:pt x="0" y="185165"/>
                </a:lnTo>
                <a:lnTo>
                  <a:pt x="185165" y="370331"/>
                </a:lnTo>
                <a:lnTo>
                  <a:pt x="185165" y="277749"/>
                </a:lnTo>
                <a:lnTo>
                  <a:pt x="4553712" y="277749"/>
                </a:lnTo>
                <a:lnTo>
                  <a:pt x="4553712" y="92583"/>
                </a:lnTo>
                <a:lnTo>
                  <a:pt x="185165" y="92583"/>
                </a:lnTo>
                <a:lnTo>
                  <a:pt x="18516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0076" y="5947968"/>
            <a:ext cx="2736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dirty="0">
                <a:solidFill>
                  <a:srgbClr val="C00000"/>
                </a:solidFill>
                <a:latin typeface="Calibri"/>
                <a:cs typeface="Calibri"/>
              </a:rPr>
              <a:t>!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82746" y="1137284"/>
            <a:ext cx="387667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6350" indent="-16192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1. </a:t>
            </a:r>
            <a:r>
              <a:rPr sz="1200" spc="-5" dirty="0">
                <a:latin typeface="Calibri"/>
                <a:cs typeface="Calibri"/>
              </a:rPr>
              <a:t>предоставление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реестра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счета, </a:t>
            </a:r>
            <a:r>
              <a:rPr sz="1200" spc="-10" dirty="0">
                <a:latin typeface="Calibri"/>
                <a:cs typeface="Calibri"/>
              </a:rPr>
              <a:t>содержащего</a:t>
            </a:r>
            <a:r>
              <a:rPr sz="1200" spc="-5" dirty="0">
                <a:latin typeface="Calibri"/>
                <a:cs typeface="Calibri"/>
              </a:rPr>
              <a:t> сведения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о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диспансеризации,</a:t>
            </a:r>
            <a:r>
              <a:rPr sz="1200" b="1" spc="-3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проф.</a:t>
            </a:r>
            <a:r>
              <a:rPr sz="1200" b="1" spc="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осмотре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пациента,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включая</a:t>
            </a:r>
            <a:endParaRPr sz="1200">
              <a:latin typeface="Calibri"/>
              <a:cs typeface="Calibri"/>
            </a:endParaRPr>
          </a:p>
          <a:p>
            <a:pPr marL="12700" marR="5080" indent="-2540" algn="ctr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сведения </a:t>
            </a:r>
            <a:r>
              <a:rPr sz="1200" b="1" dirty="0">
                <a:latin typeface="Calibri"/>
                <a:cs typeface="Calibri"/>
              </a:rPr>
              <a:t>о </a:t>
            </a:r>
            <a:r>
              <a:rPr sz="1200" b="1" spc="-5" dirty="0">
                <a:latin typeface="Calibri"/>
                <a:cs typeface="Calibri"/>
              </a:rPr>
              <a:t>направлении </a:t>
            </a:r>
            <a:r>
              <a:rPr sz="1200" b="1" dirty="0">
                <a:latin typeface="Calibri"/>
                <a:cs typeface="Calibri"/>
              </a:rPr>
              <a:t>на </a:t>
            </a:r>
            <a:r>
              <a:rPr sz="1200" b="1" spc="-10" dirty="0">
                <a:latin typeface="Calibri"/>
                <a:cs typeface="Calibri"/>
              </a:rPr>
              <a:t>консультацию </a:t>
            </a:r>
            <a:r>
              <a:rPr sz="1200" b="1" spc="-5" dirty="0">
                <a:latin typeface="Calibri"/>
                <a:cs typeface="Calibri"/>
              </a:rPr>
              <a:t>врача- 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специалиста, диагностические </a:t>
            </a:r>
            <a:r>
              <a:rPr sz="1200" b="1" spc="-10" dirty="0">
                <a:latin typeface="Calibri"/>
                <a:cs typeface="Calibri"/>
              </a:rPr>
              <a:t>исследования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с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признаком </a:t>
            </a:r>
            <a:r>
              <a:rPr sz="1200" b="1" spc="-2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подозрения</a:t>
            </a:r>
            <a:r>
              <a:rPr sz="1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ЗНО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37576" y="2668523"/>
            <a:ext cx="2887980" cy="83058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200" b="1" spc="-5" dirty="0">
                <a:latin typeface="Calibri"/>
                <a:cs typeface="Calibri"/>
              </a:rPr>
              <a:t>МО</a:t>
            </a:r>
            <a:endParaRPr sz="1200">
              <a:latin typeface="Calibri"/>
              <a:cs typeface="Calibri"/>
            </a:endParaRPr>
          </a:p>
          <a:p>
            <a:pPr marL="294005" marR="287655"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пациенту </a:t>
            </a:r>
            <a:r>
              <a:rPr sz="1200" b="1" spc="-10" dirty="0">
                <a:latin typeface="Calibri"/>
                <a:cs typeface="Calibri"/>
              </a:rPr>
              <a:t>проведена </a:t>
            </a:r>
            <a:r>
              <a:rPr sz="1200" b="1" spc="-15" dirty="0">
                <a:latin typeface="Calibri"/>
                <a:cs typeface="Calibri"/>
              </a:rPr>
              <a:t>консультация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врача-специалиста, </a:t>
            </a:r>
            <a:r>
              <a:rPr sz="1200" b="1" spc="-10" dirty="0">
                <a:latin typeface="Calibri"/>
                <a:cs typeface="Calibri"/>
              </a:rPr>
              <a:t>выполнены </a:t>
            </a:r>
            <a:r>
              <a:rPr sz="1200" b="1" spc="-5" dirty="0">
                <a:latin typeface="Calibri"/>
                <a:cs typeface="Calibri"/>
              </a:rPr>
              <a:t> диагностические</a:t>
            </a:r>
            <a:r>
              <a:rPr sz="1200" b="1" spc="-5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исследования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37576" y="3817620"/>
            <a:ext cx="2887980" cy="830580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Calibri"/>
                <a:cs typeface="Calibri"/>
              </a:rPr>
              <a:t>МО</a:t>
            </a:r>
            <a:endParaRPr sz="1200">
              <a:latin typeface="Calibri"/>
              <a:cs typeface="Calibri"/>
            </a:endParaRPr>
          </a:p>
          <a:p>
            <a:pPr marL="292100" marR="284480" algn="ctr">
              <a:lnSpc>
                <a:spcPct val="100000"/>
              </a:lnSpc>
            </a:pPr>
            <a:r>
              <a:rPr sz="1200" b="1" spc="-5" dirty="0">
                <a:latin typeface="Calibri"/>
                <a:cs typeface="Calibri"/>
              </a:rPr>
              <a:t>пациенту </a:t>
            </a:r>
            <a:r>
              <a:rPr sz="1200" b="1" spc="-10" dirty="0">
                <a:latin typeface="Calibri"/>
                <a:cs typeface="Calibri"/>
              </a:rPr>
              <a:t>установлен </a:t>
            </a:r>
            <a:r>
              <a:rPr sz="1200" b="1" spc="-5" dirty="0">
                <a:latin typeface="Calibri"/>
                <a:cs typeface="Calibri"/>
              </a:rPr>
              <a:t>диагноз </a:t>
            </a:r>
            <a:r>
              <a:rPr sz="1200" b="1" spc="-10" dirty="0">
                <a:latin typeface="Calibri"/>
                <a:cs typeface="Calibri"/>
              </a:rPr>
              <a:t>ЗНО, </a:t>
            </a:r>
            <a:r>
              <a:rPr sz="1200" b="1" spc="-26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подтвержденный результатами </a:t>
            </a:r>
            <a:r>
              <a:rPr sz="1200" b="1" spc="-5" dirty="0">
                <a:latin typeface="Calibri"/>
                <a:cs typeface="Calibri"/>
              </a:rPr>
              <a:t> диагностических</a:t>
            </a:r>
            <a:r>
              <a:rPr sz="1200" b="1" spc="-45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исследований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97935" y="3720084"/>
            <a:ext cx="4642485" cy="367665"/>
          </a:xfrm>
          <a:custGeom>
            <a:avLst/>
            <a:gdLst/>
            <a:ahLst/>
            <a:cxnLst/>
            <a:rect l="l" t="t" r="r" b="b"/>
            <a:pathLst>
              <a:path w="4642484" h="367664">
                <a:moveTo>
                  <a:pt x="183641" y="0"/>
                </a:moveTo>
                <a:lnTo>
                  <a:pt x="0" y="183642"/>
                </a:lnTo>
                <a:lnTo>
                  <a:pt x="183641" y="367284"/>
                </a:lnTo>
                <a:lnTo>
                  <a:pt x="183641" y="275463"/>
                </a:lnTo>
                <a:lnTo>
                  <a:pt x="4642104" y="275463"/>
                </a:lnTo>
                <a:lnTo>
                  <a:pt x="4642104" y="91821"/>
                </a:lnTo>
                <a:lnTo>
                  <a:pt x="183641" y="91821"/>
                </a:lnTo>
                <a:lnTo>
                  <a:pt x="183641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672332" y="4011625"/>
            <a:ext cx="4003675" cy="63881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09855" marR="5080" indent="-97790">
              <a:lnSpc>
                <a:spcPct val="101600"/>
              </a:lnSpc>
              <a:spcBef>
                <a:spcPts val="65"/>
              </a:spcBef>
            </a:pP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2.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предоставление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реестра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счета,</a:t>
            </a:r>
            <a:r>
              <a:rPr sz="120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содержащего</a:t>
            </a:r>
            <a:r>
              <a:rPr sz="1200" spc="-5" dirty="0">
                <a:latin typeface="Calibri"/>
                <a:cs typeface="Calibri"/>
              </a:rPr>
              <a:t> сведения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об </a:t>
            </a:r>
            <a:r>
              <a:rPr sz="1200" b="1" spc="-254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установлении</a:t>
            </a:r>
            <a:r>
              <a:rPr sz="1200" b="1" spc="-4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пациенту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диагноза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ЗНО,</a:t>
            </a:r>
            <a:r>
              <a:rPr sz="1200" b="1" spc="10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подтвержденного</a:t>
            </a:r>
            <a:endParaRPr sz="1200">
              <a:latin typeface="Calibri"/>
              <a:cs typeface="Calibri"/>
            </a:endParaRPr>
          </a:p>
          <a:p>
            <a:pPr marL="490855">
              <a:lnSpc>
                <a:spcPct val="100000"/>
              </a:lnSpc>
            </a:pPr>
            <a:r>
              <a:rPr sz="1200" b="1" spc="-10" dirty="0">
                <a:latin typeface="Calibri"/>
                <a:cs typeface="Calibri"/>
              </a:rPr>
              <a:t>результатами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диагностических</a:t>
            </a:r>
            <a:r>
              <a:rPr sz="1200" b="1" spc="-60" dirty="0">
                <a:latin typeface="Calibri"/>
                <a:cs typeface="Calibri"/>
              </a:rPr>
              <a:t> </a:t>
            </a:r>
            <a:r>
              <a:rPr sz="1200" b="1" spc="-5" dirty="0">
                <a:latin typeface="Calibri"/>
                <a:cs typeface="Calibri"/>
              </a:rPr>
              <a:t>исследований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722501" y="903350"/>
            <a:ext cx="9714230" cy="5097145"/>
            <a:chOff x="1722501" y="903350"/>
            <a:chExt cx="9714230" cy="5097145"/>
          </a:xfrm>
        </p:grpSpPr>
        <p:sp>
          <p:nvSpPr>
            <p:cNvPr id="17" name="object 17"/>
            <p:cNvSpPr/>
            <p:nvPr/>
          </p:nvSpPr>
          <p:spPr>
            <a:xfrm>
              <a:off x="9301733" y="2381250"/>
              <a:ext cx="352425" cy="1424940"/>
            </a:xfrm>
            <a:custGeom>
              <a:avLst/>
              <a:gdLst/>
              <a:ahLst/>
              <a:cxnLst/>
              <a:rect l="l" t="t" r="r" b="b"/>
              <a:pathLst>
                <a:path w="352425" h="1424939">
                  <a:moveTo>
                    <a:pt x="16764" y="1288542"/>
                  </a:moveTo>
                  <a:lnTo>
                    <a:pt x="100584" y="1288542"/>
                  </a:lnTo>
                  <a:lnTo>
                    <a:pt x="100584" y="1152144"/>
                  </a:lnTo>
                  <a:lnTo>
                    <a:pt x="268224" y="1152144"/>
                  </a:lnTo>
                  <a:lnTo>
                    <a:pt x="268224" y="1288542"/>
                  </a:lnTo>
                  <a:lnTo>
                    <a:pt x="352044" y="1288542"/>
                  </a:lnTo>
                  <a:lnTo>
                    <a:pt x="184404" y="1424939"/>
                  </a:lnTo>
                  <a:lnTo>
                    <a:pt x="16764" y="1288542"/>
                  </a:lnTo>
                  <a:close/>
                </a:path>
                <a:path w="352425" h="1424939">
                  <a:moveTo>
                    <a:pt x="0" y="127253"/>
                  </a:moveTo>
                  <a:lnTo>
                    <a:pt x="83820" y="127253"/>
                  </a:lnTo>
                  <a:lnTo>
                    <a:pt x="83820" y="0"/>
                  </a:lnTo>
                  <a:lnTo>
                    <a:pt x="251460" y="0"/>
                  </a:lnTo>
                  <a:lnTo>
                    <a:pt x="251460" y="127253"/>
                  </a:lnTo>
                  <a:lnTo>
                    <a:pt x="335280" y="127253"/>
                  </a:lnTo>
                  <a:lnTo>
                    <a:pt x="167640" y="254508"/>
                  </a:lnTo>
                  <a:lnTo>
                    <a:pt x="0" y="127253"/>
                  </a:lnTo>
                  <a:close/>
                </a:path>
              </a:pathLst>
            </a:custGeom>
            <a:ln w="38100">
              <a:solidFill>
                <a:srgbClr val="E1B1A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22501" y="903350"/>
              <a:ext cx="9714230" cy="5097145"/>
            </a:xfrm>
            <a:custGeom>
              <a:avLst/>
              <a:gdLst/>
              <a:ahLst/>
              <a:cxnLst/>
              <a:rect l="l" t="t" r="r" b="b"/>
              <a:pathLst>
                <a:path w="9714230" h="5097145">
                  <a:moveTo>
                    <a:pt x="57150" y="3784854"/>
                  </a:moveTo>
                  <a:lnTo>
                    <a:pt x="0" y="3784854"/>
                  </a:lnTo>
                  <a:lnTo>
                    <a:pt x="0" y="5097068"/>
                  </a:lnTo>
                  <a:lnTo>
                    <a:pt x="9714103" y="5097068"/>
                  </a:lnTo>
                  <a:lnTo>
                    <a:pt x="9714103" y="5068493"/>
                  </a:lnTo>
                  <a:lnTo>
                    <a:pt x="57150" y="5068493"/>
                  </a:lnTo>
                  <a:lnTo>
                    <a:pt x="28575" y="5039918"/>
                  </a:lnTo>
                  <a:lnTo>
                    <a:pt x="57150" y="5039918"/>
                  </a:lnTo>
                  <a:lnTo>
                    <a:pt x="57150" y="3784854"/>
                  </a:lnTo>
                  <a:close/>
                </a:path>
                <a:path w="9714230" h="5097145">
                  <a:moveTo>
                    <a:pt x="57150" y="5039918"/>
                  </a:moveTo>
                  <a:lnTo>
                    <a:pt x="28575" y="5039918"/>
                  </a:lnTo>
                  <a:lnTo>
                    <a:pt x="57150" y="5068493"/>
                  </a:lnTo>
                  <a:lnTo>
                    <a:pt x="57150" y="5039918"/>
                  </a:lnTo>
                  <a:close/>
                </a:path>
                <a:path w="9714230" h="5097145">
                  <a:moveTo>
                    <a:pt x="9656953" y="5039918"/>
                  </a:moveTo>
                  <a:lnTo>
                    <a:pt x="57150" y="5039918"/>
                  </a:lnTo>
                  <a:lnTo>
                    <a:pt x="57150" y="5068493"/>
                  </a:lnTo>
                  <a:lnTo>
                    <a:pt x="9656953" y="5068493"/>
                  </a:lnTo>
                  <a:lnTo>
                    <a:pt x="9656953" y="5039918"/>
                  </a:lnTo>
                  <a:close/>
                </a:path>
                <a:path w="9714230" h="5097145">
                  <a:moveTo>
                    <a:pt x="9656953" y="85725"/>
                  </a:moveTo>
                  <a:lnTo>
                    <a:pt x="9656953" y="5068493"/>
                  </a:lnTo>
                  <a:lnTo>
                    <a:pt x="9685528" y="5039918"/>
                  </a:lnTo>
                  <a:lnTo>
                    <a:pt x="9714103" y="5039918"/>
                  </a:lnTo>
                  <a:lnTo>
                    <a:pt x="9714103" y="114300"/>
                  </a:lnTo>
                  <a:lnTo>
                    <a:pt x="9685528" y="114300"/>
                  </a:lnTo>
                  <a:lnTo>
                    <a:pt x="9656953" y="85725"/>
                  </a:lnTo>
                  <a:close/>
                </a:path>
                <a:path w="9714230" h="5097145">
                  <a:moveTo>
                    <a:pt x="9714103" y="5039918"/>
                  </a:moveTo>
                  <a:lnTo>
                    <a:pt x="9685528" y="5039918"/>
                  </a:lnTo>
                  <a:lnTo>
                    <a:pt x="9656953" y="5068493"/>
                  </a:lnTo>
                  <a:lnTo>
                    <a:pt x="9714103" y="5068493"/>
                  </a:lnTo>
                  <a:lnTo>
                    <a:pt x="9714103" y="5039918"/>
                  </a:lnTo>
                  <a:close/>
                </a:path>
                <a:path w="9714230" h="5097145">
                  <a:moveTo>
                    <a:pt x="9471152" y="0"/>
                  </a:moveTo>
                  <a:lnTo>
                    <a:pt x="9299702" y="85725"/>
                  </a:lnTo>
                  <a:lnTo>
                    <a:pt x="9471152" y="171450"/>
                  </a:lnTo>
                  <a:lnTo>
                    <a:pt x="9471152" y="114300"/>
                  </a:lnTo>
                  <a:lnTo>
                    <a:pt x="9442577" y="114300"/>
                  </a:lnTo>
                  <a:lnTo>
                    <a:pt x="9442577" y="57150"/>
                  </a:lnTo>
                  <a:lnTo>
                    <a:pt x="9471152" y="57150"/>
                  </a:lnTo>
                  <a:lnTo>
                    <a:pt x="9471152" y="0"/>
                  </a:lnTo>
                  <a:close/>
                </a:path>
                <a:path w="9714230" h="5097145">
                  <a:moveTo>
                    <a:pt x="9471152" y="57150"/>
                  </a:moveTo>
                  <a:lnTo>
                    <a:pt x="9442577" y="57150"/>
                  </a:lnTo>
                  <a:lnTo>
                    <a:pt x="9442577" y="114300"/>
                  </a:lnTo>
                  <a:lnTo>
                    <a:pt x="9471152" y="114300"/>
                  </a:lnTo>
                  <a:lnTo>
                    <a:pt x="9471152" y="57150"/>
                  </a:lnTo>
                  <a:close/>
                </a:path>
                <a:path w="9714230" h="5097145">
                  <a:moveTo>
                    <a:pt x="9714103" y="57150"/>
                  </a:moveTo>
                  <a:lnTo>
                    <a:pt x="9471152" y="57150"/>
                  </a:lnTo>
                  <a:lnTo>
                    <a:pt x="9471152" y="114300"/>
                  </a:lnTo>
                  <a:lnTo>
                    <a:pt x="9656953" y="114300"/>
                  </a:lnTo>
                  <a:lnTo>
                    <a:pt x="9656953" y="85725"/>
                  </a:lnTo>
                  <a:lnTo>
                    <a:pt x="9714103" y="85725"/>
                  </a:lnTo>
                  <a:lnTo>
                    <a:pt x="9714103" y="57150"/>
                  </a:lnTo>
                  <a:close/>
                </a:path>
                <a:path w="9714230" h="5097145">
                  <a:moveTo>
                    <a:pt x="9714103" y="85725"/>
                  </a:moveTo>
                  <a:lnTo>
                    <a:pt x="9656953" y="85725"/>
                  </a:lnTo>
                  <a:lnTo>
                    <a:pt x="9685528" y="114300"/>
                  </a:lnTo>
                  <a:lnTo>
                    <a:pt x="9714103" y="114300"/>
                  </a:lnTo>
                  <a:lnTo>
                    <a:pt x="9714103" y="85725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1830323" y="5609844"/>
            <a:ext cx="9531350" cy="3403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492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3.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Предоставление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в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МО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сведений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для</a:t>
            </a:r>
            <a:r>
              <a:rPr sz="1600" b="1" spc="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формирования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заявки</a:t>
            </a:r>
            <a:r>
              <a:rPr sz="1600" b="1" dirty="0">
                <a:latin typeface="Calibri"/>
                <a:cs typeface="Calibri"/>
              </a:rPr>
              <a:t> на</a:t>
            </a:r>
            <a:r>
              <a:rPr sz="1600" b="1" spc="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получение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5" dirty="0">
                <a:latin typeface="Calibri"/>
                <a:cs typeface="Calibri"/>
              </a:rPr>
              <a:t>стимулирующих</a:t>
            </a:r>
            <a:r>
              <a:rPr sz="1600" b="1" spc="3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выплат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563880" y="2289429"/>
            <a:ext cx="7360920" cy="3670935"/>
            <a:chOff x="563880" y="2289429"/>
            <a:chExt cx="7360920" cy="3670935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3880" y="4879848"/>
              <a:ext cx="966215" cy="108051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422141" y="2298954"/>
              <a:ext cx="4493260" cy="1323340"/>
            </a:xfrm>
            <a:custGeom>
              <a:avLst/>
              <a:gdLst/>
              <a:ahLst/>
              <a:cxnLst/>
              <a:rect l="l" t="t" r="r" b="b"/>
              <a:pathLst>
                <a:path w="4493259" h="1323339">
                  <a:moveTo>
                    <a:pt x="4492752" y="0"/>
                  </a:moveTo>
                  <a:lnTo>
                    <a:pt x="0" y="0"/>
                  </a:lnTo>
                  <a:lnTo>
                    <a:pt x="0" y="1322832"/>
                  </a:lnTo>
                  <a:lnTo>
                    <a:pt x="4492752" y="1322832"/>
                  </a:lnTo>
                  <a:lnTo>
                    <a:pt x="44927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422141" y="2298954"/>
              <a:ext cx="4493260" cy="1323340"/>
            </a:xfrm>
            <a:custGeom>
              <a:avLst/>
              <a:gdLst/>
              <a:ahLst/>
              <a:cxnLst/>
              <a:rect l="l" t="t" r="r" b="b"/>
              <a:pathLst>
                <a:path w="4493259" h="1323339">
                  <a:moveTo>
                    <a:pt x="0" y="1322832"/>
                  </a:moveTo>
                  <a:lnTo>
                    <a:pt x="4492752" y="1322832"/>
                  </a:lnTo>
                  <a:lnTo>
                    <a:pt x="4492752" y="0"/>
                  </a:lnTo>
                  <a:lnTo>
                    <a:pt x="0" y="0"/>
                  </a:lnTo>
                  <a:lnTo>
                    <a:pt x="0" y="1322832"/>
                  </a:lnTo>
                  <a:close/>
                </a:path>
              </a:pathLst>
            </a:custGeom>
            <a:ln w="19050">
              <a:solidFill>
                <a:srgbClr val="C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11591543" y="999744"/>
            <a:ext cx="437515" cy="403860"/>
            <a:chOff x="11591543" y="999744"/>
            <a:chExt cx="437515" cy="403860"/>
          </a:xfrm>
        </p:grpSpPr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05843" y="999744"/>
              <a:ext cx="208787" cy="108203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591544" y="1281683"/>
              <a:ext cx="437515" cy="121920"/>
            </a:xfrm>
            <a:custGeom>
              <a:avLst/>
              <a:gdLst/>
              <a:ahLst/>
              <a:cxnLst/>
              <a:rect l="l" t="t" r="r" b="b"/>
              <a:pathLst>
                <a:path w="437515" h="121919">
                  <a:moveTo>
                    <a:pt x="361188" y="114300"/>
                  </a:moveTo>
                  <a:lnTo>
                    <a:pt x="360426" y="110490"/>
                  </a:lnTo>
                  <a:lnTo>
                    <a:pt x="358775" y="107442"/>
                  </a:lnTo>
                  <a:lnTo>
                    <a:pt x="356489" y="105918"/>
                  </a:lnTo>
                  <a:lnTo>
                    <a:pt x="351790" y="105156"/>
                  </a:lnTo>
                  <a:lnTo>
                    <a:pt x="289814" y="105156"/>
                  </a:lnTo>
                  <a:lnTo>
                    <a:pt x="284353" y="107442"/>
                  </a:lnTo>
                  <a:lnTo>
                    <a:pt x="282702" y="110490"/>
                  </a:lnTo>
                  <a:lnTo>
                    <a:pt x="281940" y="114300"/>
                  </a:lnTo>
                  <a:lnTo>
                    <a:pt x="284353" y="119634"/>
                  </a:lnTo>
                  <a:lnTo>
                    <a:pt x="289814" y="121920"/>
                  </a:lnTo>
                  <a:lnTo>
                    <a:pt x="351790" y="121920"/>
                  </a:lnTo>
                  <a:lnTo>
                    <a:pt x="358775" y="119634"/>
                  </a:lnTo>
                  <a:lnTo>
                    <a:pt x="361188" y="114300"/>
                  </a:lnTo>
                  <a:close/>
                </a:path>
                <a:path w="437515" h="121919">
                  <a:moveTo>
                    <a:pt x="437388" y="61976"/>
                  </a:moveTo>
                  <a:lnTo>
                    <a:pt x="403987" y="27051"/>
                  </a:lnTo>
                  <a:lnTo>
                    <a:pt x="371348" y="21336"/>
                  </a:lnTo>
                  <a:lnTo>
                    <a:pt x="326263" y="11430"/>
                  </a:lnTo>
                  <a:lnTo>
                    <a:pt x="306832" y="6477"/>
                  </a:lnTo>
                  <a:lnTo>
                    <a:pt x="293624" y="1397"/>
                  </a:lnTo>
                  <a:lnTo>
                    <a:pt x="291338" y="0"/>
                  </a:lnTo>
                  <a:lnTo>
                    <a:pt x="285877" y="0"/>
                  </a:lnTo>
                  <a:lnTo>
                    <a:pt x="280416" y="2794"/>
                  </a:lnTo>
                  <a:lnTo>
                    <a:pt x="278892" y="6477"/>
                  </a:lnTo>
                  <a:lnTo>
                    <a:pt x="271145" y="29972"/>
                  </a:lnTo>
                  <a:lnTo>
                    <a:pt x="260223" y="49149"/>
                  </a:lnTo>
                  <a:lnTo>
                    <a:pt x="247015" y="64135"/>
                  </a:lnTo>
                  <a:lnTo>
                    <a:pt x="233045" y="72771"/>
                  </a:lnTo>
                  <a:lnTo>
                    <a:pt x="218313" y="76327"/>
                  </a:lnTo>
                  <a:lnTo>
                    <a:pt x="202819" y="72771"/>
                  </a:lnTo>
                  <a:lnTo>
                    <a:pt x="188722" y="64135"/>
                  </a:lnTo>
                  <a:lnTo>
                    <a:pt x="175514" y="49149"/>
                  </a:lnTo>
                  <a:lnTo>
                    <a:pt x="164719" y="29972"/>
                  </a:lnTo>
                  <a:lnTo>
                    <a:pt x="156972" y="6477"/>
                  </a:lnTo>
                  <a:lnTo>
                    <a:pt x="154559" y="1397"/>
                  </a:lnTo>
                  <a:lnTo>
                    <a:pt x="151511" y="0"/>
                  </a:lnTo>
                  <a:lnTo>
                    <a:pt x="143764" y="0"/>
                  </a:lnTo>
                  <a:lnTo>
                    <a:pt x="143764" y="1397"/>
                  </a:lnTo>
                  <a:lnTo>
                    <a:pt x="130556" y="6477"/>
                  </a:lnTo>
                  <a:lnTo>
                    <a:pt x="110363" y="11430"/>
                  </a:lnTo>
                  <a:lnTo>
                    <a:pt x="66040" y="21336"/>
                  </a:lnTo>
                  <a:lnTo>
                    <a:pt x="46609" y="23495"/>
                  </a:lnTo>
                  <a:lnTo>
                    <a:pt x="33401" y="27051"/>
                  </a:lnTo>
                  <a:lnTo>
                    <a:pt x="21717" y="32131"/>
                  </a:lnTo>
                  <a:lnTo>
                    <a:pt x="10922" y="39878"/>
                  </a:lnTo>
                  <a:lnTo>
                    <a:pt x="2286" y="49149"/>
                  </a:lnTo>
                  <a:lnTo>
                    <a:pt x="0" y="61976"/>
                  </a:lnTo>
                  <a:lnTo>
                    <a:pt x="0" y="70612"/>
                  </a:lnTo>
                  <a:lnTo>
                    <a:pt x="6985" y="116205"/>
                  </a:lnTo>
                  <a:lnTo>
                    <a:pt x="9271" y="120523"/>
                  </a:lnTo>
                  <a:lnTo>
                    <a:pt x="13208" y="121920"/>
                  </a:lnTo>
                  <a:lnTo>
                    <a:pt x="16256" y="121920"/>
                  </a:lnTo>
                  <a:lnTo>
                    <a:pt x="22479" y="119761"/>
                  </a:lnTo>
                  <a:lnTo>
                    <a:pt x="24130" y="116205"/>
                  </a:lnTo>
                  <a:lnTo>
                    <a:pt x="24130" y="113411"/>
                  </a:lnTo>
                  <a:lnTo>
                    <a:pt x="17145" y="69215"/>
                  </a:lnTo>
                  <a:lnTo>
                    <a:pt x="17145" y="61976"/>
                  </a:lnTo>
                  <a:lnTo>
                    <a:pt x="49784" y="40640"/>
                  </a:lnTo>
                  <a:lnTo>
                    <a:pt x="62865" y="38481"/>
                  </a:lnTo>
                  <a:lnTo>
                    <a:pt x="103378" y="30607"/>
                  </a:lnTo>
                  <a:lnTo>
                    <a:pt x="125095" y="24892"/>
                  </a:lnTo>
                  <a:lnTo>
                    <a:pt x="142113" y="18542"/>
                  </a:lnTo>
                  <a:lnTo>
                    <a:pt x="153035" y="44196"/>
                  </a:lnTo>
                  <a:lnTo>
                    <a:pt x="166243" y="65532"/>
                  </a:lnTo>
                  <a:lnTo>
                    <a:pt x="182626" y="79883"/>
                  </a:lnTo>
                  <a:lnTo>
                    <a:pt x="199644" y="89154"/>
                  </a:lnTo>
                  <a:lnTo>
                    <a:pt x="218313" y="92710"/>
                  </a:lnTo>
                  <a:lnTo>
                    <a:pt x="237744" y="89154"/>
                  </a:lnTo>
                  <a:lnTo>
                    <a:pt x="254762" y="79883"/>
                  </a:lnTo>
                  <a:lnTo>
                    <a:pt x="269621" y="65532"/>
                  </a:lnTo>
                  <a:lnTo>
                    <a:pt x="282829" y="44196"/>
                  </a:lnTo>
                  <a:lnTo>
                    <a:pt x="293624" y="18542"/>
                  </a:lnTo>
                  <a:lnTo>
                    <a:pt x="312293" y="24892"/>
                  </a:lnTo>
                  <a:lnTo>
                    <a:pt x="332486" y="30607"/>
                  </a:lnTo>
                  <a:lnTo>
                    <a:pt x="372872" y="38481"/>
                  </a:lnTo>
                  <a:lnTo>
                    <a:pt x="386080" y="40640"/>
                  </a:lnTo>
                  <a:lnTo>
                    <a:pt x="398526" y="43434"/>
                  </a:lnTo>
                  <a:lnTo>
                    <a:pt x="409448" y="48514"/>
                  </a:lnTo>
                  <a:lnTo>
                    <a:pt x="417195" y="54229"/>
                  </a:lnTo>
                  <a:lnTo>
                    <a:pt x="419481" y="61976"/>
                  </a:lnTo>
                  <a:lnTo>
                    <a:pt x="419481" y="69215"/>
                  </a:lnTo>
                  <a:lnTo>
                    <a:pt x="413258" y="113411"/>
                  </a:lnTo>
                  <a:lnTo>
                    <a:pt x="413258" y="116205"/>
                  </a:lnTo>
                  <a:lnTo>
                    <a:pt x="414909" y="119761"/>
                  </a:lnTo>
                  <a:lnTo>
                    <a:pt x="419481" y="121920"/>
                  </a:lnTo>
                  <a:lnTo>
                    <a:pt x="424180" y="121920"/>
                  </a:lnTo>
                  <a:lnTo>
                    <a:pt x="429641" y="118364"/>
                  </a:lnTo>
                  <a:lnTo>
                    <a:pt x="430403" y="116205"/>
                  </a:lnTo>
                  <a:lnTo>
                    <a:pt x="437388" y="70612"/>
                  </a:lnTo>
                  <a:lnTo>
                    <a:pt x="437388" y="619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99747" y="1107948"/>
              <a:ext cx="220979" cy="179831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11530076" y="1535683"/>
            <a:ext cx="57848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libri"/>
                <a:cs typeface="Calibri"/>
              </a:rPr>
              <a:t>1000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400" b="1" spc="-10" dirty="0">
                <a:latin typeface="Calibri"/>
                <a:cs typeface="Calibri"/>
              </a:rPr>
              <a:t>рублей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22141" y="2298954"/>
            <a:ext cx="4493260" cy="132334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96850" marR="193675" algn="ctr">
              <a:lnSpc>
                <a:spcPct val="100000"/>
              </a:lnSpc>
              <a:spcBef>
                <a:spcPts val="225"/>
              </a:spcBef>
            </a:pPr>
            <a:r>
              <a:rPr sz="2000" spc="-25" dirty="0">
                <a:latin typeface="Calibri"/>
                <a:cs typeface="Calibri"/>
              </a:rPr>
              <a:t>ТФОМС </a:t>
            </a:r>
            <a:r>
              <a:rPr sz="2000" spc="-10" dirty="0">
                <a:latin typeface="Calibri"/>
                <a:cs typeface="Calibri"/>
              </a:rPr>
              <a:t>осуществляет </a:t>
            </a:r>
            <a:r>
              <a:rPr sz="2000" spc="-5" dirty="0">
                <a:latin typeface="Calibri"/>
                <a:cs typeface="Calibri"/>
              </a:rPr>
              <a:t>отбор </a:t>
            </a:r>
            <a:r>
              <a:rPr sz="2000" dirty="0">
                <a:latin typeface="Calibri"/>
                <a:cs typeface="Calibri"/>
              </a:rPr>
              <a:t>случаев с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признаком </a:t>
            </a:r>
            <a:r>
              <a:rPr sz="2000" spc="-10" dirty="0">
                <a:latin typeface="Calibri"/>
                <a:cs typeface="Calibri"/>
              </a:rPr>
              <a:t>подозрения </a:t>
            </a:r>
            <a:r>
              <a:rPr sz="2000" dirty="0">
                <a:latin typeface="Calibri"/>
                <a:cs typeface="Calibri"/>
              </a:rPr>
              <a:t>на ЗНО </a:t>
            </a:r>
            <a:r>
              <a:rPr sz="2000" spc="-5" dirty="0">
                <a:latin typeface="Calibri"/>
                <a:cs typeface="Calibri"/>
              </a:rPr>
              <a:t>для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дальнейшего своевременного </a:t>
            </a:r>
            <a:r>
              <a:rPr sz="2000" dirty="0">
                <a:latin typeface="Calibri"/>
                <a:cs typeface="Calibri"/>
              </a:rPr>
              <a:t> формирования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сведений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347" y="83311"/>
            <a:ext cx="1098486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9080" marR="5080" indent="-151701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Segoe UI"/>
                <a:cs typeface="Segoe UI"/>
              </a:rPr>
              <a:t>ОТДЕЛЬНЫЕ</a:t>
            </a:r>
            <a:r>
              <a:rPr sz="1400" spc="2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ВОПРОСЫ</a:t>
            </a:r>
            <a:r>
              <a:rPr sz="1400" spc="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И</a:t>
            </a:r>
            <a:r>
              <a:rPr sz="1400" spc="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МЕРЫ</a:t>
            </a:r>
            <a:r>
              <a:rPr sz="1400" spc="3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ПО</a:t>
            </a:r>
            <a:r>
              <a:rPr sz="1400" spc="1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РЕАЛИЗАЦИИ</a:t>
            </a:r>
            <a:r>
              <a:rPr sz="1400" spc="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МЕРОПРИЯТИЙ</a:t>
            </a:r>
            <a:r>
              <a:rPr sz="1400" spc="-2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ПО</a:t>
            </a:r>
            <a:r>
              <a:rPr sz="1400" spc="1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ОСУЩЕСТВЛЕНИЮ</a:t>
            </a:r>
            <a:r>
              <a:rPr sz="1400" spc="15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ДЕНЕЖНЫХ</a:t>
            </a:r>
            <a:r>
              <a:rPr sz="1400" spc="3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ВЫПЛАТ</a:t>
            </a:r>
            <a:r>
              <a:rPr sz="1400" spc="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СТИМУЛИРУЮЩЕГО </a:t>
            </a:r>
            <a:r>
              <a:rPr sz="1400" spc="-370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ХАРАКТЕРА </a:t>
            </a:r>
            <a:r>
              <a:rPr sz="1400" dirty="0">
                <a:latin typeface="Segoe UI"/>
                <a:cs typeface="Segoe UI"/>
              </a:rPr>
              <a:t>МЕДИЦИНСКИМ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РАБОТНИКАМ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spc="-5" dirty="0">
                <a:latin typeface="Segoe UI"/>
                <a:cs typeface="Segoe UI"/>
              </a:rPr>
              <a:t>ЗА</a:t>
            </a:r>
            <a:r>
              <a:rPr sz="1400" spc="-10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ВЫЯВЛЕНИЕ</a:t>
            </a:r>
            <a:r>
              <a:rPr sz="1400" spc="-1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ОНКОЛОГИЧЕСКИХ</a:t>
            </a:r>
            <a:r>
              <a:rPr sz="1400" spc="-35" dirty="0">
                <a:latin typeface="Segoe UI"/>
                <a:cs typeface="Segoe UI"/>
              </a:rPr>
              <a:t> </a:t>
            </a:r>
            <a:r>
              <a:rPr sz="1400" dirty="0">
                <a:latin typeface="Segoe UI"/>
                <a:cs typeface="Segoe UI"/>
              </a:rPr>
              <a:t>ЗАБОЛЕВАНИЙ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35714" y="6532574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210" y="621030"/>
            <a:ext cx="11713845" cy="0"/>
          </a:xfrm>
          <a:custGeom>
            <a:avLst/>
            <a:gdLst/>
            <a:ahLst/>
            <a:cxnLst/>
            <a:rect l="l" t="t" r="r" b="b"/>
            <a:pathLst>
              <a:path w="11713845">
                <a:moveTo>
                  <a:pt x="0" y="0"/>
                </a:moveTo>
                <a:lnTo>
                  <a:pt x="11713337" y="0"/>
                </a:lnTo>
              </a:path>
            </a:pathLst>
          </a:custGeom>
          <a:ln w="28575">
            <a:solidFill>
              <a:srgbClr val="95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8411" y="3564635"/>
            <a:ext cx="9215755" cy="3293745"/>
          </a:xfrm>
          <a:custGeom>
            <a:avLst/>
            <a:gdLst/>
            <a:ahLst/>
            <a:cxnLst/>
            <a:rect l="l" t="t" r="r" b="b"/>
            <a:pathLst>
              <a:path w="9215755" h="3293745">
                <a:moveTo>
                  <a:pt x="9215628" y="0"/>
                </a:moveTo>
                <a:lnTo>
                  <a:pt x="0" y="0"/>
                </a:lnTo>
                <a:lnTo>
                  <a:pt x="0" y="3293364"/>
                </a:lnTo>
                <a:lnTo>
                  <a:pt x="9215628" y="3293364"/>
                </a:lnTo>
                <a:lnTo>
                  <a:pt x="921562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6524" y="3733800"/>
            <a:ext cx="9070834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600" b="1" spc="-10" dirty="0" err="1" smtClean="0">
                <a:solidFill>
                  <a:srgbClr val="0D0D0D"/>
                </a:solidFill>
                <a:latin typeface="Calibri"/>
                <a:cs typeface="Calibri"/>
              </a:rPr>
              <a:t>Обеспечить</a:t>
            </a:r>
            <a:r>
              <a:rPr sz="1600" b="1" spc="-5" dirty="0" smtClean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своевременное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представление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медицинские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организации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D0D0D"/>
                </a:solidFill>
                <a:latin typeface="Calibri"/>
                <a:cs typeface="Calibri"/>
              </a:rPr>
              <a:t>сведений</a:t>
            </a:r>
            <a:r>
              <a:rPr sz="1600" b="1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</a:t>
            </a:r>
            <a:r>
              <a:rPr sz="1600" spc="35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каждом 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случае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выявленного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онкологического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заболевания,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необходимых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для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 формирования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заявок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на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 получение</a:t>
            </a:r>
            <a:r>
              <a:rPr sz="1600" spc="1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медицинскими</a:t>
            </a:r>
            <a:r>
              <a:rPr sz="1600" spc="1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организациями</a:t>
            </a:r>
            <a:r>
              <a:rPr sz="1600" spc="14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средств</a:t>
            </a:r>
            <a:r>
              <a:rPr sz="1600" spc="1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для</a:t>
            </a:r>
            <a:r>
              <a:rPr sz="1600" spc="12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осуществления</a:t>
            </a:r>
            <a:r>
              <a:rPr sz="1600" spc="1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 err="1">
                <a:solidFill>
                  <a:srgbClr val="0D0D0D"/>
                </a:solidFill>
                <a:latin typeface="Calibri"/>
                <a:cs typeface="Calibri"/>
              </a:rPr>
              <a:t>выплат</a:t>
            </a:r>
            <a:r>
              <a:rPr sz="1600" spc="1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 err="1" smtClean="0">
                <a:solidFill>
                  <a:srgbClr val="0D0D0D"/>
                </a:solidFill>
                <a:latin typeface="Calibri"/>
                <a:cs typeface="Calibri"/>
              </a:rPr>
              <a:t>стимулирующего</a:t>
            </a:r>
            <a:r>
              <a:rPr lang="ru-RU" sz="1600" spc="-5" dirty="0" smtClean="0">
                <a:solidFill>
                  <a:srgbClr val="0D0D0D"/>
                </a:solidFill>
                <a:latin typeface="Calibri"/>
                <a:cs typeface="Calibri"/>
              </a:rPr>
              <a:t> характера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882" y="5303497"/>
            <a:ext cx="8969858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До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внесения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изменений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в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приказ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Минздрава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России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от</a:t>
            </a:r>
            <a:r>
              <a:rPr sz="1600" b="1" spc="34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26.01.2022</a:t>
            </a:r>
            <a:r>
              <a:rPr sz="1600" b="1" spc="35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№25н</a:t>
            </a:r>
            <a:r>
              <a:rPr sz="1600" b="1" spc="35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аккумулировать </a:t>
            </a:r>
            <a:r>
              <a:rPr sz="1600" b="1" spc="-35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сведения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каждом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случае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выявленного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онкологического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заболевания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для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 оперативного </a:t>
            </a:r>
            <a:r>
              <a:rPr sz="160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представления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сведений</a:t>
            </a:r>
            <a:r>
              <a:rPr sz="16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в</a:t>
            </a:r>
            <a:r>
              <a:rPr sz="1600" spc="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медицинские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D0D0D"/>
                </a:solidFill>
                <a:latin typeface="Calibri"/>
                <a:cs typeface="Calibri"/>
              </a:rPr>
              <a:t>организации</a:t>
            </a:r>
            <a:r>
              <a:rPr sz="1600" spc="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после</a:t>
            </a:r>
            <a:r>
              <a:rPr sz="1600" spc="3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утверждения</a:t>
            </a:r>
            <a:r>
              <a:rPr sz="16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указанных</a:t>
            </a:r>
            <a:r>
              <a:rPr sz="16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Calibri"/>
                <a:cs typeface="Calibri"/>
              </a:rPr>
              <a:t>изменений.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0124" y="1409700"/>
            <a:ext cx="11832590" cy="101536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3655" rIns="0" bIns="0" rtlCol="0">
            <a:spAutoFit/>
          </a:bodyPr>
          <a:lstStyle/>
          <a:p>
            <a:pPr marL="100330" marR="90170" algn="just">
              <a:lnSpc>
                <a:spcPct val="100000"/>
              </a:lnSpc>
              <a:spcBef>
                <a:spcPts val="265"/>
              </a:spcBef>
            </a:pPr>
            <a:r>
              <a:rPr sz="1500" b="1" spc="-10" dirty="0">
                <a:latin typeface="Calibri"/>
                <a:cs typeface="Calibri"/>
              </a:rPr>
              <a:t>Осуществление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spc="-15" dirty="0">
                <a:latin typeface="Calibri"/>
                <a:cs typeface="Calibri"/>
              </a:rPr>
              <a:t>денежных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выплат</a:t>
            </a:r>
            <a:r>
              <a:rPr sz="1500" b="1" dirty="0">
                <a:latin typeface="Calibri"/>
                <a:cs typeface="Calibri"/>
              </a:rPr>
              <a:t> в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2024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20" dirty="0">
                <a:latin typeface="Calibri"/>
                <a:cs typeface="Calibri"/>
              </a:rPr>
              <a:t>году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возможно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только</a:t>
            </a:r>
            <a:r>
              <a:rPr sz="1500" b="1" spc="-5" dirty="0">
                <a:latin typeface="Calibri"/>
                <a:cs typeface="Calibri"/>
              </a:rPr>
              <a:t> после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внесения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изменений</a:t>
            </a:r>
            <a:r>
              <a:rPr sz="1500" b="1" dirty="0">
                <a:latin typeface="Calibri"/>
                <a:cs typeface="Calibri"/>
              </a:rPr>
              <a:t> в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приказ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Министерства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здравоохранения 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Российской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Федерации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от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26.01.2022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№25н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«Об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утверждении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порядка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и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условий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осуществления</a:t>
            </a:r>
            <a:r>
              <a:rPr sz="1500" spc="-5" dirty="0">
                <a:latin typeface="Calibri"/>
                <a:cs typeface="Calibri"/>
              </a:rPr>
              <a:t> денежных</a:t>
            </a:r>
            <a:r>
              <a:rPr sz="1500" spc="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выплат</a:t>
            </a:r>
            <a:r>
              <a:rPr sz="1500" spc="33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стимулирующего 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характера медицинским </a:t>
            </a:r>
            <a:r>
              <a:rPr sz="1500" spc="-10" dirty="0">
                <a:latin typeface="Calibri"/>
                <a:cs typeface="Calibri"/>
              </a:rPr>
              <a:t>работникам </a:t>
            </a:r>
            <a:r>
              <a:rPr sz="1500" dirty="0">
                <a:latin typeface="Calibri"/>
                <a:cs typeface="Calibri"/>
              </a:rPr>
              <a:t>за </a:t>
            </a:r>
            <a:r>
              <a:rPr sz="1500" spc="-5" dirty="0">
                <a:latin typeface="Calibri"/>
                <a:cs typeface="Calibri"/>
              </a:rPr>
              <a:t>выявление </a:t>
            </a:r>
            <a:r>
              <a:rPr sz="1500" spc="-10" dirty="0">
                <a:latin typeface="Calibri"/>
                <a:cs typeface="Calibri"/>
              </a:rPr>
              <a:t>онкологических </a:t>
            </a:r>
            <a:r>
              <a:rPr sz="1500" spc="-5" dirty="0">
                <a:latin typeface="Calibri"/>
                <a:cs typeface="Calibri"/>
              </a:rPr>
              <a:t>заболеваний </a:t>
            </a:r>
            <a:r>
              <a:rPr sz="1500" dirty="0">
                <a:latin typeface="Calibri"/>
                <a:cs typeface="Calibri"/>
              </a:rPr>
              <a:t>в </a:t>
            </a:r>
            <a:r>
              <a:rPr sz="1500" spc="-25" dirty="0">
                <a:latin typeface="Calibri"/>
                <a:cs typeface="Calibri"/>
              </a:rPr>
              <a:t>ходе </a:t>
            </a:r>
            <a:r>
              <a:rPr sz="1500" spc="-5" dirty="0">
                <a:latin typeface="Calibri"/>
                <a:cs typeface="Calibri"/>
              </a:rPr>
              <a:t>проведения диспансеризации </a:t>
            </a:r>
            <a:r>
              <a:rPr sz="1500" dirty="0">
                <a:latin typeface="Calibri"/>
                <a:cs typeface="Calibri"/>
              </a:rPr>
              <a:t>и </a:t>
            </a:r>
            <a:r>
              <a:rPr sz="1500" spc="-5" dirty="0">
                <a:latin typeface="Calibri"/>
                <a:cs typeface="Calibri"/>
              </a:rPr>
              <a:t>профилактических 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осмотров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населения»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0124" y="2481072"/>
            <a:ext cx="11832590" cy="323215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492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sz="1500" dirty="0">
                <a:solidFill>
                  <a:srgbClr val="0D0D0D"/>
                </a:solidFill>
                <a:latin typeface="Calibri"/>
                <a:cs typeface="Calibri"/>
              </a:rPr>
              <a:t>Случаи</a:t>
            </a:r>
            <a:r>
              <a:rPr sz="15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0D0D0D"/>
                </a:solidFill>
                <a:latin typeface="Calibri"/>
                <a:cs typeface="Calibri"/>
              </a:rPr>
              <a:t>2023</a:t>
            </a:r>
            <a:r>
              <a:rPr sz="1500" spc="1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D0D0D"/>
                </a:solidFill>
                <a:latin typeface="Calibri"/>
                <a:cs typeface="Calibri"/>
              </a:rPr>
              <a:t>года</a:t>
            </a:r>
            <a:r>
              <a:rPr sz="1500" spc="-2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D0D0D"/>
                </a:solidFill>
                <a:latin typeface="Calibri"/>
                <a:cs typeface="Calibri"/>
              </a:rPr>
              <a:t>недопустимо</a:t>
            </a:r>
            <a:r>
              <a:rPr sz="1500" spc="-3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0D0D0D"/>
                </a:solidFill>
                <a:latin typeface="Calibri"/>
                <a:cs typeface="Calibri"/>
              </a:rPr>
              <a:t>оплачивать</a:t>
            </a:r>
            <a:r>
              <a:rPr sz="1500" spc="-10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0D0D0D"/>
                </a:solidFill>
                <a:latin typeface="Calibri"/>
                <a:cs typeface="Calibri"/>
              </a:rPr>
              <a:t>средствами</a:t>
            </a:r>
            <a:r>
              <a:rPr sz="1500" spc="-10" dirty="0">
                <a:solidFill>
                  <a:srgbClr val="0D0D0D"/>
                </a:solidFill>
                <a:latin typeface="Calibri"/>
                <a:cs typeface="Calibri"/>
              </a:rPr>
              <a:t> 2024</a:t>
            </a:r>
            <a:r>
              <a:rPr sz="1500" spc="-5" dirty="0">
                <a:solidFill>
                  <a:srgbClr val="0D0D0D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0D0D0D"/>
                </a:solidFill>
                <a:latin typeface="Calibri"/>
                <a:cs typeface="Calibri"/>
              </a:rPr>
              <a:t>года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8411" y="2900172"/>
            <a:ext cx="11814175" cy="553720"/>
          </a:xfrm>
          <a:custGeom>
            <a:avLst/>
            <a:gdLst/>
            <a:ahLst/>
            <a:cxnLst/>
            <a:rect l="l" t="t" r="r" b="b"/>
            <a:pathLst>
              <a:path w="11814175" h="553720">
                <a:moveTo>
                  <a:pt x="11814048" y="0"/>
                </a:moveTo>
                <a:lnTo>
                  <a:pt x="0" y="0"/>
                </a:lnTo>
                <a:lnTo>
                  <a:pt x="0" y="553212"/>
                </a:lnTo>
                <a:lnTo>
                  <a:pt x="11814048" y="553212"/>
                </a:lnTo>
                <a:lnTo>
                  <a:pt x="1181404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16523" y="2919046"/>
            <a:ext cx="11667349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00" dirty="0">
              <a:latin typeface="Calibri"/>
              <a:cs typeface="Calibri"/>
            </a:endParaRPr>
          </a:p>
          <a:p>
            <a:pPr marL="2888615">
              <a:lnSpc>
                <a:spcPct val="100000"/>
              </a:lnSpc>
            </a:pPr>
            <a:r>
              <a:rPr sz="1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ТЕРРИТОРИАЛЬНЫ</a:t>
            </a:r>
            <a:r>
              <a:rPr lang="ru-RU" sz="1600" b="1" u="heavy" spc="-5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Й</a:t>
            </a:r>
            <a:r>
              <a:rPr sz="1600" b="1" u="heavy" spc="-2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ФОНД</a:t>
            </a:r>
            <a:r>
              <a:rPr sz="1600" b="1" u="heavy" spc="2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ОМС</a:t>
            </a:r>
            <a:r>
              <a:rPr sz="1600" b="1" u="heavy" spc="-1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: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0124" y="771144"/>
            <a:ext cx="11832590" cy="55499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4290" rIns="0" bIns="0" rtlCol="0">
            <a:spAutoFit/>
          </a:bodyPr>
          <a:lstStyle/>
          <a:p>
            <a:pPr marL="108585" marR="1281430">
              <a:lnSpc>
                <a:spcPct val="100000"/>
              </a:lnSpc>
              <a:spcBef>
                <a:spcPts val="270"/>
              </a:spcBef>
            </a:pPr>
            <a:r>
              <a:rPr sz="1500" spc="-5" dirty="0">
                <a:latin typeface="Calibri"/>
                <a:cs typeface="Calibri"/>
              </a:rPr>
              <a:t>Постановление Правительства </a:t>
            </a:r>
            <a:r>
              <a:rPr sz="1500" dirty="0">
                <a:latin typeface="Calibri"/>
                <a:cs typeface="Calibri"/>
              </a:rPr>
              <a:t>РФ </a:t>
            </a:r>
            <a:r>
              <a:rPr sz="1500" spc="-10" dirty="0">
                <a:latin typeface="Calibri"/>
                <a:cs typeface="Calibri"/>
              </a:rPr>
              <a:t>от </a:t>
            </a:r>
            <a:r>
              <a:rPr sz="1500" dirty="0">
                <a:latin typeface="Calibri"/>
                <a:cs typeface="Calibri"/>
              </a:rPr>
              <a:t>5 февраля </a:t>
            </a:r>
            <a:r>
              <a:rPr sz="1500" spc="-5" dirty="0">
                <a:latin typeface="Calibri"/>
                <a:cs typeface="Calibri"/>
              </a:rPr>
              <a:t>2024 </a:t>
            </a:r>
            <a:r>
              <a:rPr sz="1500" dirty="0">
                <a:latin typeface="Calibri"/>
                <a:cs typeface="Calibri"/>
              </a:rPr>
              <a:t>№ </a:t>
            </a:r>
            <a:r>
              <a:rPr sz="1500" spc="-5" dirty="0">
                <a:latin typeface="Calibri"/>
                <a:cs typeface="Calibri"/>
              </a:rPr>
              <a:t>120 «О </a:t>
            </a:r>
            <a:r>
              <a:rPr sz="1500" dirty="0">
                <a:latin typeface="Calibri"/>
                <a:cs typeface="Calibri"/>
              </a:rPr>
              <a:t>внесении изменений в Правила </a:t>
            </a:r>
            <a:r>
              <a:rPr sz="1500" spc="-10" dirty="0">
                <a:latin typeface="Calibri"/>
                <a:cs typeface="Calibri"/>
              </a:rPr>
              <a:t>предоставления межбюджетных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трансфертов…»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распространяется</a:t>
            </a:r>
            <a:r>
              <a:rPr sz="1500" b="1" spc="300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на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правоотношения,</a:t>
            </a:r>
            <a:r>
              <a:rPr sz="1500" b="1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возникшие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с 1</a:t>
            </a:r>
            <a:r>
              <a:rPr sz="1500" b="1" spc="-5" dirty="0">
                <a:latin typeface="Calibri"/>
                <a:cs typeface="Calibri"/>
              </a:rPr>
              <a:t> января 2024</a:t>
            </a:r>
            <a:r>
              <a:rPr sz="1500" b="1" spc="15" dirty="0">
                <a:latin typeface="Calibri"/>
                <a:cs typeface="Calibri"/>
              </a:rPr>
              <a:t> </a:t>
            </a:r>
            <a:r>
              <a:rPr sz="1500" b="1" spc="-35" dirty="0">
                <a:latin typeface="Calibri"/>
                <a:cs typeface="Calibri"/>
              </a:rPr>
              <a:t>г.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464040" y="5076444"/>
            <a:ext cx="344805" cy="387350"/>
          </a:xfrm>
          <a:custGeom>
            <a:avLst/>
            <a:gdLst/>
            <a:ahLst/>
            <a:cxnLst/>
            <a:rect l="l" t="t" r="r" b="b"/>
            <a:pathLst>
              <a:path w="344804" h="387350">
                <a:moveTo>
                  <a:pt x="172211" y="0"/>
                </a:moveTo>
                <a:lnTo>
                  <a:pt x="172211" y="96773"/>
                </a:lnTo>
                <a:lnTo>
                  <a:pt x="0" y="96773"/>
                </a:lnTo>
                <a:lnTo>
                  <a:pt x="0" y="290321"/>
                </a:lnTo>
                <a:lnTo>
                  <a:pt x="172211" y="290321"/>
                </a:lnTo>
                <a:lnTo>
                  <a:pt x="172211" y="387095"/>
                </a:lnTo>
                <a:lnTo>
                  <a:pt x="344424" y="193547"/>
                </a:lnTo>
                <a:lnTo>
                  <a:pt x="172211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897871" y="4395978"/>
            <a:ext cx="20834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ПО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ИТОГАМ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2024</a:t>
            </a:r>
            <a:r>
              <a:rPr sz="1600" b="1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ГОДА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68559" y="4879340"/>
            <a:ext cx="1746250" cy="124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 algn="ctr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ОБЕСПЕЧИТЬ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100%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ИСПОЛНЕНИЕ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МЕРОПРИЯТИЙ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52399"/>
            <a:ext cx="1096881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9080" marR="5080" indent="-151701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Segoe UI"/>
                <a:cs typeface="Segoe UI"/>
              </a:rPr>
              <a:t>ОТДЕЛЬНЫЕ</a:t>
            </a:r>
            <a:r>
              <a:rPr sz="1400" spc="20" dirty="0">
                <a:latin typeface="Segoe UI"/>
                <a:cs typeface="Segoe UI"/>
              </a:rPr>
              <a:t> </a:t>
            </a:r>
            <a:r>
              <a:rPr sz="1400" spc="-5" dirty="0" smtClean="0">
                <a:latin typeface="Segoe UI"/>
                <a:cs typeface="Segoe UI"/>
              </a:rPr>
              <a:t>ВОПРОСЫ</a:t>
            </a:r>
            <a:endParaRPr sz="1400" dirty="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935714" y="6532574"/>
            <a:ext cx="12827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1600" spc="-5" dirty="0">
                <a:latin typeface="Calibri"/>
                <a:cs typeface="Calibri"/>
              </a:rPr>
              <a:t>4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6210" y="621030"/>
            <a:ext cx="11713845" cy="0"/>
          </a:xfrm>
          <a:custGeom>
            <a:avLst/>
            <a:gdLst/>
            <a:ahLst/>
            <a:cxnLst/>
            <a:rect l="l" t="t" r="r" b="b"/>
            <a:pathLst>
              <a:path w="11713845">
                <a:moveTo>
                  <a:pt x="0" y="0"/>
                </a:moveTo>
                <a:lnTo>
                  <a:pt x="11713337" y="0"/>
                </a:lnTo>
              </a:path>
            </a:pathLst>
          </a:custGeom>
          <a:ln w="28575">
            <a:solidFill>
              <a:srgbClr val="95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351472" y="632753"/>
            <a:ext cx="1148905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1.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С начала текущего года финансовое обеспечение оказания медицинской помощи, включенной в базовую программу ОМС, оказанную лицам, застрахованным в Донецкой Народной Республики, Луганской Народной Республики, Запорожской области и Херсонской области будет осуществляться за счет межбюджетных трансфертов, передаваемых из бюджета ФФОМС в бюджеты новых регионов Российской Федерации.</a:t>
            </a:r>
          </a:p>
          <a:p>
            <a:pPr algn="just"/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Медицинские организации должны предоставлять счета и реестры счетов в ТФОМС как «иногородние», по аналогии с другими регионами.  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68604" y="2447744"/>
            <a:ext cx="114890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 2.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Медицинским организациям необходимо исполнять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п.п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 4 п. 6 приказа Министерства здравоохранения Российской Федерации от 14.09.2021 № 922н «Об утверждении порядка и сроков формирования, утверждения и ведения планов мероприятий по организации дополнительного профессионального образования медицинских работников по программам повышения квалификации, а также по приобретению и проведению ремонта медицинского оборудования, состава включаемых в них сведений, порядка и сроков формирования и направления заявок на включение мероприятий в такие планы мероприятий, а также форм указанных заявок», в части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обязательного заполнения информации о кодах нарушения/дефекта, выявленного при проведении экспертизы качества медицинской помощи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, в соответствии с перечнем оснований для отказа в оплате медицинской помощи (уменьшения оплаты медицинской помощи). 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0044" y="4724400"/>
            <a:ext cx="114890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 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3.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В целях исполнения приказа Министерства здравоохранения Российской Федерации от 22.02.2019 № 85н, медицинские организации </a:t>
            </a:r>
            <a:r>
              <a:rPr lang="ru-RU" sz="1600" b="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ежемесячно в срок до 5-го числа месяца, следующего за отчетным (за декабрь – до 20 декабря текущего финансового года), предоставляют в ТФОМС Ульяновской области заявку, согласованную Министерством здравоохранения Ульяновской области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на предоставление средств для софинансирования расходов медицинских организаций на оплату труда врачей и среднего медицинского персонала, типовая форма </a:t>
            </a:r>
            <a:r>
              <a:rPr lang="ru-RU" sz="1600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которойм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утверждена приказом Министерства здравоохранения Российской Федерации от 22.02.2019 № 86н.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476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863</Words>
  <Application>Microsoft Office PowerPoint</Application>
  <PresentationFormat>Широкоэкранный</PresentationFormat>
  <Paragraphs>73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 MT</vt:lpstr>
      <vt:lpstr>Calibri</vt:lpstr>
      <vt:lpstr>PT Astra Serif</vt:lpstr>
      <vt:lpstr>Segoe UI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Килина Вера Сергеевна</dc:creator>
  <cp:lastModifiedBy>Проньчагина Ольга Фёдоровна</cp:lastModifiedBy>
  <cp:revision>6</cp:revision>
  <dcterms:created xsi:type="dcterms:W3CDTF">2024-02-12T05:22:39Z</dcterms:created>
  <dcterms:modified xsi:type="dcterms:W3CDTF">2024-02-15T11:50:16Z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2024-02-09T00:00:00Z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2024-02-12T00:00:00Z</vt:filetime>
  </property>
</Properties>
</file>