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2" r:id="rId2"/>
    <p:sldMasterId id="2147483744" r:id="rId3"/>
  </p:sldMasterIdLst>
  <p:notesMasterIdLst>
    <p:notesMasterId r:id="rId44"/>
  </p:notesMasterIdLst>
  <p:sldIdLst>
    <p:sldId id="272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4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273" r:id="rId25"/>
    <p:sldId id="310" r:id="rId26"/>
    <p:sldId id="311" r:id="rId27"/>
    <p:sldId id="316" r:id="rId28"/>
    <p:sldId id="276" r:id="rId29"/>
    <p:sldId id="280" r:id="rId30"/>
    <p:sldId id="342" r:id="rId31"/>
    <p:sldId id="314" r:id="rId32"/>
    <p:sldId id="315" r:id="rId33"/>
    <p:sldId id="277" r:id="rId34"/>
    <p:sldId id="279" r:id="rId35"/>
    <p:sldId id="344" r:id="rId36"/>
    <p:sldId id="343" r:id="rId37"/>
    <p:sldId id="345" r:id="rId38"/>
    <p:sldId id="346" r:id="rId39"/>
    <p:sldId id="318" r:id="rId40"/>
    <p:sldId id="319" r:id="rId41"/>
    <p:sldId id="317" r:id="rId42"/>
    <p:sldId id="321" r:id="rId43"/>
  </p:sldIdLst>
  <p:sldSz cx="9144000" cy="5143500" type="screen16x9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66FF99"/>
    <a:srgbClr val="00CCFF"/>
    <a:srgbClr val="66FF66"/>
    <a:srgbClr val="00FF99"/>
    <a:srgbClr val="66FFCC"/>
    <a:srgbClr val="99FF99"/>
    <a:srgbClr val="6666FF"/>
    <a:srgbClr val="4B4B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361" autoAdjust="0"/>
  </p:normalViewPr>
  <p:slideViewPr>
    <p:cSldViewPr showGuides="1">
      <p:cViewPr varScale="1">
        <p:scale>
          <a:sx n="144" d="100"/>
          <a:sy n="144" d="100"/>
        </p:scale>
        <p:origin x="32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ВМП по профилям:</a:t>
            </a:r>
          </a:p>
        </c:rich>
      </c:tx>
      <c:layout>
        <c:manualLayout>
          <c:xMode val="edge"/>
          <c:yMode val="edge"/>
          <c:x val="0.24878247926790478"/>
          <c:y val="3.6549318412769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556558689036295"/>
          <c:y val="0.16095548798411696"/>
          <c:w val="0.52286582864378239"/>
          <c:h val="0.64589010283778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ВМП по профилям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E4-445B-9CB8-3B657E7BD20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E4-445B-9CB8-3B657E7BD20C}"/>
              </c:ext>
            </c:extLst>
          </c:dPt>
          <c:dPt>
            <c:idx val="2"/>
            <c:invertIfNegative val="0"/>
            <c:bubble3D val="0"/>
            <c:explosion val="1"/>
            <c:extLst>
              <c:ext xmlns:c16="http://schemas.microsoft.com/office/drawing/2014/chart" uri="{C3380CC4-5D6E-409C-BE32-E72D297353CC}">
                <c16:uniqueId val="{00000005-3EE4-445B-9CB8-3B657E7BD20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EE4-445B-9CB8-3B657E7BD20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B46-49DD-8A5B-74736BE2443F}"/>
              </c:ext>
            </c:extLst>
          </c:dPt>
          <c:dLbls>
            <c:dLbl>
              <c:idx val="0"/>
              <c:layout>
                <c:manualLayout>
                  <c:x val="7.9437520640781162E-3"/>
                  <c:y val="-2.5095280044043369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4-445B-9CB8-3B657E7BD20C}"/>
                </c:ext>
              </c:extLst>
            </c:dLbl>
            <c:dLbl>
              <c:idx val="1"/>
              <c:layout>
                <c:manualLayout>
                  <c:x val="0.10438478967467715"/>
                  <c:y val="7.660038624758954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590926471052716E-2"/>
                      <c:h val="6.17684334295503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E4-445B-9CB8-3B657E7BD20C}"/>
                </c:ext>
              </c:extLst>
            </c:dLbl>
            <c:dLbl>
              <c:idx val="2"/>
              <c:layout>
                <c:manualLayout>
                  <c:x val="7.9780709297140498E-2"/>
                  <c:y val="4.72407135232765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E4-445B-9CB8-3B657E7BD20C}"/>
                </c:ext>
              </c:extLst>
            </c:dLbl>
            <c:dLbl>
              <c:idx val="3"/>
              <c:layout>
                <c:manualLayout>
                  <c:x val="4.0603079870881929E-2"/>
                  <c:y val="5.87724551673685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T Astra Serif" panose="020A0603040505020204" pitchFamily="18" charset="-52"/>
                        <a:ea typeface="+mn-ea"/>
                        <a:cs typeface="+mn-cs"/>
                      </a:defRPr>
                    </a:pPr>
                    <a:r>
                      <a:rPr lang="en-US" sz="14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T Astra Serif" panose="020A0603040505020204" pitchFamily="18" charset="-52"/>
                      </a:rPr>
                      <a:t>263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PT Astra Serif" panose="020A0603040505020204" pitchFamily="18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41615163003184E-2"/>
                      <c:h val="8.3697939165242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E4-445B-9CB8-3B657E7BD20C}"/>
                </c:ext>
              </c:extLst>
            </c:dLbl>
            <c:dLbl>
              <c:idx val="4"/>
              <c:layout>
                <c:manualLayout>
                  <c:x val="1.545452331780487E-2"/>
                  <c:y val="-2.5843533806824479E-4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T Astra Serif" panose="020A0603040505020204" pitchFamily="18" charset="-52"/>
                      </a:rPr>
                      <a:t>138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46-49DD-8A5B-74736BE24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PT Astra Serif" panose="020A06030405050202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Сердечно-сосудистая хирургия </c:v>
                </c:pt>
                <c:pt idx="1">
                  <c:v>Онкология</c:v>
                </c:pt>
                <c:pt idx="2">
                  <c:v>Травматология и ортопедия</c:v>
                </c:pt>
                <c:pt idx="3">
                  <c:v>Неонатология </c:v>
                </c:pt>
                <c:pt idx="4">
                  <c:v>Нейрохирургия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1260</c:v>
                </c:pt>
                <c:pt idx="1">
                  <c:v>485</c:v>
                </c:pt>
                <c:pt idx="2">
                  <c:v>326</c:v>
                </c:pt>
                <c:pt idx="3">
                  <c:v>263</c:v>
                </c:pt>
                <c:pt idx="4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4-445B-9CB8-3B657E7BD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-1293476992"/>
        <c:axId val="-1293475904"/>
      </c:barChart>
      <c:valAx>
        <c:axId val="-1293475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93476992"/>
        <c:crosses val="autoZero"/>
        <c:crossBetween val="between"/>
      </c:valAx>
      <c:catAx>
        <c:axId val="-129347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93475904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015257920308"/>
          <c:y val="3.6335875984251968E-2"/>
          <c:w val="0.88241798390013493"/>
          <c:h val="0.85826845472440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C6-404C-90F9-BAD6AC60CA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C6-404C-90F9-BAD6AC60CA69}"/>
              </c:ext>
            </c:extLst>
          </c:dPt>
          <c:dLbls>
            <c:dLbl>
              <c:idx val="0"/>
              <c:layout>
                <c:manualLayout>
                  <c:x val="-2.852597968622975E-17"/>
                  <c:y val="3.1250000000000002E-3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/>
                      <a:t>6 710,7 </a:t>
                    </a:r>
                    <a:r>
                      <a:rPr lang="ru-RU" sz="1600" dirty="0"/>
                      <a:t>млн. руб.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C6-404C-90F9-BAD6AC60CA6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7 284,8 </a:t>
                    </a:r>
                    <a:r>
                      <a:rPr lang="ru-RU" sz="16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</a:t>
                    </a:r>
                    <a:endParaRPr lang="ru-RU" sz="1200" b="0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DC6-404C-90F9-BAD6AC60C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44927</c:v>
                </c:pt>
                <c:pt idx="1">
                  <c:v>44562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7284.8</c:v>
                </c:pt>
                <c:pt idx="1">
                  <c:v>6710.7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6-404C-90F9-BAD6AC60CA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93475360"/>
        <c:axId val="-1293476448"/>
      </c:barChart>
      <c:dateAx>
        <c:axId val="-129347536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-1293476448"/>
        <c:crosses val="autoZero"/>
        <c:auto val="1"/>
        <c:lblOffset val="100"/>
        <c:baseTimeUnit val="years"/>
      </c:dateAx>
      <c:valAx>
        <c:axId val="-1293476448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-129347536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PT Astra Serif" panose="020A0603040505020204" pitchFamily="18" charset="-52"/>
          <a:ea typeface="PT Astra Serif" panose="020A0603040505020204" pitchFamily="18" charset="-52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1768594333248"/>
          <c:y val="8.7345494177453534E-2"/>
          <c:w val="0.87723211942257218"/>
          <c:h val="0.689982037401574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2-4E83-B3F1-E2C17BD0AE8A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A382-4E83-B3F1-E2C17BD0A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93465568"/>
        <c:axId val="-1293465024"/>
      </c:barChart>
      <c:catAx>
        <c:axId val="-12934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93465024"/>
        <c:crosses val="autoZero"/>
        <c:auto val="1"/>
        <c:lblAlgn val="ctr"/>
        <c:lblOffset val="100"/>
        <c:noMultiLvlLbl val="0"/>
      </c:catAx>
      <c:valAx>
        <c:axId val="-1293465024"/>
        <c:scaling>
          <c:orientation val="minMax"/>
          <c:max val="8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93465568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530008346328709E-2"/>
          <c:y val="2.9349755881047494E-2"/>
          <c:w val="0.83907303586724946"/>
          <c:h val="0.563204659753749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CD-405B-9B72-D9573451428E}"/>
              </c:ext>
            </c:extLst>
          </c:dPt>
          <c:dPt>
            <c:idx val="1"/>
            <c:bubble3D val="0"/>
            <c:spPr>
              <a:solidFill>
                <a:srgbClr val="00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BCD-405B-9B72-D9573451428E}"/>
              </c:ext>
            </c:extLst>
          </c:dPt>
          <c:dPt>
            <c:idx val="2"/>
            <c:bubble3D val="0"/>
            <c:spPr>
              <a:solidFill>
                <a:srgbClr val="AFDC7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CD-405B-9B72-D9573451428E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BCD-405B-9B72-D9573451428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41,7%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CD-405B-9B72-D957345142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39,3%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CD-405B-9B72-D957345142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12,1%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CD-405B-9B72-D9573451428E}"/>
                </c:ext>
              </c:extLst>
            </c:dLbl>
            <c:dLbl>
              <c:idx val="3"/>
              <c:layout>
                <c:manualLayout>
                  <c:x val="2.3746387144852985E-2"/>
                  <c:y val="-9.02045297726213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CD-405B-9B72-D9573451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2 767,7 (млн. руб.) стационарная медицинская помощь</c:v>
                </c:pt>
                <c:pt idx="1">
                  <c:v>2 611,3 (млн. руб.) амбулаторно-поликлиническая помощь</c:v>
                </c:pt>
                <c:pt idx="2">
                  <c:v>804,6 (млн. руб.) медицинская помощь, оказываемая в условиях дневного стационара</c:v>
                </c:pt>
                <c:pt idx="3">
                  <c:v>458,4 (млн. руб.) скорая медицинская помощь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2767.7</c:v>
                </c:pt>
                <c:pt idx="1">
                  <c:v>2611.3000000000002</c:v>
                </c:pt>
                <c:pt idx="2">
                  <c:v>804.6</c:v>
                </c:pt>
                <c:pt idx="3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D-405B-9B72-D95734514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18005007797228E-2"/>
          <c:y val="0.56059287529138746"/>
          <c:w val="0.88756959103309507"/>
          <c:h val="0.31246810901300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200" b="0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057346454682423E-2"/>
          <c:y val="4.3042709838385262E-2"/>
          <c:w val="0.90316980030541261"/>
          <c:h val="0.73376894685039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52B-4219-B1E4-0A44C83CB49F}"/>
              </c:ext>
            </c:extLst>
          </c:dPt>
          <c:dPt>
            <c:idx val="1"/>
            <c:bubble3D val="0"/>
            <c:explosion val="0"/>
            <c:spPr>
              <a:solidFill>
                <a:srgbClr val="00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2B-4219-B1E4-0A44C83CB49F}"/>
              </c:ext>
            </c:extLst>
          </c:dPt>
          <c:dPt>
            <c:idx val="2"/>
            <c:bubble3D val="0"/>
            <c:explosion val="0"/>
            <c:spPr>
              <a:solidFill>
                <a:srgbClr val="AFDC7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2B-4219-B1E4-0A44C83CB49F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E94-4ADD-BC33-6F342A950FC7}"/>
              </c:ext>
            </c:extLst>
          </c:dPt>
          <c:cat>
            <c:strRef>
              <c:f>Лист1!$A$2:$A$5</c:f>
              <c:strCache>
                <c:ptCount val="4"/>
                <c:pt idx="0">
                  <c:v>2 906,5 (млн. руб.) стационарная медицинская помощь</c:v>
                </c:pt>
                <c:pt idx="1">
                  <c:v>2 469,4 (млн.руб.) амбулаторно-поликлиническая помощь</c:v>
                </c:pt>
                <c:pt idx="2">
                  <c:v>619,5 (млн.руб.) медицинская помощь, оказываемая в условиях дневного стационара</c:v>
                </c:pt>
                <c:pt idx="3">
                  <c:v>414,2 (млн. руб.) скорая медицинская помощь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2906.5</c:v>
                </c:pt>
                <c:pt idx="1">
                  <c:v>2469.4</c:v>
                </c:pt>
                <c:pt idx="2">
                  <c:v>619.5</c:v>
                </c:pt>
                <c:pt idx="3">
                  <c:v>249.1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B-4219-B1E4-0A44C83CB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710316787413478E-2"/>
          <c:y val="0.69017802966575426"/>
          <c:w val="0.92680369822456377"/>
          <c:h val="0.30676523320136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62598038466818E-2"/>
          <c:y val="0.13760959094375541"/>
          <c:w val="0.93523740196153315"/>
          <c:h val="0.68998203740157482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293477536"/>
        <c:axId val="-1293469920"/>
      </c:barChart>
      <c:dateAx>
        <c:axId val="-1293477536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-1293469920"/>
        <c:crosses val="autoZero"/>
        <c:auto val="1"/>
        <c:lblOffset val="100"/>
        <c:baseTimeUnit val="months"/>
        <c:minorUnit val="1"/>
        <c:minorTimeUnit val="years"/>
      </c:dateAx>
      <c:valAx>
        <c:axId val="-1293469920"/>
        <c:scaling>
          <c:orientation val="minMax"/>
          <c:min val="10000"/>
        </c:scaling>
        <c:delete val="1"/>
        <c:axPos val="l"/>
        <c:numFmt formatCode="0.0" sourceLinked="1"/>
        <c:majorTickMark val="none"/>
        <c:minorTickMark val="none"/>
        <c:tickLblPos val="nextTo"/>
        <c:crossAx val="-1293477536"/>
        <c:crossesAt val="44927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34C8-D54C-4B14-BDCE-9154B98D3D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9DDBAF-377C-4752-8FD4-83DA57033A43}">
      <dgm:prSet phldrT="[Текст]"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050" u="sng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 </a:t>
          </a:r>
          <a:r>
            <a:rPr lang="ru-RU" sz="115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Компьютерная томография</a:t>
          </a:r>
          <a:r>
            <a:rPr lang="ru-RU" sz="120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</a:t>
          </a:r>
        </a:p>
        <a:p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76 % </a:t>
          </a:r>
          <a:endParaRPr lang="ru-RU" sz="14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A2A13A4-1AFB-4BAD-92A4-9C059B71F8C8}" type="parTrans" cxnId="{D0886377-4068-4078-9ED9-73A81BC53970}">
      <dgm:prSet/>
      <dgm:spPr/>
      <dgm:t>
        <a:bodyPr/>
        <a:lstStyle/>
        <a:p>
          <a:endParaRPr lang="ru-RU"/>
        </a:p>
      </dgm:t>
    </dgm:pt>
    <dgm:pt modelId="{1CD85A66-3568-4084-B996-E134202557B0}" type="sibTrans" cxnId="{D0886377-4068-4078-9ED9-73A81BC53970}">
      <dgm:prSet/>
      <dgm:spPr/>
      <dgm:t>
        <a:bodyPr/>
        <a:lstStyle/>
        <a:p>
          <a:endParaRPr lang="ru-RU"/>
        </a:p>
      </dgm:t>
    </dgm:pt>
    <dgm:pt modelId="{A4080393-0310-4FA8-9C74-24C403682352}">
      <dgm:prSet phldrT="[Текст]"/>
      <dgm:spPr/>
      <dgm:t>
        <a:bodyPr/>
        <a:lstStyle/>
        <a:p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</a:t>
          </a:r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«КУ КТ без контрастирования» </a:t>
          </a:r>
          <a:r>
            <a:rPr lang="ru-RU" b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менее чем на 90 % выполнены </a:t>
          </a:r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 9 медицинских организациях:                                             2% - в ГУЗ Стоматологической поликлинике г. Ульяновска, 14% - в ГУЗ </a:t>
          </a:r>
          <a:r>
            <a:rPr lang="ru-RU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Барышской</a:t>
          </a:r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РБ, 30% - в  ГУЗ ЦГКБ, 51% - в ФГБУ «ФНКЦМР и ОФМБА», 61% - в ГУЗ ГП №5, 72% - в ГУЗ Новоспасская РБ, 80% - в ГУЗ ГП №1, 82% - в ГУЗ </a:t>
          </a:r>
          <a:r>
            <a:rPr lang="ru-RU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Инзенская</a:t>
          </a:r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РБ, 87% - ГУЗ ЦК МСЧ;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C9C7749-850A-4E18-93D5-95B3B4088BC5}" type="parTrans" cxnId="{208496BB-C29F-4ABF-8645-66C55D78767E}">
      <dgm:prSet/>
      <dgm:spPr/>
      <dgm:t>
        <a:bodyPr/>
        <a:lstStyle/>
        <a:p>
          <a:endParaRPr lang="ru-RU"/>
        </a:p>
      </dgm:t>
    </dgm:pt>
    <dgm:pt modelId="{D88E987F-6E5A-4933-92AE-3A0EC4D54E3F}" type="sibTrans" cxnId="{208496BB-C29F-4ABF-8645-66C55D78767E}">
      <dgm:prSet/>
      <dgm:spPr/>
      <dgm:t>
        <a:bodyPr/>
        <a:lstStyle/>
        <a:p>
          <a:endParaRPr lang="ru-RU"/>
        </a:p>
      </dgm:t>
    </dgm:pt>
    <dgm:pt modelId="{1ECFCAC6-D33D-49F3-B584-DC8E13A0DE04}">
      <dgm:prSet phldrT="[Текст]"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 sz="1100" u="sng" dirty="0" smtClean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r>
            <a:rPr lang="ru-RU" sz="120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Магнитно-резонансная томография</a:t>
          </a:r>
          <a:r>
            <a:rPr lang="ru-RU" sz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</a:p>
        <a:p>
          <a:r>
            <a:rPr lang="ru-RU" sz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90 % </a:t>
          </a:r>
          <a:endParaRPr lang="ru-RU" sz="11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06EC9A7-5406-462E-AC1B-C08CC030B2AB}" type="parTrans" cxnId="{5E564698-F80E-489F-8787-31382C3C6C77}">
      <dgm:prSet/>
      <dgm:spPr/>
      <dgm:t>
        <a:bodyPr/>
        <a:lstStyle/>
        <a:p>
          <a:endParaRPr lang="ru-RU"/>
        </a:p>
      </dgm:t>
    </dgm:pt>
    <dgm:pt modelId="{0DB390A6-FFA5-4BF0-8EE3-37FF37717653}" type="sibTrans" cxnId="{5E564698-F80E-489F-8787-31382C3C6C77}">
      <dgm:prSet/>
      <dgm:spPr/>
      <dgm:t>
        <a:bodyPr/>
        <a:lstStyle/>
        <a:p>
          <a:endParaRPr lang="ru-RU"/>
        </a:p>
      </dgm:t>
    </dgm:pt>
    <dgm:pt modelId="{F67A2808-C1D5-4F49-BFE8-3FA77C7371F4}">
      <dgm:prSet phldrT="[Текст]"/>
      <dgm:spPr/>
      <dgm:t>
        <a:bodyPr/>
        <a:lstStyle/>
        <a:p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</a:t>
          </a:r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«МРТ без контраста </a:t>
          </a:r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всеми медицинскими организациями выполнены более чем на 90%. 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676500C-5621-49CB-B422-1530C7D55FD3}" type="parTrans" cxnId="{D3E9CB0F-AF9E-48D2-A715-8521F5C2B2CD}">
      <dgm:prSet/>
      <dgm:spPr/>
      <dgm:t>
        <a:bodyPr/>
        <a:lstStyle/>
        <a:p>
          <a:endParaRPr lang="ru-RU"/>
        </a:p>
      </dgm:t>
    </dgm:pt>
    <dgm:pt modelId="{CF609606-5002-4154-BC78-B7AF9BEF1049}" type="sibTrans" cxnId="{D3E9CB0F-AF9E-48D2-A715-8521F5C2B2CD}">
      <dgm:prSet/>
      <dgm:spPr/>
      <dgm:t>
        <a:bodyPr/>
        <a:lstStyle/>
        <a:p>
          <a:endParaRPr lang="ru-RU"/>
        </a:p>
      </dgm:t>
    </dgm:pt>
    <dgm:pt modelId="{FC0CEEE0-CBA3-46B3-974D-6247CB024C39}">
      <dgm:prSet/>
      <dgm:spPr/>
      <dgm:t>
        <a:bodyPr/>
        <a:lstStyle/>
        <a:p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</a:t>
          </a:r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«КУ КТ с контрастированием» </a:t>
          </a:r>
          <a:r>
            <a:rPr lang="ru-RU" b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менее чем на 90 % выполнены </a:t>
          </a:r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 3 медицинских организациях: 87% - в ЦГБ, 71% - ГП №1, 50% - в ГУЗ «</a:t>
          </a:r>
          <a:r>
            <a:rPr lang="ru-RU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Барышская</a:t>
          </a:r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РБ» - 34,9%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950B479D-D3BC-4E52-9771-BD2A2980CA5D}" type="parTrans" cxnId="{C2F556C1-BEEE-4CC6-B3E4-2D5B02DAABDE}">
      <dgm:prSet/>
      <dgm:spPr/>
      <dgm:t>
        <a:bodyPr/>
        <a:lstStyle/>
        <a:p>
          <a:endParaRPr lang="ru-RU"/>
        </a:p>
      </dgm:t>
    </dgm:pt>
    <dgm:pt modelId="{17D184C3-1696-43E5-893D-7F8302970BE4}" type="sibTrans" cxnId="{C2F556C1-BEEE-4CC6-B3E4-2D5B02DAABDE}">
      <dgm:prSet/>
      <dgm:spPr/>
      <dgm:t>
        <a:bodyPr/>
        <a:lstStyle/>
        <a:p>
          <a:endParaRPr lang="ru-RU"/>
        </a:p>
      </dgm:t>
    </dgm:pt>
    <dgm:pt modelId="{6B4C23A4-00BC-4940-A34F-2A7B68BD106C}">
      <dgm:prSet/>
      <dgm:spPr/>
      <dgm:t>
        <a:bodyPr/>
        <a:lstStyle/>
        <a:p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</a:t>
          </a:r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«МРТ с контрастированием</a:t>
          </a:r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» в ГУЗ Новоспасской РБ – 19%.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82897DAD-7FA3-4282-8A0B-3DCFCEEEDD32}" type="parTrans" cxnId="{25D687B2-CA30-4238-AD23-767E09F010A4}">
      <dgm:prSet/>
      <dgm:spPr/>
      <dgm:t>
        <a:bodyPr/>
        <a:lstStyle/>
        <a:p>
          <a:endParaRPr lang="ru-RU"/>
        </a:p>
      </dgm:t>
    </dgm:pt>
    <dgm:pt modelId="{EDA48B4B-0B9D-4EA8-A726-0C9030665102}" type="sibTrans" cxnId="{25D687B2-CA30-4238-AD23-767E09F010A4}">
      <dgm:prSet/>
      <dgm:spPr/>
      <dgm:t>
        <a:bodyPr/>
        <a:lstStyle/>
        <a:p>
          <a:endParaRPr lang="ru-RU"/>
        </a:p>
      </dgm:t>
    </dgm:pt>
    <dgm:pt modelId="{4DCAB495-9F68-4A01-A3A6-D8D53E19DDC3}">
      <dgm:prSet/>
      <dgm:spPr/>
      <dgm:t>
        <a:bodyPr/>
        <a:lstStyle/>
        <a:p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«</a:t>
          </a:r>
          <a:r>
            <a: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КТ ангиография» </a:t>
          </a:r>
          <a:r>
            <a:rPr lang="ru-RU" b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на 100% объём выполнен только ГУЗ УОКБ, менее чем на 90%  выполнили – 33% ГУЗ «</a:t>
          </a:r>
          <a:r>
            <a:rPr lang="ru-RU" b="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Барышская</a:t>
          </a:r>
          <a:r>
            <a:rPr lang="ru-RU" b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РБ», 40% - ГУЗ ГП №5, 60% - ГУЗ ГП №1.</a:t>
          </a:r>
          <a:endParaRPr lang="ru-RU" b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C4C6E1A-16FE-41DF-8953-876E58CEFFAF}" type="parTrans" cxnId="{B04DA19B-9260-40B2-91AD-8F0B25D9B4C4}">
      <dgm:prSet/>
      <dgm:spPr/>
    </dgm:pt>
    <dgm:pt modelId="{A77B3C0F-A109-4C82-BAAA-4AB7CD8ED000}" type="sibTrans" cxnId="{B04DA19B-9260-40B2-91AD-8F0B25D9B4C4}">
      <dgm:prSet/>
      <dgm:spPr/>
    </dgm:pt>
    <dgm:pt modelId="{F091977F-E512-4043-ABEA-A5DA682AB8E7}" type="pres">
      <dgm:prSet presAssocID="{339C34C8-D54C-4B14-BDCE-9154B98D3D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56CF5-51CD-4128-B81C-D9025D6FE77A}" type="pres">
      <dgm:prSet presAssocID="{679DDBAF-377C-4752-8FD4-83DA57033A43}" presName="composite" presStyleCnt="0"/>
      <dgm:spPr/>
    </dgm:pt>
    <dgm:pt modelId="{D35B643F-0CFE-4C84-96B4-EF2465ADC839}" type="pres">
      <dgm:prSet presAssocID="{679DDBAF-377C-4752-8FD4-83DA57033A4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103F8-8C73-4FF7-9052-F8F34850B721}" type="pres">
      <dgm:prSet presAssocID="{679DDBAF-377C-4752-8FD4-83DA57033A4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959C5-7261-478C-BAEA-A6E4F1751A7F}" type="pres">
      <dgm:prSet presAssocID="{1CD85A66-3568-4084-B996-E134202557B0}" presName="sp" presStyleCnt="0"/>
      <dgm:spPr/>
    </dgm:pt>
    <dgm:pt modelId="{402127F3-BC5D-4463-B602-9E08EF2542B6}" type="pres">
      <dgm:prSet presAssocID="{1ECFCAC6-D33D-49F3-B584-DC8E13A0DE04}" presName="composite" presStyleCnt="0"/>
      <dgm:spPr/>
    </dgm:pt>
    <dgm:pt modelId="{313E71A7-389A-411A-8EAE-357FB03FE26D}" type="pres">
      <dgm:prSet presAssocID="{1ECFCAC6-D33D-49F3-B584-DC8E13A0DE0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147BB-4CCA-4FE6-A2DC-BB1DE3ABFB46}" type="pres">
      <dgm:prSet presAssocID="{1ECFCAC6-D33D-49F3-B584-DC8E13A0DE0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AC462-9F16-40EC-8575-D1127B34B40A}" type="presOf" srcId="{A4080393-0310-4FA8-9C74-24C403682352}" destId="{BA4103F8-8C73-4FF7-9052-F8F34850B721}" srcOrd="0" destOrd="0" presId="urn:microsoft.com/office/officeart/2005/8/layout/chevron2"/>
    <dgm:cxn modelId="{6D0C9CD8-A203-4E78-8864-6BC1F433C334}" type="presOf" srcId="{F67A2808-C1D5-4F49-BFE8-3FA77C7371F4}" destId="{140147BB-4CCA-4FE6-A2DC-BB1DE3ABFB46}" srcOrd="0" destOrd="0" presId="urn:microsoft.com/office/officeart/2005/8/layout/chevron2"/>
    <dgm:cxn modelId="{5E564698-F80E-489F-8787-31382C3C6C77}" srcId="{339C34C8-D54C-4B14-BDCE-9154B98D3D7C}" destId="{1ECFCAC6-D33D-49F3-B584-DC8E13A0DE04}" srcOrd="1" destOrd="0" parTransId="{706EC9A7-5406-462E-AC1B-C08CC030B2AB}" sibTransId="{0DB390A6-FFA5-4BF0-8EE3-37FF37717653}"/>
    <dgm:cxn modelId="{7A42E617-981E-4DE6-9013-5D8881ECA889}" type="presOf" srcId="{339C34C8-D54C-4B14-BDCE-9154B98D3D7C}" destId="{F091977F-E512-4043-ABEA-A5DA682AB8E7}" srcOrd="0" destOrd="0" presId="urn:microsoft.com/office/officeart/2005/8/layout/chevron2"/>
    <dgm:cxn modelId="{A10F1F13-29E6-4499-A0C1-DB49FB92465F}" type="presOf" srcId="{679DDBAF-377C-4752-8FD4-83DA57033A43}" destId="{D35B643F-0CFE-4C84-96B4-EF2465ADC839}" srcOrd="0" destOrd="0" presId="urn:microsoft.com/office/officeart/2005/8/layout/chevron2"/>
    <dgm:cxn modelId="{B04DA19B-9260-40B2-91AD-8F0B25D9B4C4}" srcId="{679DDBAF-377C-4752-8FD4-83DA57033A43}" destId="{4DCAB495-9F68-4A01-A3A6-D8D53E19DDC3}" srcOrd="2" destOrd="0" parTransId="{7C4C6E1A-16FE-41DF-8953-876E58CEFFAF}" sibTransId="{A77B3C0F-A109-4C82-BAAA-4AB7CD8ED000}"/>
    <dgm:cxn modelId="{208496BB-C29F-4ABF-8645-66C55D78767E}" srcId="{679DDBAF-377C-4752-8FD4-83DA57033A43}" destId="{A4080393-0310-4FA8-9C74-24C403682352}" srcOrd="0" destOrd="0" parTransId="{AC9C7749-850A-4E18-93D5-95B3B4088BC5}" sibTransId="{D88E987F-6E5A-4933-92AE-3A0EC4D54E3F}"/>
    <dgm:cxn modelId="{95224F74-4A6F-4387-A8EB-6FCFFFD9A0A5}" type="presOf" srcId="{4DCAB495-9F68-4A01-A3A6-D8D53E19DDC3}" destId="{BA4103F8-8C73-4FF7-9052-F8F34850B721}" srcOrd="0" destOrd="2" presId="urn:microsoft.com/office/officeart/2005/8/layout/chevron2"/>
    <dgm:cxn modelId="{2452E804-485E-4727-905B-AA72A8573CDF}" type="presOf" srcId="{FC0CEEE0-CBA3-46B3-974D-6247CB024C39}" destId="{BA4103F8-8C73-4FF7-9052-F8F34850B721}" srcOrd="0" destOrd="1" presId="urn:microsoft.com/office/officeart/2005/8/layout/chevron2"/>
    <dgm:cxn modelId="{D0886377-4068-4078-9ED9-73A81BC53970}" srcId="{339C34C8-D54C-4B14-BDCE-9154B98D3D7C}" destId="{679DDBAF-377C-4752-8FD4-83DA57033A43}" srcOrd="0" destOrd="0" parTransId="{FA2A13A4-1AFB-4BAD-92A4-9C059B71F8C8}" sibTransId="{1CD85A66-3568-4084-B996-E134202557B0}"/>
    <dgm:cxn modelId="{BFCDBF42-B14F-4CA8-97B7-78D45C5424D2}" type="presOf" srcId="{1ECFCAC6-D33D-49F3-B584-DC8E13A0DE04}" destId="{313E71A7-389A-411A-8EAE-357FB03FE26D}" srcOrd="0" destOrd="0" presId="urn:microsoft.com/office/officeart/2005/8/layout/chevron2"/>
    <dgm:cxn modelId="{C2F556C1-BEEE-4CC6-B3E4-2D5B02DAABDE}" srcId="{679DDBAF-377C-4752-8FD4-83DA57033A43}" destId="{FC0CEEE0-CBA3-46B3-974D-6247CB024C39}" srcOrd="1" destOrd="0" parTransId="{950B479D-D3BC-4E52-9771-BD2A2980CA5D}" sibTransId="{17D184C3-1696-43E5-893D-7F8302970BE4}"/>
    <dgm:cxn modelId="{B9F222A0-133D-46C7-8D50-8059DAC5E873}" type="presOf" srcId="{6B4C23A4-00BC-4940-A34F-2A7B68BD106C}" destId="{140147BB-4CCA-4FE6-A2DC-BB1DE3ABFB46}" srcOrd="0" destOrd="1" presId="urn:microsoft.com/office/officeart/2005/8/layout/chevron2"/>
    <dgm:cxn modelId="{25D687B2-CA30-4238-AD23-767E09F010A4}" srcId="{1ECFCAC6-D33D-49F3-B584-DC8E13A0DE04}" destId="{6B4C23A4-00BC-4940-A34F-2A7B68BD106C}" srcOrd="1" destOrd="0" parTransId="{82897DAD-7FA3-4282-8A0B-3DCFCEEEDD32}" sibTransId="{EDA48B4B-0B9D-4EA8-A726-0C9030665102}"/>
    <dgm:cxn modelId="{D3E9CB0F-AF9E-48D2-A715-8521F5C2B2CD}" srcId="{1ECFCAC6-D33D-49F3-B584-DC8E13A0DE04}" destId="{F67A2808-C1D5-4F49-BFE8-3FA77C7371F4}" srcOrd="0" destOrd="0" parTransId="{B676500C-5621-49CB-B422-1530C7D55FD3}" sibTransId="{CF609606-5002-4154-BC78-B7AF9BEF1049}"/>
    <dgm:cxn modelId="{0C3A42D9-FC08-4DA9-B81B-D35DFFDF65C9}" type="presParOf" srcId="{F091977F-E512-4043-ABEA-A5DA682AB8E7}" destId="{69A56CF5-51CD-4128-B81C-D9025D6FE77A}" srcOrd="0" destOrd="0" presId="urn:microsoft.com/office/officeart/2005/8/layout/chevron2"/>
    <dgm:cxn modelId="{87DC380D-8BFD-4515-92D5-C0A33DF1EA53}" type="presParOf" srcId="{69A56CF5-51CD-4128-B81C-D9025D6FE77A}" destId="{D35B643F-0CFE-4C84-96B4-EF2465ADC839}" srcOrd="0" destOrd="0" presId="urn:microsoft.com/office/officeart/2005/8/layout/chevron2"/>
    <dgm:cxn modelId="{41B68DC8-A2C7-4A1F-9280-F36FB1D2F648}" type="presParOf" srcId="{69A56CF5-51CD-4128-B81C-D9025D6FE77A}" destId="{BA4103F8-8C73-4FF7-9052-F8F34850B721}" srcOrd="1" destOrd="0" presId="urn:microsoft.com/office/officeart/2005/8/layout/chevron2"/>
    <dgm:cxn modelId="{7848EC3C-AF26-45A9-B539-13CE67CB640F}" type="presParOf" srcId="{F091977F-E512-4043-ABEA-A5DA682AB8E7}" destId="{22F959C5-7261-478C-BAEA-A6E4F1751A7F}" srcOrd="1" destOrd="0" presId="urn:microsoft.com/office/officeart/2005/8/layout/chevron2"/>
    <dgm:cxn modelId="{B8E6F6F1-9129-4BDA-96E2-6A14E7605F3A}" type="presParOf" srcId="{F091977F-E512-4043-ABEA-A5DA682AB8E7}" destId="{402127F3-BC5D-4463-B602-9E08EF2542B6}" srcOrd="2" destOrd="0" presId="urn:microsoft.com/office/officeart/2005/8/layout/chevron2"/>
    <dgm:cxn modelId="{D09CAE3F-4110-4080-B925-17875B1ED497}" type="presParOf" srcId="{402127F3-BC5D-4463-B602-9E08EF2542B6}" destId="{313E71A7-389A-411A-8EAE-357FB03FE26D}" srcOrd="0" destOrd="0" presId="urn:microsoft.com/office/officeart/2005/8/layout/chevron2"/>
    <dgm:cxn modelId="{8C7ADE78-8A21-445F-BAAE-4BF367EFFB59}" type="presParOf" srcId="{402127F3-BC5D-4463-B602-9E08EF2542B6}" destId="{140147BB-4CCA-4FE6-A2DC-BB1DE3ABFB46}" srcOrd="1" destOrd="0" presId="urn:microsoft.com/office/officeart/2005/8/layout/chevron2"/>
  </dgm:cxnLst>
  <dgm:bg>
    <a:gradFill flip="none" rotWithShape="1"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C34C8-D54C-4B14-BDCE-9154B98D3D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9DDBAF-377C-4752-8FD4-83DA57033A43}">
      <dgm:prSet phldrT="[Текст]"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endParaRPr lang="ru-RU" sz="1200" u="sng" dirty="0" smtClean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algn="ctr"/>
          <a:r>
            <a:rPr lang="ru-RU" sz="120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УЗИ сердечно-сосудистой системы</a:t>
          </a:r>
          <a:r>
            <a:rPr lang="ru-RU" sz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</a:p>
        <a:p>
          <a:pPr algn="ctr"/>
          <a:r>
            <a:rPr lang="ru-RU" sz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95% </a:t>
          </a:r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A2A13A4-1AFB-4BAD-92A4-9C059B71F8C8}" type="parTrans" cxnId="{D0886377-4068-4078-9ED9-73A81BC53970}">
      <dgm:prSet/>
      <dgm:spPr/>
      <dgm:t>
        <a:bodyPr/>
        <a:lstStyle/>
        <a:p>
          <a:endParaRPr lang="ru-RU"/>
        </a:p>
      </dgm:t>
    </dgm:pt>
    <dgm:pt modelId="{1CD85A66-3568-4084-B996-E134202557B0}" type="sibTrans" cxnId="{D0886377-4068-4078-9ED9-73A81BC53970}">
      <dgm:prSet/>
      <dgm:spPr/>
      <dgm:t>
        <a:bodyPr/>
        <a:lstStyle/>
        <a:p>
          <a:endParaRPr lang="ru-RU"/>
        </a:p>
      </dgm:t>
    </dgm:pt>
    <dgm:pt modelId="{A4080393-0310-4FA8-9C74-24C403682352}">
      <dgm:prSet phldrT="[Текст]" custT="1"/>
      <dgm:spPr/>
      <dgm:t>
        <a:bodyPr/>
        <a:lstStyle/>
        <a:p>
          <a:endParaRPr lang="ru-RU" sz="1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C9C7749-850A-4E18-93D5-95B3B4088BC5}" type="parTrans" cxnId="{208496BB-C29F-4ABF-8645-66C55D78767E}">
      <dgm:prSet/>
      <dgm:spPr/>
      <dgm:t>
        <a:bodyPr/>
        <a:lstStyle/>
        <a:p>
          <a:endParaRPr lang="ru-RU"/>
        </a:p>
      </dgm:t>
    </dgm:pt>
    <dgm:pt modelId="{D88E987F-6E5A-4933-92AE-3A0EC4D54E3F}" type="sibTrans" cxnId="{208496BB-C29F-4ABF-8645-66C55D78767E}">
      <dgm:prSet/>
      <dgm:spPr/>
      <dgm:t>
        <a:bodyPr/>
        <a:lstStyle/>
        <a:p>
          <a:endParaRPr lang="ru-RU"/>
        </a:p>
      </dgm:t>
    </dgm:pt>
    <dgm:pt modelId="{1ECFCAC6-D33D-49F3-B584-DC8E13A0DE04}">
      <dgm:prSet phldrT="[Текст]"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ru-RU" sz="110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Эндоскопические исследования</a:t>
          </a:r>
          <a:r>
            <a:rPr lang="ru-RU" sz="11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</a:t>
          </a:r>
        </a:p>
        <a:p>
          <a:pPr algn="ctr"/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97 % </a:t>
          </a:r>
          <a:endParaRPr lang="ru-RU" sz="14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06EC9A7-5406-462E-AC1B-C08CC030B2AB}" type="parTrans" cxnId="{5E564698-F80E-489F-8787-31382C3C6C77}">
      <dgm:prSet/>
      <dgm:spPr/>
      <dgm:t>
        <a:bodyPr/>
        <a:lstStyle/>
        <a:p>
          <a:endParaRPr lang="ru-RU"/>
        </a:p>
      </dgm:t>
    </dgm:pt>
    <dgm:pt modelId="{0DB390A6-FFA5-4BF0-8EE3-37FF37717653}" type="sibTrans" cxnId="{5E564698-F80E-489F-8787-31382C3C6C77}">
      <dgm:prSet/>
      <dgm:spPr/>
      <dgm:t>
        <a:bodyPr/>
        <a:lstStyle/>
        <a:p>
          <a:endParaRPr lang="ru-RU"/>
        </a:p>
      </dgm:t>
    </dgm:pt>
    <dgm:pt modelId="{F67A2808-C1D5-4F49-BFE8-3FA77C7371F4}">
      <dgm:prSet phldrT="[Текст]" custT="1"/>
      <dgm:spPr/>
      <dgm:t>
        <a:bodyPr/>
        <a:lstStyle/>
        <a:p>
          <a:r>
            <a:rPr lang="ru-RU" sz="1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«ЭДИ бронхоскопия» менее 90% объёмы выполнены в ГУЗ УКОД –  84 %;</a:t>
          </a:r>
          <a:endParaRPr lang="ru-RU" sz="1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676500C-5621-49CB-B422-1530C7D55FD3}" type="parTrans" cxnId="{D3E9CB0F-AF9E-48D2-A715-8521F5C2B2CD}">
      <dgm:prSet/>
      <dgm:spPr/>
      <dgm:t>
        <a:bodyPr/>
        <a:lstStyle/>
        <a:p>
          <a:endParaRPr lang="ru-RU"/>
        </a:p>
      </dgm:t>
    </dgm:pt>
    <dgm:pt modelId="{CF609606-5002-4154-BC78-B7AF9BEF1049}" type="sibTrans" cxnId="{D3E9CB0F-AF9E-48D2-A715-8521F5C2B2CD}">
      <dgm:prSet/>
      <dgm:spPr/>
      <dgm:t>
        <a:bodyPr/>
        <a:lstStyle/>
        <a:p>
          <a:endParaRPr lang="ru-RU"/>
        </a:p>
      </dgm:t>
    </dgm:pt>
    <dgm:pt modelId="{DCF35139-0670-47D0-B0FD-1533F6F2F775}">
      <dgm:prSet phldrT="[Текст]"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20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Маммография</a:t>
          </a:r>
          <a:r>
            <a:rPr lang="ru-RU" sz="1100" dirty="0" smtClean="0">
              <a:solidFill>
                <a:schemeClr val="tx1"/>
              </a:solidFill>
            </a:rPr>
            <a:t>   </a:t>
          </a:r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90 %</a:t>
          </a:r>
          <a:r>
            <a:rPr lang="ru-RU" sz="1100" dirty="0" smtClean="0">
              <a:solidFill>
                <a:schemeClr val="tx1"/>
              </a:solidFill>
            </a:rPr>
            <a:t> </a:t>
          </a:r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491C91A-CF78-4F30-9846-AED0DF991948}" type="parTrans" cxnId="{6E7CB791-0427-420C-A491-A6B15ACA9A64}">
      <dgm:prSet/>
      <dgm:spPr/>
      <dgm:t>
        <a:bodyPr/>
        <a:lstStyle/>
        <a:p>
          <a:endParaRPr lang="ru-RU"/>
        </a:p>
      </dgm:t>
    </dgm:pt>
    <dgm:pt modelId="{A3CBE2AF-68DD-4C14-A927-E54E9FA81871}" type="sibTrans" cxnId="{6E7CB791-0427-420C-A491-A6B15ACA9A64}">
      <dgm:prSet/>
      <dgm:spPr/>
      <dgm:t>
        <a:bodyPr/>
        <a:lstStyle/>
        <a:p>
          <a:endParaRPr lang="ru-RU"/>
        </a:p>
      </dgm:t>
    </dgm:pt>
    <dgm:pt modelId="{070AD21E-BFC5-405B-AD62-CD0D3B3E3860}">
      <dgm:prSet phldrT="[Текст]" custT="1"/>
      <dgm:spPr/>
      <dgm:t>
        <a:bodyPr/>
        <a:lstStyle/>
        <a:p>
          <a:r>
            <a:rPr lang="ru-RU" sz="105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Выполнения менее 90%  наблюдается в 7 медицинских организациях: ГУЗ ГП №5 – 1%, ГУЗ </a:t>
          </a:r>
          <a:r>
            <a:rPr lang="ru-RU" sz="105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Барышская</a:t>
          </a:r>
          <a:r>
            <a:rPr lang="ru-RU" sz="105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 – 62%, ФГБУ «ФНКЦМР и ОФМБА» - 63%, ГУЗ Новоспасская РБ – 74%, ГУЗ Павловская РБ – 76%, ГУЗ </a:t>
          </a:r>
          <a:r>
            <a:rPr lang="ru-RU" sz="105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Чердаклинская</a:t>
          </a:r>
          <a:r>
            <a:rPr lang="ru-RU" sz="105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 – 81%, ГУЗ Ульяновская РБ – 89%. </a:t>
          </a:r>
          <a:endParaRPr lang="ru-RU" sz="105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9CAC2340-ADFA-49EC-90EF-3979EA6FAABE}" type="parTrans" cxnId="{9061F712-71E9-47C8-AB15-9523C4936E1F}">
      <dgm:prSet/>
      <dgm:spPr/>
      <dgm:t>
        <a:bodyPr/>
        <a:lstStyle/>
        <a:p>
          <a:endParaRPr lang="ru-RU"/>
        </a:p>
      </dgm:t>
    </dgm:pt>
    <dgm:pt modelId="{71A7CDC8-7D78-42CC-85CD-21C0F0C15B7D}" type="sibTrans" cxnId="{9061F712-71E9-47C8-AB15-9523C4936E1F}">
      <dgm:prSet/>
      <dgm:spPr/>
      <dgm:t>
        <a:bodyPr/>
        <a:lstStyle/>
        <a:p>
          <a:endParaRPr lang="ru-RU"/>
        </a:p>
      </dgm:t>
    </dgm:pt>
    <dgm:pt modelId="{90F2B20B-813D-462A-98AF-B8064A0C8923}">
      <dgm:prSet custT="1"/>
      <dgm:spPr/>
      <dgm:t>
        <a:bodyPr/>
        <a:lstStyle/>
        <a:p>
          <a:r>
            <a:rPr lang="ru-RU" sz="1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 «УЗИ ССС дуплексное сканирование сосудов» менее 90% объёмы выполнены в ГУЗ УОКБ – 85%;</a:t>
          </a:r>
        </a:p>
      </dgm:t>
    </dgm:pt>
    <dgm:pt modelId="{B96D0164-AC50-4641-BAF8-BD7774450F3F}" type="parTrans" cxnId="{25731F21-3694-4E39-BB00-FC7A3A88FB73}">
      <dgm:prSet/>
      <dgm:spPr/>
      <dgm:t>
        <a:bodyPr/>
        <a:lstStyle/>
        <a:p>
          <a:endParaRPr lang="ru-RU"/>
        </a:p>
      </dgm:t>
    </dgm:pt>
    <dgm:pt modelId="{9D89C2B9-3EC6-412E-AA76-9470B22516DE}" type="sibTrans" cxnId="{25731F21-3694-4E39-BB00-FC7A3A88FB73}">
      <dgm:prSet/>
      <dgm:spPr/>
      <dgm:t>
        <a:bodyPr/>
        <a:lstStyle/>
        <a:p>
          <a:endParaRPr lang="ru-RU"/>
        </a:p>
      </dgm:t>
    </dgm:pt>
    <dgm:pt modelId="{E92510FD-11B2-4D39-B1D9-7BD488AB67C9}">
      <dgm:prSet/>
      <dgm:spPr/>
      <dgm:t>
        <a:bodyPr/>
        <a:lstStyle/>
        <a:p>
          <a:endParaRPr lang="ru-RU" sz="12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D9DAE56F-B85E-4C83-A417-D9063AD9464D}" type="parTrans" cxnId="{C01501AE-1034-425E-ACB6-0AD3D1648797}">
      <dgm:prSet/>
      <dgm:spPr/>
      <dgm:t>
        <a:bodyPr/>
        <a:lstStyle/>
        <a:p>
          <a:endParaRPr lang="ru-RU"/>
        </a:p>
      </dgm:t>
    </dgm:pt>
    <dgm:pt modelId="{DE231501-8664-45D7-86F1-88897B81CA23}" type="sibTrans" cxnId="{C01501AE-1034-425E-ACB6-0AD3D1648797}">
      <dgm:prSet/>
      <dgm:spPr/>
      <dgm:t>
        <a:bodyPr/>
        <a:lstStyle/>
        <a:p>
          <a:endParaRPr lang="ru-RU"/>
        </a:p>
      </dgm:t>
    </dgm:pt>
    <dgm:pt modelId="{C28A355B-BC6B-4D0E-BCA6-B91C66EBFB43}">
      <dgm:prSet custT="1"/>
      <dgm:spPr/>
      <dgm:t>
        <a:bodyPr/>
        <a:lstStyle/>
        <a:p>
          <a:r>
            <a:rPr lang="ru-RU" sz="1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«ЭДИ колоноскопия» выполнение всеми медицинскими организациями более 97%; </a:t>
          </a:r>
        </a:p>
      </dgm:t>
    </dgm:pt>
    <dgm:pt modelId="{EF4DE96C-CF17-4B63-A445-9B7AD6FEDF58}" type="parTrans" cxnId="{A94D7EE0-D270-4A4B-9E2D-BF905EF12111}">
      <dgm:prSet/>
      <dgm:spPr/>
      <dgm:t>
        <a:bodyPr/>
        <a:lstStyle/>
        <a:p>
          <a:endParaRPr lang="ru-RU"/>
        </a:p>
      </dgm:t>
    </dgm:pt>
    <dgm:pt modelId="{4FF5BF4C-BF85-4404-8CD8-28925357C5C7}" type="sibTrans" cxnId="{A94D7EE0-D270-4A4B-9E2D-BF905EF12111}">
      <dgm:prSet/>
      <dgm:spPr/>
      <dgm:t>
        <a:bodyPr/>
        <a:lstStyle/>
        <a:p>
          <a:endParaRPr lang="ru-RU"/>
        </a:p>
      </dgm:t>
    </dgm:pt>
    <dgm:pt modelId="{A5A87900-86F6-4A29-A9C8-608F2283BE3C}">
      <dgm:prSet custT="1"/>
      <dgm:spPr/>
      <dgm:t>
        <a:bodyPr/>
        <a:lstStyle/>
        <a:p>
          <a:endParaRPr lang="ru-RU" sz="12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A4E22DF-B0AC-47B6-A178-F7B3C86B60F6}" type="parTrans" cxnId="{AC75FF0B-425C-4AEB-82DD-12D0FC0481EB}">
      <dgm:prSet/>
      <dgm:spPr/>
      <dgm:t>
        <a:bodyPr/>
        <a:lstStyle/>
        <a:p>
          <a:endParaRPr lang="ru-RU"/>
        </a:p>
      </dgm:t>
    </dgm:pt>
    <dgm:pt modelId="{B205A2CE-8D2F-4480-97AA-48C1FF00F37B}" type="sibTrans" cxnId="{AC75FF0B-425C-4AEB-82DD-12D0FC0481EB}">
      <dgm:prSet/>
      <dgm:spPr/>
      <dgm:t>
        <a:bodyPr/>
        <a:lstStyle/>
        <a:p>
          <a:endParaRPr lang="ru-RU"/>
        </a:p>
      </dgm:t>
    </dgm:pt>
    <dgm:pt modelId="{A56AC66A-DEBA-4C7C-9392-D8D4A16BF605}">
      <dgm:prSet custT="1"/>
      <dgm:spPr/>
      <dgm:t>
        <a:bodyPr/>
        <a:lstStyle/>
        <a:p>
          <a:r>
            <a:rPr lang="ru-RU" sz="1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«ЭДИ эзофагогастродуоденскопия» выполнение всеми медицинскими организациями более 99%.</a:t>
          </a:r>
        </a:p>
      </dgm:t>
    </dgm:pt>
    <dgm:pt modelId="{70D98A44-CF69-4885-A6CE-5A71888FB3B8}" type="sibTrans" cxnId="{65CDB6D9-CB55-4B2A-B1FF-A3148FC8FDC8}">
      <dgm:prSet/>
      <dgm:spPr/>
      <dgm:t>
        <a:bodyPr/>
        <a:lstStyle/>
        <a:p>
          <a:endParaRPr lang="ru-RU"/>
        </a:p>
      </dgm:t>
    </dgm:pt>
    <dgm:pt modelId="{BF331B98-DD01-4DA4-90AE-5B616950479E}" type="parTrans" cxnId="{65CDB6D9-CB55-4B2A-B1FF-A3148FC8FDC8}">
      <dgm:prSet/>
      <dgm:spPr/>
      <dgm:t>
        <a:bodyPr/>
        <a:lstStyle/>
        <a:p>
          <a:endParaRPr lang="ru-RU"/>
        </a:p>
      </dgm:t>
    </dgm:pt>
    <dgm:pt modelId="{80A55996-93EA-48A4-8F53-2857C238A3D0}">
      <dgm:prSet custT="1"/>
      <dgm:spPr/>
      <dgm:t>
        <a:bodyPr/>
        <a:lstStyle/>
        <a:p>
          <a:r>
            <a:rPr lang="ru-RU" sz="1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 «УЗИ ССС эхокардиография» всеми медицинскими организациями выполнение составило 100%.</a:t>
          </a:r>
        </a:p>
      </dgm:t>
    </dgm:pt>
    <dgm:pt modelId="{5EE9B8A2-9AFF-4BB7-9CE2-311BDC218197}" type="parTrans" cxnId="{70C515D5-D74D-4EDC-97D0-CA4F8425B604}">
      <dgm:prSet/>
      <dgm:spPr/>
      <dgm:t>
        <a:bodyPr/>
        <a:lstStyle/>
        <a:p>
          <a:endParaRPr lang="ru-RU"/>
        </a:p>
      </dgm:t>
    </dgm:pt>
    <dgm:pt modelId="{0229FE78-D0CA-4136-BB08-3C78EE0FDD90}" type="sibTrans" cxnId="{70C515D5-D74D-4EDC-97D0-CA4F8425B604}">
      <dgm:prSet/>
      <dgm:spPr/>
      <dgm:t>
        <a:bodyPr/>
        <a:lstStyle/>
        <a:p>
          <a:endParaRPr lang="ru-RU"/>
        </a:p>
      </dgm:t>
    </dgm:pt>
    <dgm:pt modelId="{1F3F7914-16E9-4801-AB29-1861B93F012B}">
      <dgm:prSet phldrT="[Текст]" custT="1"/>
      <dgm:spPr/>
      <dgm:t>
        <a:bodyPr/>
        <a:lstStyle/>
        <a:p>
          <a:r>
            <a:rPr lang="ru-RU" sz="1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 «УЗИ ССС допплерография сосудов» менее 90% объёмы выполнены в ФГБУ «ФНКЦМР и ОФМБА» - 83%; </a:t>
          </a:r>
          <a:endParaRPr lang="ru-RU" sz="1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161A743-A209-4908-8260-0EC05234590E}" type="parTrans" cxnId="{D94F17EE-9A79-4CA7-9FF7-5C1799396AF3}">
      <dgm:prSet/>
      <dgm:spPr/>
      <dgm:t>
        <a:bodyPr/>
        <a:lstStyle/>
        <a:p>
          <a:endParaRPr lang="ru-RU"/>
        </a:p>
      </dgm:t>
    </dgm:pt>
    <dgm:pt modelId="{C30ED37F-B5CF-41C2-989E-7BF84696F89B}" type="sibTrans" cxnId="{D94F17EE-9A79-4CA7-9FF7-5C1799396AF3}">
      <dgm:prSet/>
      <dgm:spPr/>
      <dgm:t>
        <a:bodyPr/>
        <a:lstStyle/>
        <a:p>
          <a:endParaRPr lang="ru-RU"/>
        </a:p>
      </dgm:t>
    </dgm:pt>
    <dgm:pt modelId="{F091977F-E512-4043-ABEA-A5DA682AB8E7}" type="pres">
      <dgm:prSet presAssocID="{339C34C8-D54C-4B14-BDCE-9154B98D3D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56CF5-51CD-4128-B81C-D9025D6FE77A}" type="pres">
      <dgm:prSet presAssocID="{679DDBAF-377C-4752-8FD4-83DA57033A43}" presName="composite" presStyleCnt="0"/>
      <dgm:spPr/>
    </dgm:pt>
    <dgm:pt modelId="{D35B643F-0CFE-4C84-96B4-EF2465ADC839}" type="pres">
      <dgm:prSet presAssocID="{679DDBAF-377C-4752-8FD4-83DA57033A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103F8-8C73-4FF7-9052-F8F34850B721}" type="pres">
      <dgm:prSet presAssocID="{679DDBAF-377C-4752-8FD4-83DA57033A4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959C5-7261-478C-BAEA-A6E4F1751A7F}" type="pres">
      <dgm:prSet presAssocID="{1CD85A66-3568-4084-B996-E134202557B0}" presName="sp" presStyleCnt="0"/>
      <dgm:spPr/>
    </dgm:pt>
    <dgm:pt modelId="{402127F3-BC5D-4463-B602-9E08EF2542B6}" type="pres">
      <dgm:prSet presAssocID="{1ECFCAC6-D33D-49F3-B584-DC8E13A0DE04}" presName="composite" presStyleCnt="0"/>
      <dgm:spPr/>
    </dgm:pt>
    <dgm:pt modelId="{313E71A7-389A-411A-8EAE-357FB03FE26D}" type="pres">
      <dgm:prSet presAssocID="{1ECFCAC6-D33D-49F3-B584-DC8E13A0DE04}" presName="parentText" presStyleLbl="alignNode1" presStyleIdx="1" presStyleCnt="3" custLinFactNeighborX="0" custLinFactNeighborY="-3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147BB-4CCA-4FE6-A2DC-BB1DE3ABFB46}" type="pres">
      <dgm:prSet presAssocID="{1ECFCAC6-D33D-49F3-B584-DC8E13A0DE04}" presName="descendantText" presStyleLbl="alignAcc1" presStyleIdx="1" presStyleCnt="3" custLinFactNeighborX="-12" custLinFactNeighborY="2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00D31-6F45-46A5-980F-104B3DE22D0C}" type="pres">
      <dgm:prSet presAssocID="{0DB390A6-FFA5-4BF0-8EE3-37FF37717653}" presName="sp" presStyleCnt="0"/>
      <dgm:spPr/>
    </dgm:pt>
    <dgm:pt modelId="{734ADA41-35C2-4054-A20B-3EBF10F289B3}" type="pres">
      <dgm:prSet presAssocID="{DCF35139-0670-47D0-B0FD-1533F6F2F775}" presName="composite" presStyleCnt="0"/>
      <dgm:spPr/>
    </dgm:pt>
    <dgm:pt modelId="{32F56345-F811-43A8-AC1C-E0DAF8850AF3}" type="pres">
      <dgm:prSet presAssocID="{DCF35139-0670-47D0-B0FD-1533F6F2F775}" presName="parentText" presStyleLbl="alignNode1" presStyleIdx="2" presStyleCnt="3" custLinFactNeighborX="-692" custLinFactNeighborY="2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D12B6-CF41-4A7C-825D-8B9ECD6071C5}" type="pres">
      <dgm:prSet presAssocID="{DCF35139-0670-47D0-B0FD-1533F6F2F7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4D7EE0-D270-4A4B-9E2D-BF905EF12111}" srcId="{1ECFCAC6-D33D-49F3-B584-DC8E13A0DE04}" destId="{C28A355B-BC6B-4D0E-BCA6-B91C66EBFB43}" srcOrd="1" destOrd="0" parTransId="{EF4DE96C-CF17-4B63-A445-9B7AD6FEDF58}" sibTransId="{4FF5BF4C-BF85-4404-8CD8-28925357C5C7}"/>
    <dgm:cxn modelId="{D0886377-4068-4078-9ED9-73A81BC53970}" srcId="{339C34C8-D54C-4B14-BDCE-9154B98D3D7C}" destId="{679DDBAF-377C-4752-8FD4-83DA57033A43}" srcOrd="0" destOrd="0" parTransId="{FA2A13A4-1AFB-4BAD-92A4-9C059B71F8C8}" sibTransId="{1CD85A66-3568-4084-B996-E134202557B0}"/>
    <dgm:cxn modelId="{25731F21-3694-4E39-BB00-FC7A3A88FB73}" srcId="{679DDBAF-377C-4752-8FD4-83DA57033A43}" destId="{90F2B20B-813D-462A-98AF-B8064A0C8923}" srcOrd="2" destOrd="0" parTransId="{B96D0164-AC50-4641-BAF8-BD7774450F3F}" sibTransId="{9D89C2B9-3EC6-412E-AA76-9470B22516DE}"/>
    <dgm:cxn modelId="{9061F712-71E9-47C8-AB15-9523C4936E1F}" srcId="{DCF35139-0670-47D0-B0FD-1533F6F2F775}" destId="{070AD21E-BFC5-405B-AD62-CD0D3B3E3860}" srcOrd="0" destOrd="0" parTransId="{9CAC2340-ADFA-49EC-90EF-3979EA6FAABE}" sibTransId="{71A7CDC8-7D78-42CC-85CD-21C0F0C15B7D}"/>
    <dgm:cxn modelId="{BFCDBF42-B14F-4CA8-97B7-78D45C5424D2}" type="presOf" srcId="{1ECFCAC6-D33D-49F3-B584-DC8E13A0DE04}" destId="{313E71A7-389A-411A-8EAE-357FB03FE26D}" srcOrd="0" destOrd="0" presId="urn:microsoft.com/office/officeart/2005/8/layout/chevron2"/>
    <dgm:cxn modelId="{D50098FE-F07E-4637-A6AC-DF2E4E7E5C58}" type="presOf" srcId="{A5A87900-86F6-4A29-A9C8-608F2283BE3C}" destId="{140147BB-4CCA-4FE6-A2DC-BB1DE3ABFB46}" srcOrd="0" destOrd="3" presId="urn:microsoft.com/office/officeart/2005/8/layout/chevron2"/>
    <dgm:cxn modelId="{C01501AE-1034-425E-ACB6-0AD3D1648797}" srcId="{679DDBAF-377C-4752-8FD4-83DA57033A43}" destId="{E92510FD-11B2-4D39-B1D9-7BD488AB67C9}" srcOrd="4" destOrd="0" parTransId="{D9DAE56F-B85E-4C83-A417-D9063AD9464D}" sibTransId="{DE231501-8664-45D7-86F1-88897B81CA23}"/>
    <dgm:cxn modelId="{7A42E617-981E-4DE6-9013-5D8881ECA889}" type="presOf" srcId="{339C34C8-D54C-4B14-BDCE-9154B98D3D7C}" destId="{F091977F-E512-4043-ABEA-A5DA682AB8E7}" srcOrd="0" destOrd="0" presId="urn:microsoft.com/office/officeart/2005/8/layout/chevron2"/>
    <dgm:cxn modelId="{AC75FF0B-425C-4AEB-82DD-12D0FC0481EB}" srcId="{1ECFCAC6-D33D-49F3-B584-DC8E13A0DE04}" destId="{A5A87900-86F6-4A29-A9C8-608F2283BE3C}" srcOrd="3" destOrd="0" parTransId="{BA4E22DF-B0AC-47B6-A178-F7B3C86B60F6}" sibTransId="{B205A2CE-8D2F-4480-97AA-48C1FF00F37B}"/>
    <dgm:cxn modelId="{D3E9CB0F-AF9E-48D2-A715-8521F5C2B2CD}" srcId="{1ECFCAC6-D33D-49F3-B584-DC8E13A0DE04}" destId="{F67A2808-C1D5-4F49-BFE8-3FA77C7371F4}" srcOrd="0" destOrd="0" parTransId="{B676500C-5621-49CB-B422-1530C7D55FD3}" sibTransId="{CF609606-5002-4154-BC78-B7AF9BEF1049}"/>
    <dgm:cxn modelId="{2F660D5F-EEC7-483D-BA52-2444AA0BE9FD}" type="presOf" srcId="{1F3F7914-16E9-4801-AB29-1861B93F012B}" destId="{BA4103F8-8C73-4FF7-9052-F8F34850B721}" srcOrd="0" destOrd="1" presId="urn:microsoft.com/office/officeart/2005/8/layout/chevron2"/>
    <dgm:cxn modelId="{D94F17EE-9A79-4CA7-9FF7-5C1799396AF3}" srcId="{679DDBAF-377C-4752-8FD4-83DA57033A43}" destId="{1F3F7914-16E9-4801-AB29-1861B93F012B}" srcOrd="1" destOrd="0" parTransId="{B161A743-A209-4908-8260-0EC05234590E}" sibTransId="{C30ED37F-B5CF-41C2-989E-7BF84696F89B}"/>
    <dgm:cxn modelId="{A10F1F13-29E6-4499-A0C1-DB49FB92465F}" type="presOf" srcId="{679DDBAF-377C-4752-8FD4-83DA57033A43}" destId="{D35B643F-0CFE-4C84-96B4-EF2465ADC839}" srcOrd="0" destOrd="0" presId="urn:microsoft.com/office/officeart/2005/8/layout/chevron2"/>
    <dgm:cxn modelId="{1765F826-59EA-47F4-8C11-B282C87BF6C8}" type="presOf" srcId="{C28A355B-BC6B-4D0E-BCA6-B91C66EBFB43}" destId="{140147BB-4CCA-4FE6-A2DC-BB1DE3ABFB46}" srcOrd="0" destOrd="1" presId="urn:microsoft.com/office/officeart/2005/8/layout/chevron2"/>
    <dgm:cxn modelId="{70C515D5-D74D-4EDC-97D0-CA4F8425B604}" srcId="{679DDBAF-377C-4752-8FD4-83DA57033A43}" destId="{80A55996-93EA-48A4-8F53-2857C238A3D0}" srcOrd="3" destOrd="0" parTransId="{5EE9B8A2-9AFF-4BB7-9CE2-311BDC218197}" sibTransId="{0229FE78-D0CA-4136-BB08-3C78EE0FDD90}"/>
    <dgm:cxn modelId="{3B9AC462-9F16-40EC-8575-D1127B34B40A}" type="presOf" srcId="{A4080393-0310-4FA8-9C74-24C403682352}" destId="{BA4103F8-8C73-4FF7-9052-F8F34850B721}" srcOrd="0" destOrd="0" presId="urn:microsoft.com/office/officeart/2005/8/layout/chevron2"/>
    <dgm:cxn modelId="{2ACC6A62-E530-4AF2-A4B7-8FA60F1F287C}" type="presOf" srcId="{80A55996-93EA-48A4-8F53-2857C238A3D0}" destId="{BA4103F8-8C73-4FF7-9052-F8F34850B721}" srcOrd="0" destOrd="3" presId="urn:microsoft.com/office/officeart/2005/8/layout/chevron2"/>
    <dgm:cxn modelId="{71322F31-A478-441A-9D2A-408C7A0EA8EC}" type="presOf" srcId="{A56AC66A-DEBA-4C7C-9392-D8D4A16BF605}" destId="{140147BB-4CCA-4FE6-A2DC-BB1DE3ABFB46}" srcOrd="0" destOrd="2" presId="urn:microsoft.com/office/officeart/2005/8/layout/chevron2"/>
    <dgm:cxn modelId="{6D0C9CD8-A203-4E78-8864-6BC1F433C334}" type="presOf" srcId="{F67A2808-C1D5-4F49-BFE8-3FA77C7371F4}" destId="{140147BB-4CCA-4FE6-A2DC-BB1DE3ABFB46}" srcOrd="0" destOrd="0" presId="urn:microsoft.com/office/officeart/2005/8/layout/chevron2"/>
    <dgm:cxn modelId="{76489980-DA6A-4556-B336-DC597F515D0F}" type="presOf" srcId="{DCF35139-0670-47D0-B0FD-1533F6F2F775}" destId="{32F56345-F811-43A8-AC1C-E0DAF8850AF3}" srcOrd="0" destOrd="0" presId="urn:microsoft.com/office/officeart/2005/8/layout/chevron2"/>
    <dgm:cxn modelId="{208496BB-C29F-4ABF-8645-66C55D78767E}" srcId="{679DDBAF-377C-4752-8FD4-83DA57033A43}" destId="{A4080393-0310-4FA8-9C74-24C403682352}" srcOrd="0" destOrd="0" parTransId="{AC9C7749-850A-4E18-93D5-95B3B4088BC5}" sibTransId="{D88E987F-6E5A-4933-92AE-3A0EC4D54E3F}"/>
    <dgm:cxn modelId="{DCC38B2A-42D4-4C3F-9E94-99F2772E8971}" type="presOf" srcId="{070AD21E-BFC5-405B-AD62-CD0D3B3E3860}" destId="{302D12B6-CF41-4A7C-825D-8B9ECD6071C5}" srcOrd="0" destOrd="0" presId="urn:microsoft.com/office/officeart/2005/8/layout/chevron2"/>
    <dgm:cxn modelId="{5E564698-F80E-489F-8787-31382C3C6C77}" srcId="{339C34C8-D54C-4B14-BDCE-9154B98D3D7C}" destId="{1ECFCAC6-D33D-49F3-B584-DC8E13A0DE04}" srcOrd="1" destOrd="0" parTransId="{706EC9A7-5406-462E-AC1B-C08CC030B2AB}" sibTransId="{0DB390A6-FFA5-4BF0-8EE3-37FF37717653}"/>
    <dgm:cxn modelId="{6ABA4EFC-E84C-4B69-B178-CCBDDDF6875B}" type="presOf" srcId="{90F2B20B-813D-462A-98AF-B8064A0C8923}" destId="{BA4103F8-8C73-4FF7-9052-F8F34850B721}" srcOrd="0" destOrd="2" presId="urn:microsoft.com/office/officeart/2005/8/layout/chevron2"/>
    <dgm:cxn modelId="{DFE24038-496F-4856-BB25-98949D59733A}" type="presOf" srcId="{E92510FD-11B2-4D39-B1D9-7BD488AB67C9}" destId="{BA4103F8-8C73-4FF7-9052-F8F34850B721}" srcOrd="0" destOrd="4" presId="urn:microsoft.com/office/officeart/2005/8/layout/chevron2"/>
    <dgm:cxn modelId="{65CDB6D9-CB55-4B2A-B1FF-A3148FC8FDC8}" srcId="{1ECFCAC6-D33D-49F3-B584-DC8E13A0DE04}" destId="{A56AC66A-DEBA-4C7C-9392-D8D4A16BF605}" srcOrd="2" destOrd="0" parTransId="{BF331B98-DD01-4DA4-90AE-5B616950479E}" sibTransId="{70D98A44-CF69-4885-A6CE-5A71888FB3B8}"/>
    <dgm:cxn modelId="{6E7CB791-0427-420C-A491-A6B15ACA9A64}" srcId="{339C34C8-D54C-4B14-BDCE-9154B98D3D7C}" destId="{DCF35139-0670-47D0-B0FD-1533F6F2F775}" srcOrd="2" destOrd="0" parTransId="{A491C91A-CF78-4F30-9846-AED0DF991948}" sibTransId="{A3CBE2AF-68DD-4C14-A927-E54E9FA81871}"/>
    <dgm:cxn modelId="{0C3A42D9-FC08-4DA9-B81B-D35DFFDF65C9}" type="presParOf" srcId="{F091977F-E512-4043-ABEA-A5DA682AB8E7}" destId="{69A56CF5-51CD-4128-B81C-D9025D6FE77A}" srcOrd="0" destOrd="0" presId="urn:microsoft.com/office/officeart/2005/8/layout/chevron2"/>
    <dgm:cxn modelId="{87DC380D-8BFD-4515-92D5-C0A33DF1EA53}" type="presParOf" srcId="{69A56CF5-51CD-4128-B81C-D9025D6FE77A}" destId="{D35B643F-0CFE-4C84-96B4-EF2465ADC839}" srcOrd="0" destOrd="0" presId="urn:microsoft.com/office/officeart/2005/8/layout/chevron2"/>
    <dgm:cxn modelId="{41B68DC8-A2C7-4A1F-9280-F36FB1D2F648}" type="presParOf" srcId="{69A56CF5-51CD-4128-B81C-D9025D6FE77A}" destId="{BA4103F8-8C73-4FF7-9052-F8F34850B721}" srcOrd="1" destOrd="0" presId="urn:microsoft.com/office/officeart/2005/8/layout/chevron2"/>
    <dgm:cxn modelId="{7848EC3C-AF26-45A9-B539-13CE67CB640F}" type="presParOf" srcId="{F091977F-E512-4043-ABEA-A5DA682AB8E7}" destId="{22F959C5-7261-478C-BAEA-A6E4F1751A7F}" srcOrd="1" destOrd="0" presId="urn:microsoft.com/office/officeart/2005/8/layout/chevron2"/>
    <dgm:cxn modelId="{B8E6F6F1-9129-4BDA-96E2-6A14E7605F3A}" type="presParOf" srcId="{F091977F-E512-4043-ABEA-A5DA682AB8E7}" destId="{402127F3-BC5D-4463-B602-9E08EF2542B6}" srcOrd="2" destOrd="0" presId="urn:microsoft.com/office/officeart/2005/8/layout/chevron2"/>
    <dgm:cxn modelId="{D09CAE3F-4110-4080-B925-17875B1ED497}" type="presParOf" srcId="{402127F3-BC5D-4463-B602-9E08EF2542B6}" destId="{313E71A7-389A-411A-8EAE-357FB03FE26D}" srcOrd="0" destOrd="0" presId="urn:microsoft.com/office/officeart/2005/8/layout/chevron2"/>
    <dgm:cxn modelId="{8C7ADE78-8A21-445F-BAAE-4BF367EFFB59}" type="presParOf" srcId="{402127F3-BC5D-4463-B602-9E08EF2542B6}" destId="{140147BB-4CCA-4FE6-A2DC-BB1DE3ABFB46}" srcOrd="1" destOrd="0" presId="urn:microsoft.com/office/officeart/2005/8/layout/chevron2"/>
    <dgm:cxn modelId="{278B76F3-A769-43A7-A4E6-535AE1488490}" type="presParOf" srcId="{F091977F-E512-4043-ABEA-A5DA682AB8E7}" destId="{D4200D31-6F45-46A5-980F-104B3DE22D0C}" srcOrd="3" destOrd="0" presId="urn:microsoft.com/office/officeart/2005/8/layout/chevron2"/>
    <dgm:cxn modelId="{37337AE9-9719-48D3-8AFD-26D3ECC35DD1}" type="presParOf" srcId="{F091977F-E512-4043-ABEA-A5DA682AB8E7}" destId="{734ADA41-35C2-4054-A20B-3EBF10F289B3}" srcOrd="4" destOrd="0" presId="urn:microsoft.com/office/officeart/2005/8/layout/chevron2"/>
    <dgm:cxn modelId="{12DEF69A-D51D-4196-9F9D-3717E00C6531}" type="presParOf" srcId="{734ADA41-35C2-4054-A20B-3EBF10F289B3}" destId="{32F56345-F811-43A8-AC1C-E0DAF8850AF3}" srcOrd="0" destOrd="0" presId="urn:microsoft.com/office/officeart/2005/8/layout/chevron2"/>
    <dgm:cxn modelId="{69823FF2-9BC1-49A7-9B50-D88C3F67291F}" type="presParOf" srcId="{734ADA41-35C2-4054-A20B-3EBF10F289B3}" destId="{302D12B6-CF41-4A7C-825D-8B9ECD6071C5}" srcOrd="1" destOrd="0" presId="urn:microsoft.com/office/officeart/2005/8/layout/chevron2"/>
  </dgm:cxnLst>
  <dgm:bg>
    <a:gradFill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56598D-D797-408C-9E72-0D24F4DB6AC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DE798-78FA-4760-B019-FF2B3F5F6352}">
      <dgm:prSet phldrT="[Текст]"/>
      <dgm:spPr>
        <a:xfrm>
          <a:off x="3689" y="66434"/>
          <a:ext cx="2467844" cy="1890755"/>
        </a:xfrm>
        <a:prstGeom prst="roundRect">
          <a:avLst/>
        </a:prstGeom>
        <a:gradFill rotWithShape="0">
          <a:gsLst>
            <a:gs pos="0">
              <a:schemeClr val="bg2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«Борьба с онкологическими заболеваниями» 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BF02D0-D280-438F-A692-C77096B996B9}" type="parTrans" cxnId="{ABFB7B38-AF16-4473-8A17-E5C5E8A5C2F1}">
      <dgm:prSet/>
      <dgm:spPr/>
      <dgm:t>
        <a:bodyPr/>
        <a:lstStyle/>
        <a:p>
          <a:endParaRPr lang="ru-RU"/>
        </a:p>
      </dgm:t>
    </dgm:pt>
    <dgm:pt modelId="{C37CFFD7-E7D4-4DF8-9B9B-86F4E9DEA1A8}" type="sibTrans" cxnId="{ABFB7B38-AF16-4473-8A17-E5C5E8A5C2F1}">
      <dgm:prSet/>
      <dgm:spPr/>
      <dgm:t>
        <a:bodyPr/>
        <a:lstStyle/>
        <a:p>
          <a:endParaRPr lang="ru-RU"/>
        </a:p>
      </dgm:t>
    </dgm:pt>
    <dgm:pt modelId="{A8B3F45B-F232-4927-A9D7-ABB4A7845CE7}">
      <dgm:prSet phldrT="[Текст]"/>
      <dgm:spPr>
        <a:xfrm>
          <a:off x="2471534" y="518"/>
          <a:ext cx="5863961" cy="2022587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tint val="40000"/>
            <a:hueOff val="0"/>
            <a:satOff val="0"/>
            <a:lumOff val="0"/>
          </a:srgb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3 962 </a:t>
          </a:r>
          <a:r>
            <a:rPr lang="ru-RU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случаев госпитализации в условиях круглосуточного стационара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151DA0-D1B5-4C97-B3E8-6DD1CB90D472}" type="parTrans" cxnId="{B392369A-99AF-4312-B643-428D798B4C2A}">
      <dgm:prSet/>
      <dgm:spPr/>
      <dgm:t>
        <a:bodyPr/>
        <a:lstStyle/>
        <a:p>
          <a:endParaRPr lang="ru-RU"/>
        </a:p>
      </dgm:t>
    </dgm:pt>
    <dgm:pt modelId="{9F0520F6-1369-405A-A7D3-C4C4618C809B}" type="sibTrans" cxnId="{B392369A-99AF-4312-B643-428D798B4C2A}">
      <dgm:prSet/>
      <dgm:spPr/>
      <dgm:t>
        <a:bodyPr/>
        <a:lstStyle/>
        <a:p>
          <a:endParaRPr lang="ru-RU"/>
        </a:p>
      </dgm:t>
    </dgm:pt>
    <dgm:pt modelId="{DDE7C18A-DE59-49EA-BAAB-460BADA813B3}">
      <dgm:prSet phldrT="[Текст]"/>
      <dgm:spPr>
        <a:xfrm>
          <a:off x="2471534" y="518"/>
          <a:ext cx="5863961" cy="2022587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tint val="40000"/>
            <a:hueOff val="0"/>
            <a:satOff val="0"/>
            <a:lumOff val="0"/>
          </a:srgb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5 156 </a:t>
          </a:r>
          <a:r>
            <a:rPr lang="ru-RU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случаев  лечения в дневном  стационаре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50D0F9-B552-427F-993E-DD795E10860E}" type="parTrans" cxnId="{4906A847-D21F-4741-A672-9C32FE9BF3AD}">
      <dgm:prSet/>
      <dgm:spPr/>
      <dgm:t>
        <a:bodyPr/>
        <a:lstStyle/>
        <a:p>
          <a:endParaRPr lang="ru-RU"/>
        </a:p>
      </dgm:t>
    </dgm:pt>
    <dgm:pt modelId="{60B511AE-E6D4-4C9B-A49D-BFA72F18EA76}" type="sibTrans" cxnId="{4906A847-D21F-4741-A672-9C32FE9BF3AD}">
      <dgm:prSet/>
      <dgm:spPr/>
      <dgm:t>
        <a:bodyPr/>
        <a:lstStyle/>
        <a:p>
          <a:endParaRPr lang="ru-RU"/>
        </a:p>
      </dgm:t>
    </dgm:pt>
    <dgm:pt modelId="{BEA60A67-F2E8-442F-9845-5A9C13D97BF3}">
      <dgm:prSet phldrT="[Текст]"/>
      <dgm:spPr>
        <a:xfrm>
          <a:off x="0" y="2255522"/>
          <a:ext cx="2566380" cy="1884687"/>
        </a:xfrm>
        <a:prstGeom prst="roundRect">
          <a:avLst/>
        </a:prstGeom>
        <a:gradFill rotWithShape="0">
          <a:gsLst>
            <a:gs pos="0">
              <a:schemeClr val="bg2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+mn-ea"/>
              <a:cs typeface="Arial" charset="0"/>
            </a:rPr>
            <a:t>«</a:t>
          </a:r>
          <a:r>
            <a:rPr lang="ru-RU" b="1" dirty="0" smtClean="0">
              <a:solidFill>
                <a:sysClr val="windowText" lastClr="000000"/>
              </a:solidFill>
              <a:effectLst/>
              <a:latin typeface="PT Astra Serif" pitchFamily="18" charset="-52"/>
              <a:ea typeface="+mn-ea"/>
              <a:cs typeface="Arial" charset="0"/>
            </a:rPr>
            <a:t>Демография»</a:t>
          </a:r>
          <a:r>
            <a:rPr lang="ru-RU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+mn-ea"/>
              <a:cs typeface="Arial" charset="0"/>
            </a:rPr>
            <a:t> 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818AF90-566A-461A-BBD7-E9CECACCD5F8}" type="parTrans" cxnId="{9017CBD5-0C0F-4B1C-AF25-AAF3581B6E92}">
      <dgm:prSet/>
      <dgm:spPr/>
      <dgm:t>
        <a:bodyPr/>
        <a:lstStyle/>
        <a:p>
          <a:endParaRPr lang="ru-RU"/>
        </a:p>
      </dgm:t>
    </dgm:pt>
    <dgm:pt modelId="{A64E69D0-483E-41FA-9E4B-71CED0F75BC3}" type="sibTrans" cxnId="{9017CBD5-0C0F-4B1C-AF25-AAF3581B6E92}">
      <dgm:prSet/>
      <dgm:spPr/>
      <dgm:t>
        <a:bodyPr/>
        <a:lstStyle/>
        <a:p>
          <a:endParaRPr lang="ru-RU"/>
        </a:p>
      </dgm:t>
    </dgm:pt>
    <dgm:pt modelId="{656E8359-EC66-4300-B5E4-9DAD36575C20}">
      <dgm:prSet phldrT="[Текст]" custT="1"/>
      <dgm:spPr>
        <a:xfrm>
          <a:off x="2569695" y="2183012"/>
          <a:ext cx="5769490" cy="2022587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220</a:t>
          </a:r>
          <a:r>
            <a:rPr lang="ru-RU" sz="18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 процедура  экстракорпорального оплодотворения проведена 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4919E4B-C410-4E04-899B-31E30FF7263C}" type="parTrans" cxnId="{8262132A-086F-4E61-B707-564E95D86D81}">
      <dgm:prSet/>
      <dgm:spPr/>
      <dgm:t>
        <a:bodyPr/>
        <a:lstStyle/>
        <a:p>
          <a:endParaRPr lang="ru-RU"/>
        </a:p>
      </dgm:t>
    </dgm:pt>
    <dgm:pt modelId="{95FA177C-7489-47C0-99D2-037E214EE565}" type="sibTrans" cxnId="{8262132A-086F-4E61-B707-564E95D86D81}">
      <dgm:prSet/>
      <dgm:spPr/>
      <dgm:t>
        <a:bodyPr/>
        <a:lstStyle/>
        <a:p>
          <a:endParaRPr lang="ru-RU"/>
        </a:p>
      </dgm:t>
    </dgm:pt>
    <dgm:pt modelId="{BCA21F56-24FC-499B-9CE9-B7A00210E397}">
      <dgm:prSet phldrT="[Текст]" custT="1"/>
      <dgm:spPr>
        <a:xfrm>
          <a:off x="2569695" y="2183012"/>
          <a:ext cx="5769490" cy="2022587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 </a:t>
          </a:r>
          <a:r>
            <a:rPr lang="ru-RU" sz="2000" b="1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22,3</a:t>
          </a:r>
          <a:r>
            <a:rPr lang="ru-RU" sz="18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 млн. рублей было направлено на оплату случаев ЭКО 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44FD090-1C64-4319-B6FC-38C749A077A0}" type="parTrans" cxnId="{949E8DE9-E7F8-44B2-B385-B351BB3C89F6}">
      <dgm:prSet/>
      <dgm:spPr/>
      <dgm:t>
        <a:bodyPr/>
        <a:lstStyle/>
        <a:p>
          <a:endParaRPr lang="ru-RU"/>
        </a:p>
      </dgm:t>
    </dgm:pt>
    <dgm:pt modelId="{C1448ED6-8A91-4D8D-B4FD-09D6BFB2D60C}" type="sibTrans" cxnId="{949E8DE9-E7F8-44B2-B385-B351BB3C89F6}">
      <dgm:prSet/>
      <dgm:spPr/>
      <dgm:t>
        <a:bodyPr/>
        <a:lstStyle/>
        <a:p>
          <a:endParaRPr lang="ru-RU"/>
        </a:p>
      </dgm:t>
    </dgm:pt>
    <dgm:pt modelId="{F7CFE0C2-AC99-446C-A286-74AEFC0A818E}">
      <dgm:prSet phldrT="[Текст]"/>
      <dgm:spPr>
        <a:xfrm>
          <a:off x="2471534" y="518"/>
          <a:ext cx="5863961" cy="2022587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tint val="40000"/>
            <a:hueOff val="0"/>
            <a:satOff val="0"/>
            <a:lumOff val="0"/>
          </a:srgb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832,72</a:t>
          </a:r>
          <a:r>
            <a:rPr lang="ru-RU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 млн. рублей направлено на финансирование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1E16F6-C52C-4BB3-9943-4495DC4C450D}" type="parTrans" cxnId="{6ABAE954-3E9F-4A42-9159-9E38888A1609}">
      <dgm:prSet/>
      <dgm:spPr/>
      <dgm:t>
        <a:bodyPr/>
        <a:lstStyle/>
        <a:p>
          <a:endParaRPr lang="ru-RU"/>
        </a:p>
      </dgm:t>
    </dgm:pt>
    <dgm:pt modelId="{27E1CBB9-FD07-45AB-ADD6-6D55DBEAFBB3}" type="sibTrans" cxnId="{6ABAE954-3E9F-4A42-9159-9E38888A1609}">
      <dgm:prSet/>
      <dgm:spPr/>
      <dgm:t>
        <a:bodyPr/>
        <a:lstStyle/>
        <a:p>
          <a:endParaRPr lang="ru-RU"/>
        </a:p>
      </dgm:t>
    </dgm:pt>
    <dgm:pt modelId="{5C6C5D23-20FA-458E-A779-1E80409114AB}" type="pres">
      <dgm:prSet presAssocID="{F756598D-D797-408C-9E72-0D24F4DB6A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81E3E6-0F7D-4B6D-9632-48D65FCE10CC}" type="pres">
      <dgm:prSet presAssocID="{B24DE798-78FA-4760-B019-FF2B3F5F6352}" presName="linNode" presStyleCnt="0"/>
      <dgm:spPr/>
    </dgm:pt>
    <dgm:pt modelId="{E3683D18-FFC0-4C63-805F-9541A2EA29D0}" type="pres">
      <dgm:prSet presAssocID="{B24DE798-78FA-4760-B019-FF2B3F5F6352}" presName="parentShp" presStyleLbl="node1" presStyleIdx="0" presStyleCnt="2" custScaleX="93070" custScaleY="93482" custLinFactNeighborX="-1062" custLinFactNeighborY="-1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15FE7-B1ED-4BFB-8CAA-56DDA6994EA1}" type="pres">
      <dgm:prSet presAssocID="{B24DE798-78FA-4760-B019-FF2B3F5F6352}" presName="childShp" presStyleLbl="bgAccFollowNode1" presStyleIdx="0" presStyleCnt="2" custScaleX="147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F632-85D0-4442-A055-BD5DFA364B08}" type="pres">
      <dgm:prSet presAssocID="{C37CFFD7-E7D4-4DF8-9B9B-86F4E9DEA1A8}" presName="spacing" presStyleCnt="0"/>
      <dgm:spPr/>
    </dgm:pt>
    <dgm:pt modelId="{41DBDCF1-11AA-4551-811C-57384AA8FB65}" type="pres">
      <dgm:prSet presAssocID="{BEA60A67-F2E8-442F-9845-5A9C13D97BF3}" presName="linNode" presStyleCnt="0"/>
      <dgm:spPr/>
    </dgm:pt>
    <dgm:pt modelId="{9B865CBE-2CF6-44BF-B304-0D4171893A23}" type="pres">
      <dgm:prSet presAssocID="{BEA60A67-F2E8-442F-9845-5A9C13D97BF3}" presName="parentShp" presStyleLbl="node1" presStyleIdx="1" presStyleCnt="2" custScaleX="78314" custScaleY="93182" custLinFactNeighborX="-533" custLinFactNeighborY="-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81BA8-4655-484E-85DC-BAEB2400E82B}" type="pres">
      <dgm:prSet presAssocID="{BEA60A67-F2E8-442F-9845-5A9C13D97BF3}" presName="childShp" presStyleLbl="bgAccFollowNode1" presStyleIdx="1" presStyleCnt="2" custScaleX="117372" custLinFactNeighborX="2456" custLinFactNeighborY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BA2D6-A870-442C-941B-DAA1AEEC6414}" type="presOf" srcId="{656E8359-EC66-4300-B5E4-9DAD36575C20}" destId="{83181BA8-4655-484E-85DC-BAEB2400E82B}" srcOrd="0" destOrd="0" presId="urn:microsoft.com/office/officeart/2005/8/layout/vList6"/>
    <dgm:cxn modelId="{9017CBD5-0C0F-4B1C-AF25-AAF3581B6E92}" srcId="{F756598D-D797-408C-9E72-0D24F4DB6AC6}" destId="{BEA60A67-F2E8-442F-9845-5A9C13D97BF3}" srcOrd="1" destOrd="0" parTransId="{A818AF90-566A-461A-BBD7-E9CECACCD5F8}" sibTransId="{A64E69D0-483E-41FA-9E4B-71CED0F75BC3}"/>
    <dgm:cxn modelId="{8A3A4ADE-0C91-4AF3-8AAD-60D129C228FD}" type="presOf" srcId="{BEA60A67-F2E8-442F-9845-5A9C13D97BF3}" destId="{9B865CBE-2CF6-44BF-B304-0D4171893A23}" srcOrd="0" destOrd="0" presId="urn:microsoft.com/office/officeart/2005/8/layout/vList6"/>
    <dgm:cxn modelId="{DA33A48B-C882-4F5C-941C-DFC82EA0242B}" type="presOf" srcId="{F756598D-D797-408C-9E72-0D24F4DB6AC6}" destId="{5C6C5D23-20FA-458E-A779-1E80409114AB}" srcOrd="0" destOrd="0" presId="urn:microsoft.com/office/officeart/2005/8/layout/vList6"/>
    <dgm:cxn modelId="{949E8DE9-E7F8-44B2-B385-B351BB3C89F6}" srcId="{BEA60A67-F2E8-442F-9845-5A9C13D97BF3}" destId="{BCA21F56-24FC-499B-9CE9-B7A00210E397}" srcOrd="1" destOrd="0" parTransId="{B44FD090-1C64-4319-B6FC-38C749A077A0}" sibTransId="{C1448ED6-8A91-4D8D-B4FD-09D6BFB2D60C}"/>
    <dgm:cxn modelId="{2CEBD0BF-2B2B-4DBA-A5B5-41E90B283A40}" type="presOf" srcId="{B24DE798-78FA-4760-B019-FF2B3F5F6352}" destId="{E3683D18-FFC0-4C63-805F-9541A2EA29D0}" srcOrd="0" destOrd="0" presId="urn:microsoft.com/office/officeart/2005/8/layout/vList6"/>
    <dgm:cxn modelId="{8262132A-086F-4E61-B707-564E95D86D81}" srcId="{BEA60A67-F2E8-442F-9845-5A9C13D97BF3}" destId="{656E8359-EC66-4300-B5E4-9DAD36575C20}" srcOrd="0" destOrd="0" parTransId="{A4919E4B-C410-4E04-899B-31E30FF7263C}" sibTransId="{95FA177C-7489-47C0-99D2-037E214EE565}"/>
    <dgm:cxn modelId="{6ABAE954-3E9F-4A42-9159-9E38888A1609}" srcId="{B24DE798-78FA-4760-B019-FF2B3F5F6352}" destId="{F7CFE0C2-AC99-446C-A286-74AEFC0A818E}" srcOrd="2" destOrd="0" parTransId="{A61E16F6-C52C-4BB3-9943-4495DC4C450D}" sibTransId="{27E1CBB9-FD07-45AB-ADD6-6D55DBEAFBB3}"/>
    <dgm:cxn modelId="{C2A2C066-FDF0-4671-BF68-18B210C85744}" type="presOf" srcId="{BCA21F56-24FC-499B-9CE9-B7A00210E397}" destId="{83181BA8-4655-484E-85DC-BAEB2400E82B}" srcOrd="0" destOrd="1" presId="urn:microsoft.com/office/officeart/2005/8/layout/vList6"/>
    <dgm:cxn modelId="{57E4EBC0-4440-4DFD-B632-BF99437331C9}" type="presOf" srcId="{A8B3F45B-F232-4927-A9D7-ABB4A7845CE7}" destId="{46F15FE7-B1ED-4BFB-8CAA-56DDA6994EA1}" srcOrd="0" destOrd="0" presId="urn:microsoft.com/office/officeart/2005/8/layout/vList6"/>
    <dgm:cxn modelId="{71E4357C-60EA-4B89-A0F9-33AF939FEF23}" type="presOf" srcId="{DDE7C18A-DE59-49EA-BAAB-460BADA813B3}" destId="{46F15FE7-B1ED-4BFB-8CAA-56DDA6994EA1}" srcOrd="0" destOrd="1" presId="urn:microsoft.com/office/officeart/2005/8/layout/vList6"/>
    <dgm:cxn modelId="{ABFB7B38-AF16-4473-8A17-E5C5E8A5C2F1}" srcId="{F756598D-D797-408C-9E72-0D24F4DB6AC6}" destId="{B24DE798-78FA-4760-B019-FF2B3F5F6352}" srcOrd="0" destOrd="0" parTransId="{E1BF02D0-D280-438F-A692-C77096B996B9}" sibTransId="{C37CFFD7-E7D4-4DF8-9B9B-86F4E9DEA1A8}"/>
    <dgm:cxn modelId="{B392369A-99AF-4312-B643-428D798B4C2A}" srcId="{B24DE798-78FA-4760-B019-FF2B3F5F6352}" destId="{A8B3F45B-F232-4927-A9D7-ABB4A7845CE7}" srcOrd="0" destOrd="0" parTransId="{A6151DA0-D1B5-4C97-B3E8-6DD1CB90D472}" sibTransId="{9F0520F6-1369-405A-A7D3-C4C4618C809B}"/>
    <dgm:cxn modelId="{4906A847-D21F-4741-A672-9C32FE9BF3AD}" srcId="{B24DE798-78FA-4760-B019-FF2B3F5F6352}" destId="{DDE7C18A-DE59-49EA-BAAB-460BADA813B3}" srcOrd="1" destOrd="0" parTransId="{1050D0F9-B552-427F-993E-DD795E10860E}" sibTransId="{60B511AE-E6D4-4C9B-A49D-BFA72F18EA76}"/>
    <dgm:cxn modelId="{1DC2BA31-7838-4543-AA76-D78905FC98BA}" type="presOf" srcId="{F7CFE0C2-AC99-446C-A286-74AEFC0A818E}" destId="{46F15FE7-B1ED-4BFB-8CAA-56DDA6994EA1}" srcOrd="0" destOrd="2" presId="urn:microsoft.com/office/officeart/2005/8/layout/vList6"/>
    <dgm:cxn modelId="{2FFF644C-6F52-4E86-8388-3FF9FCD454E0}" type="presParOf" srcId="{5C6C5D23-20FA-458E-A779-1E80409114AB}" destId="{5C81E3E6-0F7D-4B6D-9632-48D65FCE10CC}" srcOrd="0" destOrd="0" presId="urn:microsoft.com/office/officeart/2005/8/layout/vList6"/>
    <dgm:cxn modelId="{D2A08CC7-69FC-4270-995B-68596FB88551}" type="presParOf" srcId="{5C81E3E6-0F7D-4B6D-9632-48D65FCE10CC}" destId="{E3683D18-FFC0-4C63-805F-9541A2EA29D0}" srcOrd="0" destOrd="0" presId="urn:microsoft.com/office/officeart/2005/8/layout/vList6"/>
    <dgm:cxn modelId="{4E745B3D-8A68-454D-8CB6-E6ED2567D8EC}" type="presParOf" srcId="{5C81E3E6-0F7D-4B6D-9632-48D65FCE10CC}" destId="{46F15FE7-B1ED-4BFB-8CAA-56DDA6994EA1}" srcOrd="1" destOrd="0" presId="urn:microsoft.com/office/officeart/2005/8/layout/vList6"/>
    <dgm:cxn modelId="{5C5D1086-A314-4356-B167-D3DDB85075CE}" type="presParOf" srcId="{5C6C5D23-20FA-458E-A779-1E80409114AB}" destId="{FA3BF632-85D0-4442-A055-BD5DFA364B08}" srcOrd="1" destOrd="0" presId="urn:microsoft.com/office/officeart/2005/8/layout/vList6"/>
    <dgm:cxn modelId="{32638951-2371-4648-B77B-7C8A5D9214A8}" type="presParOf" srcId="{5C6C5D23-20FA-458E-A779-1E80409114AB}" destId="{41DBDCF1-11AA-4551-811C-57384AA8FB65}" srcOrd="2" destOrd="0" presId="urn:microsoft.com/office/officeart/2005/8/layout/vList6"/>
    <dgm:cxn modelId="{32C76605-2A17-44BA-AD58-7E69A80F0790}" type="presParOf" srcId="{41DBDCF1-11AA-4551-811C-57384AA8FB65}" destId="{9B865CBE-2CF6-44BF-B304-0D4171893A23}" srcOrd="0" destOrd="0" presId="urn:microsoft.com/office/officeart/2005/8/layout/vList6"/>
    <dgm:cxn modelId="{3B208B66-B3AD-402F-B8EF-0DE01D0D16FA}" type="presParOf" srcId="{41DBDCF1-11AA-4551-811C-57384AA8FB65}" destId="{83181BA8-4655-484E-85DC-BAEB2400E82B}" srcOrd="1" destOrd="0" presId="urn:microsoft.com/office/officeart/2005/8/layout/vList6"/>
  </dgm:cxnLst>
  <dgm:bg>
    <a:gradFill flip="none" rotWithShape="1">
      <a:gsLst>
        <a:gs pos="0">
          <a:schemeClr val="bg2">
            <a:alpha val="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2ABB1C-D841-4DB1-9EC5-A5D61CAE6F7F}" type="doc">
      <dgm:prSet loTypeId="urn:microsoft.com/office/officeart/2005/8/layout/h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AC9FD6-36AF-4AE3-886B-5FB1210F0C88}">
      <dgm:prSet phldrT="[Текст]"/>
      <dgm:spPr>
        <a:xfrm rot="16200000">
          <a:off x="-1082316" y="1578976"/>
          <a:ext cx="2583647" cy="4162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Амбулаторные условия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35196D56-B942-430C-A89A-EFEF94598E1E}" type="parTrans" cxnId="{2766F61B-118E-4763-B1F2-D6CA60F40E0C}">
      <dgm:prSet/>
      <dgm:spPr/>
      <dgm:t>
        <a:bodyPr/>
        <a:lstStyle/>
        <a:p>
          <a:endParaRPr lang="ru-RU"/>
        </a:p>
      </dgm:t>
    </dgm:pt>
    <dgm:pt modelId="{28F61081-3C1C-41A1-9E4E-CFA56AA97DB7}" type="sibTrans" cxnId="{2766F61B-118E-4763-B1F2-D6CA60F40E0C}">
      <dgm:prSet/>
      <dgm:spPr/>
      <dgm:t>
        <a:bodyPr/>
        <a:lstStyle/>
        <a:p>
          <a:endParaRPr lang="ru-RU"/>
        </a:p>
      </dgm:t>
    </dgm:pt>
    <dgm:pt modelId="{6D796444-7C09-44CC-BAA3-6D0FB03C22C5}">
      <dgm:prSet phldrT="[Текст]" custT="1"/>
      <dgm:spPr>
        <a:xfrm>
          <a:off x="323528" y="494892"/>
          <a:ext cx="2327807" cy="2770108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b="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Выполнение годового плана – </a:t>
          </a:r>
          <a:r>
            <a:rPr lang="en-US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38</a:t>
          </a:r>
          <a:r>
            <a:rPr lang="ru-RU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,7 %.</a:t>
          </a:r>
          <a:endParaRPr lang="ru-RU" sz="2000" b="1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A7F346CE-9B3B-4B9D-9522-DA0E4AF1B5FC}" type="parTrans" cxnId="{A889B76A-82A6-4DC4-AFCD-D5DFCCC5F29F}">
      <dgm:prSet/>
      <dgm:spPr/>
      <dgm:t>
        <a:bodyPr/>
        <a:lstStyle/>
        <a:p>
          <a:endParaRPr lang="ru-RU"/>
        </a:p>
      </dgm:t>
    </dgm:pt>
    <dgm:pt modelId="{14771880-BC1E-496F-90E0-DDB65B61D1D2}" type="sibTrans" cxnId="{A889B76A-82A6-4DC4-AFCD-D5DFCCC5F29F}">
      <dgm:prSet/>
      <dgm:spPr/>
      <dgm:t>
        <a:bodyPr/>
        <a:lstStyle/>
        <a:p>
          <a:endParaRPr lang="ru-RU"/>
        </a:p>
      </dgm:t>
    </dgm:pt>
    <dgm:pt modelId="{AA0D9937-E86B-4B51-873A-8D727D6DB4D8}">
      <dgm:prSet phldrT="[Текст]"/>
      <dgm:spPr>
        <a:xfrm rot="16200000">
          <a:off x="2336188" y="1480849"/>
          <a:ext cx="2583647" cy="4162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Дневной стационар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663ECF9E-0A0C-427D-9F43-2ABD0869202F}" type="parTrans" cxnId="{3939F694-9F70-4DB9-A256-6C4D0A767A72}">
      <dgm:prSet/>
      <dgm:spPr/>
      <dgm:t>
        <a:bodyPr/>
        <a:lstStyle/>
        <a:p>
          <a:endParaRPr lang="ru-RU"/>
        </a:p>
      </dgm:t>
    </dgm:pt>
    <dgm:pt modelId="{96D5FBB1-DDC9-488B-992C-63178C09D304}" type="sibTrans" cxnId="{3939F694-9F70-4DB9-A256-6C4D0A767A72}">
      <dgm:prSet/>
      <dgm:spPr/>
      <dgm:t>
        <a:bodyPr/>
        <a:lstStyle/>
        <a:p>
          <a:endParaRPr lang="ru-RU"/>
        </a:p>
      </dgm:t>
    </dgm:pt>
    <dgm:pt modelId="{14CD8E82-F302-4BDB-8D61-60C7538B904A}">
      <dgm:prSet phldrT="[Текст]" custT="1"/>
      <dgm:spPr>
        <a:xfrm>
          <a:off x="3707909" y="482008"/>
          <a:ext cx="2290381" cy="2830359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Прошли            </a:t>
          </a:r>
          <a:r>
            <a:rPr lang="en-US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997</a:t>
          </a:r>
          <a:r>
            <a:rPr lang="ru-RU" sz="18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человек на сумму </a:t>
          </a:r>
          <a:r>
            <a:rPr lang="en-US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21,1</a:t>
          </a:r>
          <a:r>
            <a:rPr lang="ru-RU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млн. рублей</a:t>
          </a:r>
          <a:r>
            <a:rPr lang="ru-RU" sz="18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.</a:t>
          </a:r>
          <a:endParaRPr lang="ru-RU" sz="18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97AF8ED1-745F-4015-B46E-C9DEDD8F8452}" type="parTrans" cxnId="{B9A50BD2-93CC-4737-B7DE-CBD9C01F29AC}">
      <dgm:prSet/>
      <dgm:spPr/>
      <dgm:t>
        <a:bodyPr/>
        <a:lstStyle/>
        <a:p>
          <a:endParaRPr lang="ru-RU"/>
        </a:p>
      </dgm:t>
    </dgm:pt>
    <dgm:pt modelId="{E2716172-D5F7-42E6-8E59-3A90EE6F8342}" type="sibTrans" cxnId="{B9A50BD2-93CC-4737-B7DE-CBD9C01F29AC}">
      <dgm:prSet/>
      <dgm:spPr/>
      <dgm:t>
        <a:bodyPr/>
        <a:lstStyle/>
        <a:p>
          <a:endParaRPr lang="ru-RU"/>
        </a:p>
      </dgm:t>
    </dgm:pt>
    <dgm:pt modelId="{8E5D3C17-5611-40D7-957A-9BD78A7B7214}">
      <dgm:prSet phldrT="[Текст]" custT="1"/>
      <dgm:spPr>
        <a:xfrm>
          <a:off x="3707909" y="482008"/>
          <a:ext cx="2290381" cy="2830359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Выполнение годового плана  - </a:t>
          </a:r>
          <a:r>
            <a:rPr lang="en-US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32,4</a:t>
          </a:r>
          <a:r>
            <a:rPr lang="ru-RU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%.</a:t>
          </a:r>
          <a:endParaRPr lang="ru-RU" sz="2000" b="1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51BB9668-CB56-4120-9CF2-321AE6782A1E}" type="parTrans" cxnId="{9B1F217D-85B8-4EF2-A04D-53DB55600B6E}">
      <dgm:prSet/>
      <dgm:spPr/>
      <dgm:t>
        <a:bodyPr/>
        <a:lstStyle/>
        <a:p>
          <a:endParaRPr lang="ru-RU"/>
        </a:p>
      </dgm:t>
    </dgm:pt>
    <dgm:pt modelId="{8C427427-412D-4F20-BD34-C3A410DA765D}" type="sibTrans" cxnId="{9B1F217D-85B8-4EF2-A04D-53DB55600B6E}">
      <dgm:prSet/>
      <dgm:spPr/>
      <dgm:t>
        <a:bodyPr/>
        <a:lstStyle/>
        <a:p>
          <a:endParaRPr lang="ru-RU"/>
        </a:p>
      </dgm:t>
    </dgm:pt>
    <dgm:pt modelId="{59F24552-3E13-4960-BFEE-1F9B6D7551D7}">
      <dgm:prSet phldrT="[Текст]"/>
      <dgm:spPr>
        <a:xfrm rot="16200000">
          <a:off x="5144501" y="1459792"/>
          <a:ext cx="2583647" cy="4162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Круглосуточный стационар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B0453DE3-2B89-481B-BDD8-668D81B9F6A2}" type="parTrans" cxnId="{22952F2A-FA53-4CD1-9A7A-8BA33EC7740E}">
      <dgm:prSet/>
      <dgm:spPr/>
      <dgm:t>
        <a:bodyPr/>
        <a:lstStyle/>
        <a:p>
          <a:endParaRPr lang="ru-RU"/>
        </a:p>
      </dgm:t>
    </dgm:pt>
    <dgm:pt modelId="{CF4E1DFC-86F7-49D0-BE6B-44C3A9F5FC94}" type="sibTrans" cxnId="{22952F2A-FA53-4CD1-9A7A-8BA33EC7740E}">
      <dgm:prSet/>
      <dgm:spPr/>
      <dgm:t>
        <a:bodyPr/>
        <a:lstStyle/>
        <a:p>
          <a:endParaRPr lang="ru-RU"/>
        </a:p>
      </dgm:t>
    </dgm:pt>
    <dgm:pt modelId="{A73249BB-A6D6-43DD-A924-164C9804D6C9}">
      <dgm:prSet phldrT="[Текст]" custT="1"/>
      <dgm:spPr>
        <a:xfrm>
          <a:off x="6678106" y="501067"/>
          <a:ext cx="2214366" cy="2790519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Прошли </a:t>
          </a:r>
          <a:r>
            <a:rPr lang="en-US" sz="18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             </a:t>
          </a:r>
          <a:r>
            <a:rPr lang="en-US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2 118 </a:t>
          </a:r>
          <a:r>
            <a:rPr lang="ru-RU" sz="18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человек на сумму </a:t>
          </a:r>
          <a:r>
            <a:rPr lang="en-US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103</a:t>
          </a:r>
          <a:r>
            <a:rPr lang="ru-RU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,9 млн. рублей.</a:t>
          </a:r>
          <a:endParaRPr lang="ru-RU" sz="2000" b="1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5B792306-D1BA-4690-BC4E-14372C81D65F}" type="parTrans" cxnId="{D826F071-9301-4BCC-AD3D-B834408958D8}">
      <dgm:prSet/>
      <dgm:spPr/>
      <dgm:t>
        <a:bodyPr/>
        <a:lstStyle/>
        <a:p>
          <a:endParaRPr lang="ru-RU"/>
        </a:p>
      </dgm:t>
    </dgm:pt>
    <dgm:pt modelId="{58C2095B-9E4F-484C-95C5-1ACB9FBBD5EB}" type="sibTrans" cxnId="{D826F071-9301-4BCC-AD3D-B834408958D8}">
      <dgm:prSet/>
      <dgm:spPr/>
      <dgm:t>
        <a:bodyPr/>
        <a:lstStyle/>
        <a:p>
          <a:endParaRPr lang="ru-RU"/>
        </a:p>
      </dgm:t>
    </dgm:pt>
    <dgm:pt modelId="{D1E5210E-E1AD-422A-B6EC-29C371F41A58}">
      <dgm:prSet phldrT="[Текст]" custT="1"/>
      <dgm:spPr>
        <a:xfrm>
          <a:off x="6678106" y="501067"/>
          <a:ext cx="2214366" cy="2790519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Выполнение годового плана – </a:t>
          </a:r>
          <a:r>
            <a:rPr lang="en-US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32,9</a:t>
          </a:r>
          <a:r>
            <a:rPr lang="ru-RU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%.</a:t>
          </a:r>
          <a:endParaRPr lang="ru-RU" sz="2000" b="1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7C9770DD-8165-4CDD-B6A4-B9BB8E0450B8}" type="parTrans" cxnId="{83AC8BF4-27ED-49F2-977D-BA0E3FA64AA4}">
      <dgm:prSet/>
      <dgm:spPr/>
      <dgm:t>
        <a:bodyPr/>
        <a:lstStyle/>
        <a:p>
          <a:endParaRPr lang="ru-RU"/>
        </a:p>
      </dgm:t>
    </dgm:pt>
    <dgm:pt modelId="{63E781F7-A037-4E1B-B8F1-66C161C9EB7C}" type="sibTrans" cxnId="{83AC8BF4-27ED-49F2-977D-BA0E3FA64AA4}">
      <dgm:prSet/>
      <dgm:spPr/>
      <dgm:t>
        <a:bodyPr/>
        <a:lstStyle/>
        <a:p>
          <a:endParaRPr lang="ru-RU"/>
        </a:p>
      </dgm:t>
    </dgm:pt>
    <dgm:pt modelId="{9EF51C46-2643-4595-B57B-32FE1D07A69C}">
      <dgm:prSet phldrT="[Текст]" custT="1"/>
      <dgm:spPr>
        <a:xfrm>
          <a:off x="323528" y="494892"/>
          <a:ext cx="2327807" cy="2770108"/>
        </a:xfr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b="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Прошли</a:t>
          </a:r>
          <a:r>
            <a:rPr lang="en-US" sz="1800" b="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           </a:t>
          </a:r>
          <a:r>
            <a:rPr lang="ru-RU" sz="1800" b="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</a:t>
          </a:r>
          <a:r>
            <a:rPr lang="en-US" sz="1800" b="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    </a:t>
          </a:r>
          <a:r>
            <a:rPr lang="en-US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1 354 </a:t>
          </a:r>
          <a:r>
            <a:rPr lang="ru-RU" sz="1800" b="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человека на сумму   </a:t>
          </a:r>
          <a:r>
            <a:rPr lang="en-US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26,9</a:t>
          </a:r>
          <a:r>
            <a:rPr lang="ru-RU" sz="2000" b="1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млн. рублей.</a:t>
          </a:r>
          <a:endParaRPr lang="ru-RU" sz="1800" b="1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1DD5F8E9-C3EE-4058-97C7-CA359200BBF5}" type="parTrans" cxnId="{0ABFA81A-959C-42D9-BD79-0C2EF94CC10E}">
      <dgm:prSet/>
      <dgm:spPr/>
      <dgm:t>
        <a:bodyPr/>
        <a:lstStyle/>
        <a:p>
          <a:endParaRPr lang="ru-RU"/>
        </a:p>
      </dgm:t>
    </dgm:pt>
    <dgm:pt modelId="{916DEDB7-8CDB-4DE9-AAB9-7B9E7AED98F3}" type="sibTrans" cxnId="{0ABFA81A-959C-42D9-BD79-0C2EF94CC10E}">
      <dgm:prSet/>
      <dgm:spPr/>
      <dgm:t>
        <a:bodyPr/>
        <a:lstStyle/>
        <a:p>
          <a:endParaRPr lang="ru-RU"/>
        </a:p>
      </dgm:t>
    </dgm:pt>
    <dgm:pt modelId="{75126DC9-CC61-4A1A-959F-718960679CF6}" type="pres">
      <dgm:prSet presAssocID="{712ABB1C-D841-4DB1-9EC5-A5D61CAE6F7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797E92-695B-4365-9E49-381B9B956AC1}" type="pres">
      <dgm:prSet presAssocID="{95AC9FD6-36AF-4AE3-886B-5FB1210F0C88}" presName="compositeNode" presStyleCnt="0">
        <dgm:presLayoutVars>
          <dgm:bulletEnabled val="1"/>
        </dgm:presLayoutVars>
      </dgm:prSet>
      <dgm:spPr/>
    </dgm:pt>
    <dgm:pt modelId="{1470F15E-E441-4737-818D-480EA95ADC0F}" type="pres">
      <dgm:prSet presAssocID="{95AC9FD6-36AF-4AE3-886B-5FB1210F0C88}" presName="image" presStyleLbl="fgImgPlace1" presStyleIdx="0" presStyleCnt="3" custScaleX="98440" custScaleY="82312" custLinFactNeighborX="-2728" custLinFactNeighborY="-15672"/>
      <dgm:spPr>
        <a:xfrm>
          <a:off x="53652" y="0"/>
          <a:ext cx="832558" cy="83255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97862EAC-22EE-4786-BB0C-52D6ED9953D7}" type="pres">
      <dgm:prSet presAssocID="{95AC9FD6-36AF-4AE3-886B-5FB1210F0C88}" presName="childNode" presStyleLbl="node1" presStyleIdx="0" presStyleCnt="3" custScaleX="115558" custScaleY="114119" custLinFactNeighborX="-2024" custLinFactNeighborY="4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448DBE3-7F3F-4BFA-8510-61E46A30C86C}" type="pres">
      <dgm:prSet presAssocID="{95AC9FD6-36AF-4AE3-886B-5FB1210F0C88}" presName="parentNode" presStyleLbl="revTx" presStyleIdx="0" presStyleCnt="3" custLinFactNeighborX="-18016" custLinFactNeighborY="-3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DD52E-ECDE-4409-9624-481B079F5FA3}" type="pres">
      <dgm:prSet presAssocID="{28F61081-3C1C-41A1-9E4E-CFA56AA97DB7}" presName="sibTrans" presStyleCnt="0"/>
      <dgm:spPr/>
    </dgm:pt>
    <dgm:pt modelId="{246EBB27-D183-49AA-B59B-A0802FDAC609}" type="pres">
      <dgm:prSet presAssocID="{AA0D9937-E86B-4B51-873A-8D727D6DB4D8}" presName="compositeNode" presStyleCnt="0">
        <dgm:presLayoutVars>
          <dgm:bulletEnabled val="1"/>
        </dgm:presLayoutVars>
      </dgm:prSet>
      <dgm:spPr/>
    </dgm:pt>
    <dgm:pt modelId="{1DF95DE5-0D96-4FC2-9A5A-E3BA0AEAFCC3}" type="pres">
      <dgm:prSet presAssocID="{AA0D9937-E86B-4B51-873A-8D727D6DB4D8}" presName="image" presStyleLbl="fgImgPlace1" presStyleIdx="1" presStyleCnt="3" custScaleX="91189" custScaleY="96551" custLinFactNeighborX="-4151" custLinFactNeighborY="-9628"/>
      <dgm:spPr>
        <a:xfrm>
          <a:off x="3228654" y="0"/>
          <a:ext cx="832558" cy="83255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F91C94B4-A47B-4A8A-879C-CD649DA9CF29}" type="pres">
      <dgm:prSet presAssocID="{AA0D9937-E86B-4B51-873A-8D727D6DB4D8}" presName="childNode" presStyleLbl="node1" presStyleIdx="1" presStyleCnt="3" custScaleX="110459" custScaleY="109549" custLinFactNeighborX="624" custLinFactNeighborY="1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37B86-595B-4382-BAE7-0BAE1EF253C1}" type="pres">
      <dgm:prSet presAssocID="{AA0D9937-E86B-4B51-873A-8D727D6DB4D8}" presName="parentNode" presStyleLbl="revTx" presStyleIdx="1" presStyleCnt="3" custLinFactNeighborX="6412" custLinFactNeighborY="-5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8097-964D-43B3-A54D-CB70E6FDBBD0}" type="pres">
      <dgm:prSet presAssocID="{96D5FBB1-DDC9-488B-992C-63178C09D304}" presName="sibTrans" presStyleCnt="0"/>
      <dgm:spPr/>
    </dgm:pt>
    <dgm:pt modelId="{4ED975D8-BF4D-4638-8DB8-9ECAE4943C3A}" type="pres">
      <dgm:prSet presAssocID="{59F24552-3E13-4960-BFEE-1F9B6D7551D7}" presName="compositeNode" presStyleCnt="0">
        <dgm:presLayoutVars>
          <dgm:bulletEnabled val="1"/>
        </dgm:presLayoutVars>
      </dgm:prSet>
      <dgm:spPr/>
    </dgm:pt>
    <dgm:pt modelId="{8D3E7F62-1C02-4C6C-87E9-7F2B2564EF84}" type="pres">
      <dgm:prSet presAssocID="{59F24552-3E13-4960-BFEE-1F9B6D7551D7}" presName="image" presStyleLbl="fgImgPlace1" presStyleIdx="2" presStyleCnt="3" custScaleX="86424" custScaleY="94570" custLinFactNeighborX="2921" custLinFactNeighborY="-16963"/>
      <dgm:spPr>
        <a:xfrm>
          <a:off x="6424231" y="0"/>
          <a:ext cx="832558" cy="83255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02BDA0B0-3770-49E5-8285-CC2A1A1B9B11}" type="pres">
      <dgm:prSet presAssocID="{59F24552-3E13-4960-BFEE-1F9B6D7551D7}" presName="childNode" presStyleLbl="node1" presStyleIdx="2" presStyleCnt="3" custScaleX="106793" custScaleY="108007" custLinFactNeighborX="-3263" custLinFactNeighborY="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A5F7D-6761-4E0B-9A2B-F13C1D88A7CA}" type="pres">
      <dgm:prSet presAssocID="{59F24552-3E13-4960-BFEE-1F9B6D7551D7}" presName="parentNode" presStyleLbl="revTx" presStyleIdx="2" presStyleCnt="3" custLinFactNeighborX="-5890" custLinFactNeighborY="-34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77B2E-7EE3-4935-AFEC-A193B5B8F0F9}" type="presOf" srcId="{712ABB1C-D841-4DB1-9EC5-A5D61CAE6F7F}" destId="{75126DC9-CC61-4A1A-959F-718960679CF6}" srcOrd="0" destOrd="0" presId="urn:microsoft.com/office/officeart/2005/8/layout/hList2"/>
    <dgm:cxn modelId="{83AC8BF4-27ED-49F2-977D-BA0E3FA64AA4}" srcId="{59F24552-3E13-4960-BFEE-1F9B6D7551D7}" destId="{D1E5210E-E1AD-422A-B6EC-29C371F41A58}" srcOrd="1" destOrd="0" parTransId="{7C9770DD-8165-4CDD-B6A4-B9BB8E0450B8}" sibTransId="{63E781F7-A037-4E1B-B8F1-66C161C9EB7C}"/>
    <dgm:cxn modelId="{3939F694-9F70-4DB9-A256-6C4D0A767A72}" srcId="{712ABB1C-D841-4DB1-9EC5-A5D61CAE6F7F}" destId="{AA0D9937-E86B-4B51-873A-8D727D6DB4D8}" srcOrd="1" destOrd="0" parTransId="{663ECF9E-0A0C-427D-9F43-2ABD0869202F}" sibTransId="{96D5FBB1-DDC9-488B-992C-63178C09D304}"/>
    <dgm:cxn modelId="{9B1F217D-85B8-4EF2-A04D-53DB55600B6E}" srcId="{AA0D9937-E86B-4B51-873A-8D727D6DB4D8}" destId="{8E5D3C17-5611-40D7-957A-9BD78A7B7214}" srcOrd="1" destOrd="0" parTransId="{51BB9668-CB56-4120-9CF2-321AE6782A1E}" sibTransId="{8C427427-412D-4F20-BD34-C3A410DA765D}"/>
    <dgm:cxn modelId="{2766F61B-118E-4763-B1F2-D6CA60F40E0C}" srcId="{712ABB1C-D841-4DB1-9EC5-A5D61CAE6F7F}" destId="{95AC9FD6-36AF-4AE3-886B-5FB1210F0C88}" srcOrd="0" destOrd="0" parTransId="{35196D56-B942-430C-A89A-EFEF94598E1E}" sibTransId="{28F61081-3C1C-41A1-9E4E-CFA56AA97DB7}"/>
    <dgm:cxn modelId="{414A6511-9AAE-4E49-A480-4B3E57D7A959}" type="presOf" srcId="{8E5D3C17-5611-40D7-957A-9BD78A7B7214}" destId="{F91C94B4-A47B-4A8A-879C-CD649DA9CF29}" srcOrd="0" destOrd="1" presId="urn:microsoft.com/office/officeart/2005/8/layout/hList2"/>
    <dgm:cxn modelId="{BDD1A972-F80A-449A-A1A3-61B17FB7CB19}" type="presOf" srcId="{D1E5210E-E1AD-422A-B6EC-29C371F41A58}" destId="{02BDA0B0-3770-49E5-8285-CC2A1A1B9B11}" srcOrd="0" destOrd="1" presId="urn:microsoft.com/office/officeart/2005/8/layout/hList2"/>
    <dgm:cxn modelId="{0ABFA81A-959C-42D9-BD79-0C2EF94CC10E}" srcId="{95AC9FD6-36AF-4AE3-886B-5FB1210F0C88}" destId="{9EF51C46-2643-4595-B57B-32FE1D07A69C}" srcOrd="0" destOrd="0" parTransId="{1DD5F8E9-C3EE-4058-97C7-CA359200BBF5}" sibTransId="{916DEDB7-8CDB-4DE9-AAB9-7B9E7AED98F3}"/>
    <dgm:cxn modelId="{D826F071-9301-4BCC-AD3D-B834408958D8}" srcId="{59F24552-3E13-4960-BFEE-1F9B6D7551D7}" destId="{A73249BB-A6D6-43DD-A924-164C9804D6C9}" srcOrd="0" destOrd="0" parTransId="{5B792306-D1BA-4690-BC4E-14372C81D65F}" sibTransId="{58C2095B-9E4F-484C-95C5-1ACB9FBBD5EB}"/>
    <dgm:cxn modelId="{AA9965A4-27C5-48B6-92EA-A75DEE8312DC}" type="presOf" srcId="{6D796444-7C09-44CC-BAA3-6D0FB03C22C5}" destId="{97862EAC-22EE-4786-BB0C-52D6ED9953D7}" srcOrd="0" destOrd="1" presId="urn:microsoft.com/office/officeart/2005/8/layout/hList2"/>
    <dgm:cxn modelId="{A889B76A-82A6-4DC4-AFCD-D5DFCCC5F29F}" srcId="{95AC9FD6-36AF-4AE3-886B-5FB1210F0C88}" destId="{6D796444-7C09-44CC-BAA3-6D0FB03C22C5}" srcOrd="1" destOrd="0" parTransId="{A7F346CE-9B3B-4B9D-9522-DA0E4AF1B5FC}" sibTransId="{14771880-BC1E-496F-90E0-DDB65B61D1D2}"/>
    <dgm:cxn modelId="{B9A50BD2-93CC-4737-B7DE-CBD9C01F29AC}" srcId="{AA0D9937-E86B-4B51-873A-8D727D6DB4D8}" destId="{14CD8E82-F302-4BDB-8D61-60C7538B904A}" srcOrd="0" destOrd="0" parTransId="{97AF8ED1-745F-4015-B46E-C9DEDD8F8452}" sibTransId="{E2716172-D5F7-42E6-8E59-3A90EE6F8342}"/>
    <dgm:cxn modelId="{AF18A390-89A5-42D0-B2A9-EC46F9108C01}" type="presOf" srcId="{59F24552-3E13-4960-BFEE-1F9B6D7551D7}" destId="{411A5F7D-6761-4E0B-9A2B-F13C1D88A7CA}" srcOrd="0" destOrd="0" presId="urn:microsoft.com/office/officeart/2005/8/layout/hList2"/>
    <dgm:cxn modelId="{08C3514B-EACD-439F-BC39-736B4AD89497}" type="presOf" srcId="{AA0D9937-E86B-4B51-873A-8D727D6DB4D8}" destId="{81737B86-595B-4382-BAE7-0BAE1EF253C1}" srcOrd="0" destOrd="0" presId="urn:microsoft.com/office/officeart/2005/8/layout/hList2"/>
    <dgm:cxn modelId="{0C1861BA-A5DF-4CFD-BDF1-55253BD5ABEF}" type="presOf" srcId="{A73249BB-A6D6-43DD-A924-164C9804D6C9}" destId="{02BDA0B0-3770-49E5-8285-CC2A1A1B9B11}" srcOrd="0" destOrd="0" presId="urn:microsoft.com/office/officeart/2005/8/layout/hList2"/>
    <dgm:cxn modelId="{6DF195D1-01A9-4542-B8F4-B877372E0E0B}" type="presOf" srcId="{95AC9FD6-36AF-4AE3-886B-5FB1210F0C88}" destId="{D448DBE3-7F3F-4BFA-8510-61E46A30C86C}" srcOrd="0" destOrd="0" presId="urn:microsoft.com/office/officeart/2005/8/layout/hList2"/>
    <dgm:cxn modelId="{CEE82FC0-092D-4FFF-85D1-170A24E23D95}" type="presOf" srcId="{14CD8E82-F302-4BDB-8D61-60C7538B904A}" destId="{F91C94B4-A47B-4A8A-879C-CD649DA9CF29}" srcOrd="0" destOrd="0" presId="urn:microsoft.com/office/officeart/2005/8/layout/hList2"/>
    <dgm:cxn modelId="{22952F2A-FA53-4CD1-9A7A-8BA33EC7740E}" srcId="{712ABB1C-D841-4DB1-9EC5-A5D61CAE6F7F}" destId="{59F24552-3E13-4960-BFEE-1F9B6D7551D7}" srcOrd="2" destOrd="0" parTransId="{B0453DE3-2B89-481B-BDD8-668D81B9F6A2}" sibTransId="{CF4E1DFC-86F7-49D0-BE6B-44C3A9F5FC94}"/>
    <dgm:cxn modelId="{37F6DABC-6E25-4F0D-8DC5-F5E2F481081C}" type="presOf" srcId="{9EF51C46-2643-4595-B57B-32FE1D07A69C}" destId="{97862EAC-22EE-4786-BB0C-52D6ED9953D7}" srcOrd="0" destOrd="0" presId="urn:microsoft.com/office/officeart/2005/8/layout/hList2"/>
    <dgm:cxn modelId="{74709C63-D442-4BAE-8A0F-52F53663887B}" type="presParOf" srcId="{75126DC9-CC61-4A1A-959F-718960679CF6}" destId="{1B797E92-695B-4365-9E49-381B9B956AC1}" srcOrd="0" destOrd="0" presId="urn:microsoft.com/office/officeart/2005/8/layout/hList2"/>
    <dgm:cxn modelId="{841B88F7-798D-4672-88AD-A9DCDA656A1E}" type="presParOf" srcId="{1B797E92-695B-4365-9E49-381B9B956AC1}" destId="{1470F15E-E441-4737-818D-480EA95ADC0F}" srcOrd="0" destOrd="0" presId="urn:microsoft.com/office/officeart/2005/8/layout/hList2"/>
    <dgm:cxn modelId="{F506465F-9593-48A2-81D8-84CA22154876}" type="presParOf" srcId="{1B797E92-695B-4365-9E49-381B9B956AC1}" destId="{97862EAC-22EE-4786-BB0C-52D6ED9953D7}" srcOrd="1" destOrd="0" presId="urn:microsoft.com/office/officeart/2005/8/layout/hList2"/>
    <dgm:cxn modelId="{6D903549-90C5-4123-98FE-C16CF621C758}" type="presParOf" srcId="{1B797E92-695B-4365-9E49-381B9B956AC1}" destId="{D448DBE3-7F3F-4BFA-8510-61E46A30C86C}" srcOrd="2" destOrd="0" presId="urn:microsoft.com/office/officeart/2005/8/layout/hList2"/>
    <dgm:cxn modelId="{CFDF4C15-BE00-427F-8894-2F7E4C5E289C}" type="presParOf" srcId="{75126DC9-CC61-4A1A-959F-718960679CF6}" destId="{28CDD52E-ECDE-4409-9624-481B079F5FA3}" srcOrd="1" destOrd="0" presId="urn:microsoft.com/office/officeart/2005/8/layout/hList2"/>
    <dgm:cxn modelId="{C6FBD999-09F2-4929-A185-9D9FB7766A40}" type="presParOf" srcId="{75126DC9-CC61-4A1A-959F-718960679CF6}" destId="{246EBB27-D183-49AA-B59B-A0802FDAC609}" srcOrd="2" destOrd="0" presId="urn:microsoft.com/office/officeart/2005/8/layout/hList2"/>
    <dgm:cxn modelId="{BE485037-3470-413F-BFF5-1EF3F4A2D32C}" type="presParOf" srcId="{246EBB27-D183-49AA-B59B-A0802FDAC609}" destId="{1DF95DE5-0D96-4FC2-9A5A-E3BA0AEAFCC3}" srcOrd="0" destOrd="0" presId="urn:microsoft.com/office/officeart/2005/8/layout/hList2"/>
    <dgm:cxn modelId="{31A9B598-C6B8-4FFF-94C5-C8370D572742}" type="presParOf" srcId="{246EBB27-D183-49AA-B59B-A0802FDAC609}" destId="{F91C94B4-A47B-4A8A-879C-CD649DA9CF29}" srcOrd="1" destOrd="0" presId="urn:microsoft.com/office/officeart/2005/8/layout/hList2"/>
    <dgm:cxn modelId="{BB17E49E-25C3-46CC-9E13-F81E26A5FB04}" type="presParOf" srcId="{246EBB27-D183-49AA-B59B-A0802FDAC609}" destId="{81737B86-595B-4382-BAE7-0BAE1EF253C1}" srcOrd="2" destOrd="0" presId="urn:microsoft.com/office/officeart/2005/8/layout/hList2"/>
    <dgm:cxn modelId="{C677FAD9-9E1D-4191-99FC-783A592AB9F2}" type="presParOf" srcId="{75126DC9-CC61-4A1A-959F-718960679CF6}" destId="{53978097-964D-43B3-A54D-CB70E6FDBBD0}" srcOrd="3" destOrd="0" presId="urn:microsoft.com/office/officeart/2005/8/layout/hList2"/>
    <dgm:cxn modelId="{7A33D648-CAE2-4FC4-97A1-8C54E9A729FD}" type="presParOf" srcId="{75126DC9-CC61-4A1A-959F-718960679CF6}" destId="{4ED975D8-BF4D-4638-8DB8-9ECAE4943C3A}" srcOrd="4" destOrd="0" presId="urn:microsoft.com/office/officeart/2005/8/layout/hList2"/>
    <dgm:cxn modelId="{54C5501D-CCD5-401D-8733-32BD1C568B70}" type="presParOf" srcId="{4ED975D8-BF4D-4638-8DB8-9ECAE4943C3A}" destId="{8D3E7F62-1C02-4C6C-87E9-7F2B2564EF84}" srcOrd="0" destOrd="0" presId="urn:microsoft.com/office/officeart/2005/8/layout/hList2"/>
    <dgm:cxn modelId="{913436B4-5A98-4D6F-BC12-1B9B0717EC16}" type="presParOf" srcId="{4ED975D8-BF4D-4638-8DB8-9ECAE4943C3A}" destId="{02BDA0B0-3770-49E5-8285-CC2A1A1B9B11}" srcOrd="1" destOrd="0" presId="urn:microsoft.com/office/officeart/2005/8/layout/hList2"/>
    <dgm:cxn modelId="{1BFD862A-98B7-421E-A0F9-420B1E66743C}" type="presParOf" srcId="{4ED975D8-BF4D-4638-8DB8-9ECAE4943C3A}" destId="{411A5F7D-6761-4E0B-9A2B-F13C1D88A7CA}" srcOrd="2" destOrd="0" presId="urn:microsoft.com/office/officeart/2005/8/layout/hList2"/>
  </dgm:cxnLst>
  <dgm:bg>
    <a:gradFill flip="none" rotWithShape="1">
      <a:gsLst>
        <a:gs pos="0">
          <a:schemeClr val="accent2">
            <a:lumMod val="0"/>
            <a:lumOff val="100000"/>
          </a:schemeClr>
        </a:gs>
        <a:gs pos="35000">
          <a:schemeClr val="accent2">
            <a:lumMod val="0"/>
            <a:lumOff val="100000"/>
          </a:schemeClr>
        </a:gs>
        <a:gs pos="100000">
          <a:schemeClr val="accent2">
            <a:lumMod val="100000"/>
          </a:schemeClr>
        </a:gs>
      </a:gsLst>
      <a:path path="circle">
        <a:fillToRect l="50000" t="-80000" r="50000" b="18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B643F-0CFE-4C84-96B4-EF2465ADC839}">
      <dsp:nvSpPr>
        <dsp:cNvPr id="0" name=""/>
        <dsp:cNvSpPr/>
      </dsp:nvSpPr>
      <dsp:spPr>
        <a:xfrm rot="5400000">
          <a:off x="-300403" y="304451"/>
          <a:ext cx="2002688" cy="1401881"/>
        </a:xfrm>
        <a:prstGeom prst="chevron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u="sng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 </a:t>
          </a:r>
          <a:r>
            <a:rPr lang="ru-RU" sz="115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Компьютерная томография</a:t>
          </a:r>
          <a:r>
            <a:rPr lang="ru-RU" sz="120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76 % </a:t>
          </a:r>
          <a:endParaRPr lang="ru-RU" sz="1400" b="1" kern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" y="704989"/>
        <a:ext cx="1401881" cy="600807"/>
      </dsp:txXfrm>
    </dsp:sp>
    <dsp:sp modelId="{BA4103F8-8C73-4FF7-9052-F8F34850B721}">
      <dsp:nvSpPr>
        <dsp:cNvPr id="0" name=""/>
        <dsp:cNvSpPr/>
      </dsp:nvSpPr>
      <dsp:spPr>
        <a:xfrm rot="5400000">
          <a:off x="4334543" y="-2928613"/>
          <a:ext cx="1301747" cy="7167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</a:t>
          </a:r>
          <a:r>
            <a:rPr lang="ru-RU" sz="1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«КУ КТ без контрастирования» </a:t>
          </a:r>
          <a:r>
            <a:rPr lang="ru-RU" sz="1000" b="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менее чем на 90 % выполнены </a:t>
          </a: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 9 медицинских организациях:                                             2% - в ГУЗ Стоматологической поликлинике г. Ульяновска, 14% - в ГУЗ </a:t>
          </a:r>
          <a:r>
            <a:rPr lang="ru-RU" sz="1000" kern="120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Барышской</a:t>
          </a: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РБ, 30% - в  ГУЗ ЦГКБ, 51% - в ФГБУ «ФНКЦМР и ОФМБА», 61% - в ГУЗ ГП №5, 72% - в ГУЗ Новоспасская РБ, 80% - в ГУЗ ГП №1, 82% - в ГУЗ </a:t>
          </a:r>
          <a:r>
            <a:rPr lang="ru-RU" sz="1000" kern="120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Инзенская</a:t>
          </a: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РБ, 87% - ГУЗ ЦК МСЧ;</a:t>
          </a:r>
          <a:endParaRPr lang="ru-RU" sz="1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</a:t>
          </a:r>
          <a:r>
            <a:rPr lang="ru-RU" sz="1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«КУ КТ с контрастированием» </a:t>
          </a:r>
          <a:r>
            <a:rPr lang="ru-RU" sz="1000" b="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менее чем на 90 % выполнены </a:t>
          </a: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 3 медицинских организациях: 87% - в ЦГБ, 71% - ГП №1, 50% - в ГУЗ «</a:t>
          </a:r>
          <a:r>
            <a:rPr lang="ru-RU" sz="1000" kern="120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Барышская</a:t>
          </a: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РБ» - 34,9%</a:t>
          </a:r>
          <a:endParaRPr lang="ru-RU" sz="1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«</a:t>
          </a:r>
          <a:r>
            <a:rPr lang="ru-RU" sz="1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КТ ангиография» </a:t>
          </a:r>
          <a:r>
            <a:rPr lang="ru-RU" sz="1000" b="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на 100% объём выполнен только ГУЗ УОКБ, менее чем на 90%  выполнили – 33% ГУЗ «</a:t>
          </a:r>
          <a:r>
            <a:rPr lang="ru-RU" sz="1000" b="0" kern="120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Барышская</a:t>
          </a:r>
          <a:r>
            <a:rPr lang="ru-RU" sz="1000" b="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РБ», 40% - ГУЗ ГП №5, 60% - ГУЗ ГП №1.</a:t>
          </a:r>
          <a:endParaRPr lang="ru-RU" sz="1000" b="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401881" y="67595"/>
        <a:ext cx="7103525" cy="1174655"/>
      </dsp:txXfrm>
    </dsp:sp>
    <dsp:sp modelId="{313E71A7-389A-411A-8EAE-357FB03FE26D}">
      <dsp:nvSpPr>
        <dsp:cNvPr id="0" name=""/>
        <dsp:cNvSpPr/>
      </dsp:nvSpPr>
      <dsp:spPr>
        <a:xfrm rot="5400000">
          <a:off x="-300403" y="2019179"/>
          <a:ext cx="2002688" cy="1401881"/>
        </a:xfrm>
        <a:prstGeom prst="chevron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u="sng" kern="1200" dirty="0" smtClean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Магнитно-резонансная томография</a:t>
          </a:r>
          <a:r>
            <a:rPr lang="ru-RU" sz="120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90 % </a:t>
          </a:r>
          <a:endParaRPr lang="ru-RU" sz="1100" b="1" kern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" y="2419717"/>
        <a:ext cx="1401881" cy="600807"/>
      </dsp:txXfrm>
    </dsp:sp>
    <dsp:sp modelId="{140147BB-4CCA-4FE6-A2DC-BB1DE3ABFB46}">
      <dsp:nvSpPr>
        <dsp:cNvPr id="0" name=""/>
        <dsp:cNvSpPr/>
      </dsp:nvSpPr>
      <dsp:spPr>
        <a:xfrm rot="5400000">
          <a:off x="4334201" y="-1213543"/>
          <a:ext cx="1302432" cy="7167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</a:t>
          </a:r>
          <a:r>
            <a:rPr lang="ru-RU" sz="1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«МРТ без контраста </a:t>
          </a: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всеми медицинскими организациями выполнены более чем на 90%. </a:t>
          </a:r>
          <a:endParaRPr lang="ru-RU" sz="1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по </a:t>
          </a:r>
          <a:r>
            <a:rPr lang="ru-RU" sz="1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«МРТ с контрастированием</a:t>
          </a: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» в ГУЗ Новоспасской РБ – 19%.</a:t>
          </a:r>
          <a:endParaRPr lang="ru-RU" sz="1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401882" y="1782355"/>
        <a:ext cx="7103492" cy="1175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B643F-0CFE-4C84-96B4-EF2465ADC839}">
      <dsp:nvSpPr>
        <dsp:cNvPr id="0" name=""/>
        <dsp:cNvSpPr/>
      </dsp:nvSpPr>
      <dsp:spPr>
        <a:xfrm rot="5400000">
          <a:off x="-247063" y="251240"/>
          <a:ext cx="1647093" cy="1152965"/>
        </a:xfrm>
        <a:prstGeom prst="chevron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УЗИ сердечно-сосудистой системы</a:t>
          </a:r>
          <a:r>
            <a:rPr lang="ru-RU" sz="120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95% </a:t>
          </a:r>
          <a:endParaRPr lang="ru-RU" sz="1200" b="1" kern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2" y="580659"/>
        <a:ext cx="1152965" cy="494128"/>
      </dsp:txXfrm>
    </dsp:sp>
    <dsp:sp modelId="{BA4103F8-8C73-4FF7-9052-F8F34850B721}">
      <dsp:nvSpPr>
        <dsp:cNvPr id="0" name=""/>
        <dsp:cNvSpPr/>
      </dsp:nvSpPr>
      <dsp:spPr>
        <a:xfrm rot="5400000">
          <a:off x="4253363" y="-3096222"/>
          <a:ext cx="1071173" cy="7271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 «УЗИ ССС допплерография сосудов» менее 90% объёмы выполнены в ФГБУ «ФНКЦМР и ОФМБА» - 83%; </a:t>
          </a:r>
          <a:endParaRPr lang="ru-RU" sz="1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 «УЗИ ССС дуплексное сканирование сосудов» менее 90% объёмы выполнены в ГУЗ УОКБ – 85%;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 «УЗИ ССС эхокардиография» всеми медицинскими организациями выполнение составило 100%.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152965" y="56466"/>
        <a:ext cx="7219680" cy="966593"/>
      </dsp:txXfrm>
    </dsp:sp>
    <dsp:sp modelId="{313E71A7-389A-411A-8EAE-357FB03FE26D}">
      <dsp:nvSpPr>
        <dsp:cNvPr id="0" name=""/>
        <dsp:cNvSpPr/>
      </dsp:nvSpPr>
      <dsp:spPr>
        <a:xfrm rot="5400000">
          <a:off x="-247063" y="1653066"/>
          <a:ext cx="1647093" cy="1152965"/>
        </a:xfrm>
        <a:prstGeom prst="chevron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Эндоскопические исследования</a:t>
          </a:r>
          <a:r>
            <a:rPr lang="ru-RU" sz="110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97 % </a:t>
          </a:r>
          <a:endParaRPr lang="ru-RU" sz="1400" b="1" kern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2" y="1982485"/>
        <a:ext cx="1152965" cy="494128"/>
      </dsp:txXfrm>
    </dsp:sp>
    <dsp:sp modelId="{140147BB-4CCA-4FE6-A2DC-BB1DE3ABFB46}">
      <dsp:nvSpPr>
        <dsp:cNvPr id="0" name=""/>
        <dsp:cNvSpPr/>
      </dsp:nvSpPr>
      <dsp:spPr>
        <a:xfrm rot="5400000">
          <a:off x="4252772" y="-1612425"/>
          <a:ext cx="1070610" cy="7271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«ЭДИ бронхоскопия» менее 90% объёмы выполнены в ГУЗ УКОД –  84 %;</a:t>
          </a:r>
          <a:endParaRPr lang="ru-RU" sz="1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«ЭДИ колоноскопия» выполнение всеми медицинскими организациями более 97%;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«ЭДИ эзофагогастродуоденскопия» выполнение всеми медицинскими организациями более 99%.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152093" y="1540517"/>
        <a:ext cx="7219707" cy="966084"/>
      </dsp:txXfrm>
    </dsp:sp>
    <dsp:sp modelId="{32F56345-F811-43A8-AC1C-E0DAF8850AF3}">
      <dsp:nvSpPr>
        <dsp:cNvPr id="0" name=""/>
        <dsp:cNvSpPr/>
      </dsp:nvSpPr>
      <dsp:spPr>
        <a:xfrm rot="5400000">
          <a:off x="-247063" y="3162868"/>
          <a:ext cx="1647093" cy="1152965"/>
        </a:xfrm>
        <a:prstGeom prst="chevron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Маммография</a:t>
          </a:r>
          <a:r>
            <a:rPr lang="ru-RU" sz="1100" kern="1200" dirty="0" smtClean="0">
              <a:solidFill>
                <a:schemeClr val="tx1"/>
              </a:solidFill>
            </a:rPr>
            <a:t>   </a:t>
          </a:r>
          <a:r>
            <a:rPr lang="ru-RU" sz="1400" b="1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90 %</a:t>
          </a:r>
          <a:r>
            <a:rPr lang="ru-RU" sz="1100" kern="1200" dirty="0" smtClean="0">
              <a:solidFill>
                <a:schemeClr val="tx1"/>
              </a:solidFill>
            </a:rPr>
            <a:t> </a:t>
          </a:r>
          <a:endParaRPr lang="ru-RU" sz="1200" b="1" kern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2" y="3492287"/>
        <a:ext cx="1152965" cy="494128"/>
      </dsp:txXfrm>
    </dsp:sp>
    <dsp:sp modelId="{302D12B6-CF41-4A7C-825D-8B9ECD6071C5}">
      <dsp:nvSpPr>
        <dsp:cNvPr id="0" name=""/>
        <dsp:cNvSpPr/>
      </dsp:nvSpPr>
      <dsp:spPr>
        <a:xfrm rot="5400000">
          <a:off x="4253645" y="-189051"/>
          <a:ext cx="1070610" cy="7271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Выполнения менее 90%  наблюдается в 7 медицинских организациях: ГУЗ ГП №5 – 1%, ГУЗ </a:t>
          </a:r>
          <a:r>
            <a:rPr lang="ru-RU" sz="1050" kern="120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Барышская</a:t>
          </a:r>
          <a:r>
            <a:rPr lang="ru-RU" sz="105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 – 62%, ФГБУ «ФНКЦМР и ОФМБА» - 63%, ГУЗ Новоспасская РБ – 74%, ГУЗ Павловская РБ – 76%, ГУЗ </a:t>
          </a:r>
          <a:r>
            <a:rPr lang="ru-RU" sz="1050" kern="120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Чердаклинская</a:t>
          </a:r>
          <a:r>
            <a:rPr lang="ru-RU" sz="105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РБ – 81%, ГУЗ Ульяновская РБ – 89%. </a:t>
          </a:r>
          <a:endParaRPr lang="ru-RU" sz="105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-5400000">
        <a:off x="1152966" y="2963891"/>
        <a:ext cx="7219707" cy="966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15FE7-B1ED-4BFB-8CAA-56DDA6994EA1}">
      <dsp:nvSpPr>
        <dsp:cNvPr id="0" name=""/>
        <dsp:cNvSpPr/>
      </dsp:nvSpPr>
      <dsp:spPr>
        <a:xfrm>
          <a:off x="2608224" y="524"/>
          <a:ext cx="6188273" cy="2046589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tint val="40000"/>
            <a:hueOff val="0"/>
            <a:satOff val="0"/>
            <a:lumOff val="0"/>
          </a:srgb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3 962 </a:t>
          </a:r>
          <a:r>
            <a:rPr lang="ru-RU" sz="2000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случаев госпитализации в условиях круглосуточного стационара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5 156 </a:t>
          </a:r>
          <a:r>
            <a:rPr lang="ru-RU" sz="2000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случаев  лечения в дневном  стационаре 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832,72</a:t>
          </a:r>
          <a:r>
            <a:rPr lang="ru-RU" sz="2000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 млн. рублей направлено на финансирование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08224" y="256348"/>
        <a:ext cx="5420802" cy="1534941"/>
      </dsp:txXfrm>
    </dsp:sp>
    <dsp:sp modelId="{E3683D18-FFC0-4C63-805F-9541A2EA29D0}">
      <dsp:nvSpPr>
        <dsp:cNvPr id="0" name=""/>
        <dsp:cNvSpPr/>
      </dsp:nvSpPr>
      <dsp:spPr>
        <a:xfrm>
          <a:off x="0" y="31551"/>
          <a:ext cx="2604330" cy="1913193"/>
        </a:xfrm>
        <a:prstGeom prst="roundRect">
          <a:avLst/>
        </a:prstGeom>
        <a:gradFill rotWithShape="0">
          <a:gsLst>
            <a:gs pos="0">
              <a:schemeClr val="bg2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«Борьба с онкологическими заболеваниями» </a:t>
          </a:r>
          <a:endParaRPr lang="ru-RU" sz="21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394" y="124945"/>
        <a:ext cx="2417542" cy="1726405"/>
      </dsp:txXfrm>
    </dsp:sp>
    <dsp:sp modelId="{83181BA8-4655-484E-85DC-BAEB2400E82B}">
      <dsp:nvSpPr>
        <dsp:cNvPr id="0" name=""/>
        <dsp:cNvSpPr/>
      </dsp:nvSpPr>
      <dsp:spPr>
        <a:xfrm>
          <a:off x="2711815" y="2208917"/>
          <a:ext cx="6088576" cy="2046589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220</a:t>
          </a:r>
          <a:r>
            <a:rPr lang="ru-RU" sz="1800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 процедура  экстракорпорального оплодотворения проведена 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 </a:t>
          </a:r>
          <a:r>
            <a:rPr lang="ru-RU" sz="2000" b="1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22,3</a:t>
          </a:r>
          <a:r>
            <a:rPr lang="ru-RU" sz="1800" kern="1200" dirty="0" smtClean="0">
              <a:solidFill>
                <a:sysClr val="windowText" lastClr="000000"/>
              </a:solidFill>
              <a:latin typeface="PT Astra Serif" pitchFamily="18" charset="-52"/>
              <a:ea typeface="+mn-ea"/>
              <a:cs typeface="Arial" charset="0"/>
            </a:rPr>
            <a:t> млн. рублей было направлено на оплату случаев ЭКО 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11815" y="2464741"/>
        <a:ext cx="5321105" cy="1534941"/>
      </dsp:txXfrm>
    </dsp:sp>
    <dsp:sp modelId="{9B865CBE-2CF6-44BF-B304-0D4171893A23}">
      <dsp:nvSpPr>
        <dsp:cNvPr id="0" name=""/>
        <dsp:cNvSpPr/>
      </dsp:nvSpPr>
      <dsp:spPr>
        <a:xfrm>
          <a:off x="0" y="2258731"/>
          <a:ext cx="2708316" cy="1907053"/>
        </a:xfrm>
        <a:prstGeom prst="roundRect">
          <a:avLst/>
        </a:prstGeom>
        <a:gradFill rotWithShape="0">
          <a:gsLst>
            <a:gs pos="0">
              <a:schemeClr val="bg2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+mn-ea"/>
              <a:cs typeface="Arial" charset="0"/>
            </a:rPr>
            <a:t>«</a:t>
          </a:r>
          <a:r>
            <a:rPr lang="ru-RU" sz="2100" b="1" kern="1200" dirty="0" smtClean="0">
              <a:solidFill>
                <a:sysClr val="windowText" lastClr="000000"/>
              </a:solidFill>
              <a:effectLst/>
              <a:latin typeface="PT Astra Serif" pitchFamily="18" charset="-52"/>
              <a:ea typeface="+mn-ea"/>
              <a:cs typeface="Arial" charset="0"/>
            </a:rPr>
            <a:t>Демография»</a:t>
          </a:r>
          <a:r>
            <a:rPr lang="ru-RU" sz="21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+mn-ea"/>
              <a:cs typeface="Arial" charset="0"/>
            </a:rPr>
            <a:t> </a:t>
          </a:r>
          <a:endParaRPr lang="ru-RU" sz="21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095" y="2351826"/>
        <a:ext cx="2522126" cy="1720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8DBE3-7F3F-4BFA-8510-61E46A30C86C}">
      <dsp:nvSpPr>
        <dsp:cNvPr id="0" name=""/>
        <dsp:cNvSpPr/>
      </dsp:nvSpPr>
      <dsp:spPr>
        <a:xfrm rot="16200000">
          <a:off x="-1451916" y="1929400"/>
          <a:ext cx="3310929" cy="40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9037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Амбулаторные условия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-1451916" y="1929400"/>
        <a:ext cx="3310929" cy="407096"/>
      </dsp:txXfrm>
    </dsp:sp>
    <dsp:sp modelId="{97862EAC-22EE-4786-BB0C-52D6ED9953D7}">
      <dsp:nvSpPr>
        <dsp:cNvPr id="0" name=""/>
        <dsp:cNvSpPr/>
      </dsp:nvSpPr>
      <dsp:spPr>
        <a:xfrm>
          <a:off x="279675" y="362710"/>
          <a:ext cx="2343255" cy="3778400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5903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Прошли</a:t>
          </a:r>
          <a:r>
            <a:rPr lang="en-US" sz="1800" b="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           </a:t>
          </a:r>
          <a:r>
            <a:rPr lang="ru-RU" sz="1800" b="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</a:t>
          </a:r>
          <a:r>
            <a:rPr lang="en-US" sz="1800" b="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    </a:t>
          </a:r>
          <a:r>
            <a:rPr lang="en-US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1 354 </a:t>
          </a:r>
          <a:r>
            <a:rPr lang="ru-RU" sz="1800" b="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человека на сумму   </a:t>
          </a:r>
          <a:r>
            <a:rPr lang="en-US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26,9</a:t>
          </a:r>
          <a:r>
            <a:rPr lang="ru-RU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млн. рублей.</a:t>
          </a:r>
          <a:endParaRPr lang="ru-RU" sz="1800" b="1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Выполнение годового плана – </a:t>
          </a:r>
          <a:r>
            <a:rPr lang="en-US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38</a:t>
          </a:r>
          <a:r>
            <a:rPr lang="ru-RU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,7 %.</a:t>
          </a:r>
          <a:endParaRPr lang="ru-RU" sz="2000" b="1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279675" y="362710"/>
        <a:ext cx="2343255" cy="3778400"/>
      </dsp:txXfrm>
    </dsp:sp>
    <dsp:sp modelId="{1470F15E-E441-4737-818D-480EA95ADC0F}">
      <dsp:nvSpPr>
        <dsp:cNvPr id="0" name=""/>
        <dsp:cNvSpPr/>
      </dsp:nvSpPr>
      <dsp:spPr>
        <a:xfrm>
          <a:off x="55501" y="0"/>
          <a:ext cx="801492" cy="67017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737B86-595B-4382-BAE7-0BAE1EF253C1}">
      <dsp:nvSpPr>
        <dsp:cNvPr id="0" name=""/>
        <dsp:cNvSpPr/>
      </dsp:nvSpPr>
      <dsp:spPr>
        <a:xfrm rot="16200000">
          <a:off x="1769202" y="1913798"/>
          <a:ext cx="3310929" cy="40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9037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Дневной стационар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1769202" y="1913798"/>
        <a:ext cx="3310929" cy="407096"/>
      </dsp:txXfrm>
    </dsp:sp>
    <dsp:sp modelId="{F91C94B4-A47B-4A8A-879C-CD649DA9CF29}">
      <dsp:nvSpPr>
        <dsp:cNvPr id="0" name=""/>
        <dsp:cNvSpPr/>
      </dsp:nvSpPr>
      <dsp:spPr>
        <a:xfrm>
          <a:off x="3508723" y="545433"/>
          <a:ext cx="2239859" cy="3627090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5903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Прошли            </a:t>
          </a:r>
          <a:r>
            <a:rPr lang="en-US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997</a:t>
          </a:r>
          <a:r>
            <a:rPr lang="ru-RU" sz="18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человек на сумму </a:t>
          </a:r>
          <a:r>
            <a:rPr lang="en-US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21,1</a:t>
          </a:r>
          <a:r>
            <a:rPr lang="ru-RU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млн. рублей</a:t>
          </a:r>
          <a:r>
            <a:rPr lang="ru-RU" sz="18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.</a:t>
          </a:r>
          <a:endParaRPr lang="ru-RU" sz="18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Выполнение годового плана  - </a:t>
          </a:r>
          <a:r>
            <a:rPr lang="en-US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32,4</a:t>
          </a:r>
          <a:r>
            <a:rPr lang="ru-RU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%.</a:t>
          </a:r>
          <a:endParaRPr lang="ru-RU" sz="2000" b="1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3508723" y="545433"/>
        <a:ext cx="2239859" cy="3627090"/>
      </dsp:txXfrm>
    </dsp:sp>
    <dsp:sp modelId="{1DF95DE5-0D96-4FC2-9A5A-E3BA0AEAFCC3}">
      <dsp:nvSpPr>
        <dsp:cNvPr id="0" name=""/>
        <dsp:cNvSpPr/>
      </dsp:nvSpPr>
      <dsp:spPr>
        <a:xfrm>
          <a:off x="3197088" y="38987"/>
          <a:ext cx="742455" cy="78611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1A5F7D-6761-4E0B-9A2B-F13C1D88A7CA}">
      <dsp:nvSpPr>
        <dsp:cNvPr id="0" name=""/>
        <dsp:cNvSpPr/>
      </dsp:nvSpPr>
      <dsp:spPr>
        <a:xfrm rot="16200000">
          <a:off x="4791077" y="1971091"/>
          <a:ext cx="3310929" cy="40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9037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Круглосуточный стационар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4791077" y="1971091"/>
        <a:ext cx="3310929" cy="407096"/>
      </dsp:txXfrm>
    </dsp:sp>
    <dsp:sp modelId="{02BDA0B0-3770-49E5-8285-CC2A1A1B9B11}">
      <dsp:nvSpPr>
        <dsp:cNvPr id="0" name=""/>
        <dsp:cNvSpPr/>
      </dsp:nvSpPr>
      <dsp:spPr>
        <a:xfrm>
          <a:off x="6539029" y="534786"/>
          <a:ext cx="2165520" cy="3576036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5903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Прошли </a:t>
          </a:r>
          <a:r>
            <a:rPr lang="en-US" sz="18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             </a:t>
          </a:r>
          <a:r>
            <a:rPr lang="en-US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2 118 </a:t>
          </a:r>
          <a:r>
            <a:rPr lang="ru-RU" sz="18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человек на сумму </a:t>
          </a:r>
          <a:r>
            <a:rPr lang="en-US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103</a:t>
          </a:r>
          <a:r>
            <a:rPr lang="ru-RU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,9 млн. рублей.</a:t>
          </a:r>
          <a:endParaRPr lang="ru-RU" sz="2000" b="1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Выполнение годового плана – </a:t>
          </a:r>
          <a:r>
            <a:rPr lang="en-US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32,9</a:t>
          </a:r>
          <a:r>
            <a:rPr lang="ru-RU" sz="2000" b="1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 %.</a:t>
          </a:r>
          <a:endParaRPr lang="ru-RU" sz="2000" b="1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6539029" y="534786"/>
        <a:ext cx="2165520" cy="3576036"/>
      </dsp:txXfrm>
    </dsp:sp>
    <dsp:sp modelId="{8D3E7F62-1C02-4C6C-87E9-7F2B2564EF84}">
      <dsp:nvSpPr>
        <dsp:cNvPr id="0" name=""/>
        <dsp:cNvSpPr/>
      </dsp:nvSpPr>
      <dsp:spPr>
        <a:xfrm>
          <a:off x="6346022" y="0"/>
          <a:ext cx="703658" cy="76998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0.26084</cdr:x>
      <cdr:y>0.38208</cdr:y>
    </cdr:from>
    <cdr:to>
      <cdr:x>0.41717</cdr:x>
      <cdr:y>0.79176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56184" y="1544620"/>
          <a:ext cx="992605" cy="1656191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0.72582</cdr:x>
      <cdr:y>0.3007</cdr:y>
    </cdr:from>
    <cdr:to>
      <cdr:x>0.87047</cdr:x>
      <cdr:y>0.78163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608512" y="1215627"/>
          <a:ext cx="918444" cy="194421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0.52799</cdr:x>
      <cdr:y>0.30917</cdr:y>
    </cdr:from>
    <cdr:to>
      <cdr:x>0.5849</cdr:x>
      <cdr:y>0.76382</cdr:y>
    </cdr:to>
    <cdr:sp macro="" textlink="">
      <cdr:nvSpPr>
        <cdr:cNvPr id="4" name="Стрелка вниз 3"/>
        <cdr:cNvSpPr/>
      </cdr:nvSpPr>
      <cdr:spPr>
        <a:xfrm xmlns:a="http://schemas.openxmlformats.org/drawingml/2006/main" rot="10800000">
          <a:off x="3352430" y="1249865"/>
          <a:ext cx="361345" cy="183797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0.43558</cdr:x>
      <cdr:y>0.21493</cdr:y>
    </cdr:from>
    <cdr:to>
      <cdr:x>0.66906</cdr:x>
      <cdr:y>0.28499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765684" y="868900"/>
          <a:ext cx="1482442" cy="2832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 </a:t>
          </a:r>
          <a:r>
            <a:rPr lang="ru-RU" sz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232,4 млн. руб.</a:t>
          </a:r>
          <a:endParaRPr lang="ru-RU" sz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0.01601</cdr:x>
      <cdr:y>0.03039</cdr:y>
    </cdr:from>
    <cdr:to>
      <cdr:x>0.50627</cdr:x>
      <cdr:y>0.89507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01668" y="122838"/>
          <a:ext cx="3112853" cy="34956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                    </a:t>
          </a:r>
        </a:p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                     </a:t>
          </a:r>
        </a:p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pPr algn="ctr"/>
          <a:endParaRPr lang="ru-RU" sz="1200" b="1" dirty="0" smtClean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                      </a:t>
          </a:r>
          <a:r>
            <a:rPr lang="ru-RU" sz="14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6 409,6</a:t>
          </a:r>
          <a:r>
            <a: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млн.</a:t>
          </a:r>
          <a:r>
            <a: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руб.</a:t>
          </a:r>
          <a:endParaRPr lang="ru-RU" sz="14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0.68045</cdr:x>
      <cdr:y>0.22945</cdr:y>
    </cdr:from>
    <cdr:to>
      <cdr:x>0.9287</cdr:x>
      <cdr:y>0.3007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320480" y="927595"/>
          <a:ext cx="1576227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</a:t>
          </a:r>
          <a:r>
            <a:rPr lang="ru-RU" sz="14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6 642,0 млн. руб.</a:t>
          </a:r>
          <a:endParaRPr lang="ru-RU" sz="14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0.30469</cdr:x>
      <cdr:y>0.80605</cdr:y>
    </cdr:from>
    <cdr:to>
      <cdr:x>0.71523</cdr:x>
      <cdr:y>0.94664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28375" y="3694971"/>
          <a:ext cx="1789880" cy="644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8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2023 год</a:t>
          </a:r>
          <a:endParaRPr lang="ru-RU" sz="18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0.39063</cdr:x>
      <cdr:y>0.06357</cdr:y>
    </cdr:from>
    <cdr:to>
      <cdr:x>0.51873</cdr:x>
      <cdr:y>0.1329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03343" y="264128"/>
          <a:ext cx="52576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6,5%</a:t>
          </a:r>
          <a:endParaRPr lang="ru-RU" sz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0.18306</cdr:x>
      <cdr:y>0.09398</cdr:y>
    </cdr:from>
    <cdr:to>
      <cdr:x>0.34096</cdr:x>
      <cdr:y>0.17331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51366" y="390456"/>
          <a:ext cx="648072" cy="3296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9,7%</a:t>
          </a:r>
          <a:endParaRPr lang="ru-RU" sz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0.01831</cdr:x>
      <cdr:y>0.53728</cdr:y>
    </cdr:from>
    <cdr:to>
      <cdr:x>0.1854</cdr:x>
      <cdr:y>0.62393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5151" y="2232248"/>
          <a:ext cx="68580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38,5%</a:t>
          </a:r>
          <a:endParaRPr lang="ru-RU" sz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0.24884</cdr:x>
      <cdr:y>0.36684</cdr:y>
    </cdr:from>
    <cdr:to>
      <cdr:x>0.4144</cdr:x>
      <cdr:y>0.77652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3484" y="1393141"/>
          <a:ext cx="1239925" cy="1555837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0.72919</cdr:x>
      <cdr:y>0.30035</cdr:y>
    </cdr:from>
    <cdr:to>
      <cdr:x>0.87384</cdr:x>
      <cdr:y>0.78128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60744" y="1140650"/>
          <a:ext cx="1083260" cy="1826422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0.52799</cdr:x>
      <cdr:y>0.30917</cdr:y>
    </cdr:from>
    <cdr:to>
      <cdr:x>0.5849</cdr:x>
      <cdr:y>0.76382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3352431" y="1249865"/>
          <a:ext cx="361345" cy="183799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0.43558</cdr:x>
      <cdr:y>0.21493</cdr:y>
    </cdr:from>
    <cdr:to>
      <cdr:x>0.66906</cdr:x>
      <cdr:y>0.28499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765684" y="868900"/>
          <a:ext cx="1482442" cy="2832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 57,4 млн. руб.</a:t>
          </a:r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0.01035</cdr:x>
      <cdr:y>0.01078</cdr:y>
    </cdr:from>
    <cdr:to>
      <cdr:x>0.50627</cdr:x>
      <cdr:y>0.89507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7509" y="40939"/>
          <a:ext cx="3713861" cy="3358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                    </a:t>
          </a:r>
        </a:p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                     </a:t>
          </a:r>
        </a:p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pPr algn="ctr"/>
          <a:endParaRPr lang="ru-RU" sz="1200" b="1" dirty="0" smtClean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pPr algn="ctr"/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                         714,2</a:t>
          </a:r>
          <a:r>
            <a:rPr 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млн.</a:t>
          </a:r>
          <a:r>
            <a: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руб.</a:t>
          </a:r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0.71154</cdr:x>
      <cdr:y>0.22945</cdr:y>
    </cdr:from>
    <cdr:to>
      <cdr:x>0.90385</cdr:x>
      <cdr:y>0.3007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328592" y="871379"/>
          <a:ext cx="1440160" cy="270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771,6 млн. руб.</a:t>
          </a:r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0.7296</cdr:x>
      <cdr:y>0.79579</cdr:y>
    </cdr:from>
    <cdr:to>
      <cdr:x>0.88345</cdr:x>
      <cdr:y>0.87163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 rot="10800000" flipV="1">
          <a:off x="5463884" y="3022150"/>
          <a:ext cx="115212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01.01.2023</a:t>
          </a:r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0.24884</cdr:x>
      <cdr:y>0.80916</cdr:y>
    </cdr:from>
    <cdr:to>
      <cdr:x>0.89023</cdr:x>
      <cdr:y>0.88501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 rot="10800000" flipV="1">
          <a:off x="1863484" y="3072950"/>
          <a:ext cx="480332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  01.06.2023</a:t>
          </a:r>
          <a:endParaRPr lang="ru-RU" sz="12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5D21A-D3E1-48C4-8795-B6A9A68EED12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7D7D-C065-4DE8-9493-72061724B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D7D-C065-4DE8-9493-72061724BA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C7D7D-C065-4DE8-9493-72061724BA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6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D7D-C065-4DE8-9493-72061724BA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9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D7D-C065-4DE8-9493-72061724BA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8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D7D-C065-4DE8-9493-72061724BA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8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C7D7D-C065-4DE8-9493-72061724BA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79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D7D-C065-4DE8-9493-72061724BA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6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7D7D-C065-4DE8-9493-72061724BA3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2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7D7D-C065-4DE8-9493-72061724BA3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3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AE5F-C635-4A34-A02B-109EE9E59990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1B4E-696D-4ACB-A0A5-3B4EC84E3B7B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46A-6860-4A3E-8EED-74BEFE16AF2E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DE954-89A0-4D77-9490-DA2A4CD615A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1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92135-9745-4678-9F5F-9D8D772C96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8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12E87-219C-47BB-BD00-52E255FFD96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93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4FC1-71FF-4CF8-9C89-DFBEA43EC3C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98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65161-B272-4528-B550-48A29D9214B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697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3C8B4-A9D6-44A1-AF95-97F708600C1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32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A602E-852C-4949-B591-09850EE81E6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168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72F6C-DFED-45EB-8CF4-F15349D9DEF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2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C457-87BE-4ADD-8A82-8FACCCE0BF8F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01FC9-8BCC-4A59-BC3B-F7A48097511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40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BE5C1-E476-41A3-AED2-F2B53736CD8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74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6DB15-EF0F-444B-ACB6-6849487F0F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77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DE954-89A0-4D77-9490-DA2A4CD615A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161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92135-9745-4678-9F5F-9D8D772C96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70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12E87-219C-47BB-BD00-52E255FFD96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922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4FC1-71FF-4CF8-9C89-DFBEA43EC3C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80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65161-B272-4528-B550-48A29D9214B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800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3C8B4-A9D6-44A1-AF95-97F708600C1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57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A602E-852C-4949-B591-09850EE81E6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F12A-1CC9-4923-8945-87B2EAD7EF47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72F6C-DFED-45EB-8CF4-F15349D9DEF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820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01FC9-8BCC-4A59-BC3B-F7A48097511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459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BE5C1-E476-41A3-AED2-F2B53736CD8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623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6DB15-EF0F-444B-ACB6-6849487F0F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45D8-B74C-47E4-B5C2-AE2AEEE0E941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512-F906-45E1-99B2-829268A52037}" type="datetime1">
              <a:rPr lang="ru-RU" smtClean="0"/>
              <a:t>26.06.2023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2BE-289A-4E90-ACF6-1480BB281366}" type="datetime1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033-08ED-4350-9DFD-DCB444A711A7}" type="datetime1">
              <a:rPr lang="ru-RU" smtClean="0"/>
              <a:t>26.06.2023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E433-20CD-4CFC-A937-CD1B0B09C9C6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8558-1B3A-4383-82F6-ED728C96CF61}" type="datetime1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2714D2-01D5-468A-AC20-16710F0F81BB}" type="datetime1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D1FB51-CDC2-4B07-91DD-80E7C26BB4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82D4D-02AF-422F-81D4-54EFE168DB9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1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82D4D-02AF-422F-81D4-54EFE168DB9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95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547" y="1571511"/>
            <a:ext cx="8280920" cy="222733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>Об итогах работы медицинских организаций в системе ОМС                       за январь- май 2023 года</a:t>
            </a:r>
            <a:endParaRPr lang="ru-RU" sz="32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pic>
        <p:nvPicPr>
          <p:cNvPr id="6151" name="Picture 7" descr="Герб Ульяновской области (2013)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944077"/>
            <a:ext cx="846291" cy="8011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9" y="140475"/>
            <a:ext cx="818050" cy="8180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85568" y="201782"/>
            <a:ext cx="7106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ТЕРРИТОРИАЛЬНЫЙ ФОНД </a:t>
            </a:r>
          </a:p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ОБЯЗАТЕЛЬНОГО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МЕДИЦИНСКОГО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СТРАХОВАНИЯ УЛЬЯНОВСКОЙ ОБЛАСТИ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97AA06-D3F2-4809-BDFB-0330752BFFC7}"/>
              </a:ext>
            </a:extLst>
          </p:cNvPr>
          <p:cNvGrpSpPr/>
          <p:nvPr/>
        </p:nvGrpSpPr>
        <p:grpSpPr>
          <a:xfrm>
            <a:off x="179512" y="187487"/>
            <a:ext cx="8885584" cy="4853138"/>
            <a:chOff x="129208" y="145181"/>
            <a:chExt cx="8885584" cy="4853138"/>
          </a:xfrm>
        </p:grpSpPr>
        <p:sp>
          <p:nvSpPr>
            <p:cNvPr id="11" name="Прямоугольный треугольник 10"/>
            <p:cNvSpPr/>
            <p:nvPr/>
          </p:nvSpPr>
          <p:spPr>
            <a:xfrm rot="16200000">
              <a:off x="5356066" y="1344655"/>
              <a:ext cx="3642602" cy="3642602"/>
            </a:xfrm>
            <a:prstGeom prst="rtTriangle">
              <a:avLst/>
            </a:prstGeom>
            <a:solidFill>
              <a:schemeClr val="bg2">
                <a:lumMod val="50000"/>
                <a:alpha val="20000"/>
              </a:schemeClr>
            </a:solidFill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6200000">
              <a:off x="8100392" y="4083919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5400000">
              <a:off x="129208" y="145181"/>
              <a:ext cx="914400" cy="914400"/>
            </a:xfrm>
            <a:prstGeom prst="rtTriangle">
              <a:avLst/>
            </a:prstGeom>
            <a:solidFill>
              <a:schemeClr val="bg2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499377" y="4356453"/>
            <a:ext cx="3499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Директор ТФОМС   Е.В.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Буцкая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93498"/>
              </p:ext>
            </p:extLst>
          </p:nvPr>
        </p:nvGraphicFramePr>
        <p:xfrm>
          <a:off x="575556" y="697458"/>
          <a:ext cx="7776864" cy="914400"/>
        </p:xfrm>
        <a:graphic>
          <a:graphicData uri="http://schemas.openxmlformats.org/drawingml/2006/table">
            <a:tbl>
              <a:tblPr firstRow="1" bandRow="1"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Диспансеризация детей-сирот и детей, оставшихся без попечения родителей, в том числе усыновленных (удочеренных) </a:t>
                      </a:r>
                    </a:p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Средний уровень выполнения – 60%, оплачено 1</a:t>
                      </a:r>
                      <a:r>
                        <a:rPr lang="ru-RU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610 КП.</a:t>
                      </a:r>
                      <a:endParaRPr lang="ru-RU" sz="1800" b="0" u="none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Блок-схема: документ 12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0338"/>
              </p:ext>
            </p:extLst>
          </p:nvPr>
        </p:nvGraphicFramePr>
        <p:xfrm>
          <a:off x="467543" y="1778082"/>
          <a:ext cx="7992889" cy="1896745"/>
        </p:xfrm>
        <a:graphic>
          <a:graphicData uri="http://schemas.openxmlformats.org/drawingml/2006/table">
            <a:tbl>
              <a:tblPr firstRow="1" firstCol="1" bandRow="1"/>
              <a:tblGrid>
                <a:gridCol w="359222">
                  <a:extLst>
                    <a:ext uri="{9D8B030D-6E8A-4147-A177-3AD203B41FA5}">
                      <a16:colId xmlns:a16="http://schemas.microsoft.com/office/drawing/2014/main" val="76005017"/>
                    </a:ext>
                  </a:extLst>
                </a:gridCol>
                <a:gridCol w="6020851">
                  <a:extLst>
                    <a:ext uri="{9D8B030D-6E8A-4147-A177-3AD203B41FA5}">
                      <a16:colId xmlns:a16="http://schemas.microsoft.com/office/drawing/2014/main" val="816582818"/>
                    </a:ext>
                  </a:extLst>
                </a:gridCol>
                <a:gridCol w="1612816">
                  <a:extLst>
                    <a:ext uri="{9D8B030D-6E8A-4147-A177-3AD203B41FA5}">
                      <a16:colId xmlns:a16="http://schemas.microsoft.com/office/drawing/2014/main" val="56316116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3400527"/>
                  </a:ext>
                </a:extLst>
              </a:tr>
              <a:tr h="18224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Высокий процент исполнения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68582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"КУЗОВАТОВСКАЯ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99%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173028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"ЦЕНТРАЛЬНАЯ ГОРОДСКАЯ КЛИНИЧЕСКАЯ БОЛЬНИЦА Г. УЛЬЯНОВСКА"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98%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019369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"МАЙНСКАЯ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95%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5027448"/>
                  </a:ext>
                </a:extLst>
              </a:tr>
              <a:tr h="1670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Низкий процент исполнения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9519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"СТАРОКУЛАТКИНСКАЯ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435133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"ЧЕРДАКЛИНСКАЯ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75984376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"СЕНГИЛЕЕВСКАЯ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5507370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МУЛЛОВСКАЯ УЧАСТКОВАЯ БОЛЬНИЦА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2416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1369" y="3788748"/>
            <a:ext cx="8065235" cy="1200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Не предоставили на оплату реестры счетов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ГУЗ </a:t>
            </a:r>
            <a:r>
              <a:rPr lang="ru-RU" sz="1200" b="1" dirty="0" err="1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Базарносызганская</a:t>
            </a: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РБ</a:t>
            </a: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ГУЗ </a:t>
            </a:r>
            <a:r>
              <a:rPr lang="ru-RU" sz="1200" b="1" dirty="0" err="1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Вешкаймская</a:t>
            </a:r>
            <a:r>
              <a:rPr 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РБ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ГУЗ </a:t>
            </a:r>
            <a:r>
              <a:rPr lang="ru-RU" sz="1200" b="1" dirty="0" err="1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Новомайнская</a:t>
            </a:r>
            <a:r>
              <a:rPr 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ГБ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ГУЗ </a:t>
            </a:r>
            <a:r>
              <a:rPr lang="ru-RU" sz="1200" b="1" dirty="0" err="1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Рязановская</a:t>
            </a:r>
            <a:r>
              <a:rPr 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УБ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ГУЗ </a:t>
            </a:r>
            <a:r>
              <a:rPr 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Ульяновская </a:t>
            </a: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РБ</a:t>
            </a:r>
            <a:endParaRPr lang="ru-RU" sz="12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01179"/>
              </p:ext>
            </p:extLst>
          </p:nvPr>
        </p:nvGraphicFramePr>
        <p:xfrm>
          <a:off x="441967" y="1026709"/>
          <a:ext cx="8064896" cy="3061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447831028"/>
                    </a:ext>
                  </a:extLst>
                </a:gridCol>
              </a:tblGrid>
              <a:tr h="896969"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Всего на проведение</a:t>
                      </a:r>
                      <a:r>
                        <a:rPr lang="ru-RU" sz="2000" u="none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профилактических мероприятий направлено более 632,7 </a:t>
                      </a:r>
                      <a:r>
                        <a:rPr lang="ru-RU" sz="2000" u="none" baseline="0" dirty="0" err="1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млн.рублей</a:t>
                      </a:r>
                      <a:r>
                        <a:rPr lang="ru-RU" sz="2000" u="none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, в том числе</a:t>
                      </a: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</a:t>
                      </a:r>
                      <a:endParaRPr lang="ru-RU" sz="2000" u="none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6937488"/>
                  </a:ext>
                </a:extLst>
              </a:tr>
              <a:tr h="844001">
                <a:tc>
                  <a:txBody>
                    <a:bodyPr/>
                    <a:lstStyle/>
                    <a:p>
                      <a:pPr algn="l"/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диспансеризация</a:t>
                      </a:r>
                      <a:r>
                        <a:rPr lang="ru-RU" sz="20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и ПФО </a:t>
                      </a:r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взрослого населения</a:t>
                      </a:r>
                      <a:r>
                        <a:rPr lang="ru-RU" sz="20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-352,2 </a:t>
                      </a:r>
                      <a:r>
                        <a:rPr lang="ru-RU" sz="2000" b="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млн.рублей</a:t>
                      </a:r>
                      <a:endParaRPr lang="ru-RU" sz="2000" b="0" u="none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06675696"/>
                  </a:ext>
                </a:extLst>
              </a:tr>
              <a:tr h="498125">
                <a:tc>
                  <a:txBody>
                    <a:bodyPr/>
                    <a:lstStyle/>
                    <a:p>
                      <a:pPr algn="l"/>
                      <a:r>
                        <a:rPr lang="ru-RU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углубленная диспансеризации взрослого населения – 30,9 </a:t>
                      </a:r>
                      <a:r>
                        <a:rPr lang="ru-RU" sz="20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млн.рублей</a:t>
                      </a:r>
                      <a:r>
                        <a:rPr lang="ru-RU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2000" b="0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4392304"/>
                  </a:ext>
                </a:extLst>
              </a:tr>
              <a:tr h="822894">
                <a:tc>
                  <a:txBody>
                    <a:bodyPr/>
                    <a:lstStyle/>
                    <a:p>
                      <a:pPr algn="l"/>
                      <a:r>
                        <a:rPr lang="ru-RU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диспансеризация и ПФО детского населения – 249,6 </a:t>
                      </a:r>
                      <a:r>
                        <a:rPr lang="ru-RU" sz="20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млн.рублей</a:t>
                      </a:r>
                      <a:endParaRPr lang="ru-RU" sz="2000" b="0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355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0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52272"/>
              </p:ext>
            </p:extLst>
          </p:nvPr>
        </p:nvGraphicFramePr>
        <p:xfrm>
          <a:off x="1403648" y="273313"/>
          <a:ext cx="5688632" cy="634195"/>
        </p:xfrm>
        <a:graphic>
          <a:graphicData uri="http://schemas.openxmlformats.org/drawingml/2006/table">
            <a:tbl>
              <a:tblPr firstRow="1" bandRow="1"/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Диспансерное</a:t>
                      </a:r>
                      <a:r>
                        <a:rPr lang="ru-RU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наблюдение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Блок-схема: документ 12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53460"/>
              </p:ext>
            </p:extLst>
          </p:nvPr>
        </p:nvGraphicFramePr>
        <p:xfrm>
          <a:off x="563172" y="1461759"/>
          <a:ext cx="7848873" cy="370840"/>
        </p:xfrm>
        <a:graphic>
          <a:graphicData uri="http://schemas.openxmlformats.org/drawingml/2006/table">
            <a:tbl>
              <a:tblPr firstRow="1" bandRow="1"/>
              <a:tblGrid>
                <a:gridCol w="784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47 334 комплексных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посещений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13239"/>
              </p:ext>
            </p:extLst>
          </p:nvPr>
        </p:nvGraphicFramePr>
        <p:xfrm>
          <a:off x="247674" y="2325856"/>
          <a:ext cx="8149734" cy="558995"/>
        </p:xfrm>
        <a:graphic>
          <a:graphicData uri="http://schemas.openxmlformats.org/drawingml/2006/table">
            <a:tbl>
              <a:tblPr firstRow="1" firstCol="1" bandRow="1"/>
              <a:tblGrid>
                <a:gridCol w="366271">
                  <a:extLst>
                    <a:ext uri="{9D8B030D-6E8A-4147-A177-3AD203B41FA5}">
                      <a16:colId xmlns:a16="http://schemas.microsoft.com/office/drawing/2014/main" val="3572065486"/>
                    </a:ext>
                  </a:extLst>
                </a:gridCol>
                <a:gridCol w="6139000">
                  <a:extLst>
                    <a:ext uri="{9D8B030D-6E8A-4147-A177-3AD203B41FA5}">
                      <a16:colId xmlns:a16="http://schemas.microsoft.com/office/drawing/2014/main" val="1534288536"/>
                    </a:ext>
                  </a:extLst>
                </a:gridCol>
                <a:gridCol w="1644463">
                  <a:extLst>
                    <a:ext uri="{9D8B030D-6E8A-4147-A177-3AD203B41FA5}">
                      <a16:colId xmlns:a16="http://schemas.microsoft.com/office/drawing/2014/main" val="3021016672"/>
                    </a:ext>
                  </a:extLst>
                </a:gridCol>
              </a:tblGrid>
              <a:tr h="266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4324993"/>
                  </a:ext>
                </a:extLst>
              </a:tr>
              <a:tr h="29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РЯЗАНОВСКАЯ УЧАСТКОВАЯ БОЛЬНИЦА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617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7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2190" y="1355717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43608" y="-224152"/>
            <a:ext cx="6336704" cy="10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Анализ выполнения объёмов по неотложной медицинской помощи </a:t>
            </a:r>
            <a:r>
              <a:rPr lang="ru-RU" sz="18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 </a:t>
            </a:r>
            <a:r>
              <a:rPr lang="ru-RU" sz="1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январь-май 2023 г.</a:t>
            </a:r>
            <a:endParaRPr lang="ru-RU" sz="18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49502"/>
              </p:ext>
            </p:extLst>
          </p:nvPr>
        </p:nvGraphicFramePr>
        <p:xfrm>
          <a:off x="539550" y="850184"/>
          <a:ext cx="7848873" cy="370840"/>
        </p:xfrm>
        <a:graphic>
          <a:graphicData uri="http://schemas.openxmlformats.org/drawingml/2006/table">
            <a:tbl>
              <a:tblPr firstRow="1" bandRow="1"/>
              <a:tblGrid>
                <a:gridCol w="403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243 227 посещений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 от соответствующего норматива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Блок-схема: документ 24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84954"/>
              </p:ext>
            </p:extLst>
          </p:nvPr>
        </p:nvGraphicFramePr>
        <p:xfrm>
          <a:off x="312234" y="1764584"/>
          <a:ext cx="8110131" cy="2204911"/>
        </p:xfrm>
        <a:graphic>
          <a:graphicData uri="http://schemas.openxmlformats.org/drawingml/2006/table">
            <a:tbl>
              <a:tblPr firstRow="1" firstCol="1" bandRow="1"/>
              <a:tblGrid>
                <a:gridCol w="364491">
                  <a:extLst>
                    <a:ext uri="{9D8B030D-6E8A-4147-A177-3AD203B41FA5}">
                      <a16:colId xmlns:a16="http://schemas.microsoft.com/office/drawing/2014/main" val="76005017"/>
                    </a:ext>
                  </a:extLst>
                </a:gridCol>
                <a:gridCol w="6109167">
                  <a:extLst>
                    <a:ext uri="{9D8B030D-6E8A-4147-A177-3AD203B41FA5}">
                      <a16:colId xmlns:a16="http://schemas.microsoft.com/office/drawing/2014/main" val="816582818"/>
                    </a:ext>
                  </a:extLst>
                </a:gridCol>
                <a:gridCol w="1636473">
                  <a:extLst>
                    <a:ext uri="{9D8B030D-6E8A-4147-A177-3AD203B41FA5}">
                      <a16:colId xmlns:a16="http://schemas.microsoft.com/office/drawing/2014/main" val="56316116"/>
                    </a:ext>
                  </a:extLst>
                </a:gridCol>
              </a:tblGrid>
              <a:tr h="28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340052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ГОРОДСКАЯ ПОЛИКЛИНИКА №1 ИМ.С.М.КИРОВА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173028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"МАЙНСКАЯ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019369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"НОВОМАЛЫКЛИНСКАЯ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5027448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"СТАРОМАЙНСКАЯ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435133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"ГОРОДСКАЯ ПОЛИКЛИНИКА № 4"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75984376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"ГОРОДСКАЯ БОЛЬНИЦА № 2"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5507370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"БАЗАРНОСЫЗГАНСКАЯ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76%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24167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ГОРОДСКАЯ ПОЛИКЛИНИКА № 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62%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5862863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РЯЗАНОВСКАЯ УЧАСТКОВАЯ БОЛЬНИЦА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79726307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"ГОРОДСКАЯ ПОЛИКЛИНИКА № 5"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071314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43608" y="1305350"/>
            <a:ext cx="6768752" cy="3385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Ниже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90%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выполнены объёмы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10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медицинскими организациями:</a:t>
            </a:r>
          </a:p>
        </p:txBody>
      </p:sp>
    </p:spTree>
    <p:extLst>
      <p:ext uri="{BB962C8B-B14F-4D97-AF65-F5344CB8AC3E}">
        <p14:creationId xmlns:p14="http://schemas.microsoft.com/office/powerpoint/2010/main" val="7805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296831" y="0"/>
            <a:ext cx="6372987" cy="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indent="450193" eaLnBrk="0" hangingPunct="0"/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Выполнение </a:t>
            </a:r>
            <a:r>
              <a:rPr lang="ru-RU" sz="7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объёмов по скорой медицинской </a:t>
            </a:r>
            <a:r>
              <a:rPr lang="ru-RU" sz="72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помощи</a:t>
            </a:r>
          </a:p>
          <a:p>
            <a:pPr lvl="0" indent="450193" eaLnBrk="0" hangingPunct="0"/>
            <a:r>
              <a:rPr lang="ru-RU" sz="72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80851"/>
              </p:ext>
            </p:extLst>
          </p:nvPr>
        </p:nvGraphicFramePr>
        <p:xfrm>
          <a:off x="539553" y="926243"/>
          <a:ext cx="7848871" cy="365760"/>
        </p:xfrm>
        <a:graphic>
          <a:graphicData uri="http://schemas.openxmlformats.org/drawingml/2006/table">
            <a:tbl>
              <a:tblPr firstRow="1" bandRow="1"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139 768 вызовов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91 % от соответствующего плана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54354" y="1748591"/>
            <a:ext cx="7889646" cy="3385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Ниже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90%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выполнены объёмы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3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медицинскими организациями:</a:t>
            </a: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5091"/>
              </p:ext>
            </p:extLst>
          </p:nvPr>
        </p:nvGraphicFramePr>
        <p:xfrm>
          <a:off x="357739" y="2302036"/>
          <a:ext cx="8199853" cy="979996"/>
        </p:xfrm>
        <a:graphic>
          <a:graphicData uri="http://schemas.openxmlformats.org/drawingml/2006/table">
            <a:tbl>
              <a:tblPr firstRow="1" firstCol="1" bandRow="1"/>
              <a:tblGrid>
                <a:gridCol w="368523">
                  <a:extLst>
                    <a:ext uri="{9D8B030D-6E8A-4147-A177-3AD203B41FA5}">
                      <a16:colId xmlns:a16="http://schemas.microsoft.com/office/drawing/2014/main" val="76005017"/>
                    </a:ext>
                  </a:extLst>
                </a:gridCol>
                <a:gridCol w="6176753">
                  <a:extLst>
                    <a:ext uri="{9D8B030D-6E8A-4147-A177-3AD203B41FA5}">
                      <a16:colId xmlns:a16="http://schemas.microsoft.com/office/drawing/2014/main" val="816582818"/>
                    </a:ext>
                  </a:extLst>
                </a:gridCol>
                <a:gridCol w="1654577">
                  <a:extLst>
                    <a:ext uri="{9D8B030D-6E8A-4147-A177-3AD203B41FA5}">
                      <a16:colId xmlns:a16="http://schemas.microsoft.com/office/drawing/2014/main" val="56316116"/>
                    </a:ext>
                  </a:extLst>
                </a:gridCol>
              </a:tblGrid>
              <a:tr h="28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340052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"УЛЬЯНОВСКАЯ ОБЛАСТНАЯ КЛИНИЧЕСКАЯ СТАНЦИЯ СКОРОЙ МЕДИЦИНСКОЙ ПОМОЩИ 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173028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019369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"ИНЗЕНСКАЯ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73%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5027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6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67813" y="-247072"/>
            <a:ext cx="6480720" cy="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indent="450193" eaLnBrk="0" hangingPunct="0"/>
            <a:r>
              <a:rPr lang="ru-RU" sz="1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Выполнение </a:t>
            </a:r>
            <a:r>
              <a:rPr lang="ru-RU" sz="20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объёмов</a:t>
            </a:r>
            <a:r>
              <a:rPr lang="ru-RU" sz="1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в условиях дневного стационара</a:t>
            </a:r>
            <a:endParaRPr lang="en-US" sz="1800" b="1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35973"/>
              </p:ext>
            </p:extLst>
          </p:nvPr>
        </p:nvGraphicFramePr>
        <p:xfrm>
          <a:off x="520533" y="837375"/>
          <a:ext cx="7848871" cy="353403"/>
        </p:xfrm>
        <a:graphic>
          <a:graphicData uri="http://schemas.openxmlformats.org/drawingml/2006/table">
            <a:tbl>
              <a:tblPr firstRow="1" bandRow="1"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4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29 983 случая лечения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97 % от соответствующего плана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54354" y="1517956"/>
            <a:ext cx="7889646" cy="33855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Ниже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90%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выполнены объёмы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медицинскими организациями:</a:t>
            </a: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12622"/>
              </p:ext>
            </p:extLst>
          </p:nvPr>
        </p:nvGraphicFramePr>
        <p:xfrm>
          <a:off x="389904" y="2314880"/>
          <a:ext cx="8110131" cy="1242886"/>
        </p:xfrm>
        <a:graphic>
          <a:graphicData uri="http://schemas.openxmlformats.org/drawingml/2006/table">
            <a:tbl>
              <a:tblPr firstRow="1" firstCol="1" bandRow="1"/>
              <a:tblGrid>
                <a:gridCol w="364491">
                  <a:extLst>
                    <a:ext uri="{9D8B030D-6E8A-4147-A177-3AD203B41FA5}">
                      <a16:colId xmlns:a16="http://schemas.microsoft.com/office/drawing/2014/main" val="76005017"/>
                    </a:ext>
                  </a:extLst>
                </a:gridCol>
                <a:gridCol w="6109167">
                  <a:extLst>
                    <a:ext uri="{9D8B030D-6E8A-4147-A177-3AD203B41FA5}">
                      <a16:colId xmlns:a16="http://schemas.microsoft.com/office/drawing/2014/main" val="816582818"/>
                    </a:ext>
                  </a:extLst>
                </a:gridCol>
                <a:gridCol w="1636473">
                  <a:extLst>
                    <a:ext uri="{9D8B030D-6E8A-4147-A177-3AD203B41FA5}">
                      <a16:colId xmlns:a16="http://schemas.microsoft.com/office/drawing/2014/main" val="56316116"/>
                    </a:ext>
                  </a:extLst>
                </a:gridCol>
              </a:tblGrid>
              <a:tr h="28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340052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"МАЙНСКАЯ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173028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"НОВОМАЛЫКЛИНСКАЯ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019369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"СТАРОМАЙНСКАЯ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5027448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НОВО-МАЙНСКАЯ ГОРОДСКАЯ БОЛЬНИЦА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79%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435133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"СЕНГИЛЕЕВСКАЯ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75%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7598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99592" y="125167"/>
            <a:ext cx="6686451" cy="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193" eaLnBrk="0" hangingPunct="0"/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sz="72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Выполнение объёмов в условиях круглосуточного стационара</a:t>
            </a:r>
            <a:endParaRPr lang="en-US" sz="7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lvl="0" indent="450193" eaLnBrk="0" hangingPunct="0"/>
            <a:endParaRPr lang="en-US" sz="7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1733"/>
              </p:ext>
            </p:extLst>
          </p:nvPr>
        </p:nvGraphicFramePr>
        <p:xfrm>
          <a:off x="539553" y="926243"/>
          <a:ext cx="7848871" cy="353403"/>
        </p:xfrm>
        <a:graphic>
          <a:graphicData uri="http://schemas.openxmlformats.org/drawingml/2006/table">
            <a:tbl>
              <a:tblPr firstRow="1" bandRow="1"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40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619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случаев лечения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95 % от соответствующего плана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03648" y="1483159"/>
            <a:ext cx="7889646" cy="3385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Ниже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90%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выполнены объёмы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7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медицинскими организациями: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3139"/>
              </p:ext>
            </p:extLst>
          </p:nvPr>
        </p:nvGraphicFramePr>
        <p:xfrm>
          <a:off x="415462" y="2001320"/>
          <a:ext cx="8110131" cy="1749616"/>
        </p:xfrm>
        <a:graphic>
          <a:graphicData uri="http://schemas.openxmlformats.org/drawingml/2006/table">
            <a:tbl>
              <a:tblPr firstRow="1" firstCol="1" bandRow="1"/>
              <a:tblGrid>
                <a:gridCol w="364491">
                  <a:extLst>
                    <a:ext uri="{9D8B030D-6E8A-4147-A177-3AD203B41FA5}">
                      <a16:colId xmlns:a16="http://schemas.microsoft.com/office/drawing/2014/main" val="76005017"/>
                    </a:ext>
                  </a:extLst>
                </a:gridCol>
                <a:gridCol w="6109167">
                  <a:extLst>
                    <a:ext uri="{9D8B030D-6E8A-4147-A177-3AD203B41FA5}">
                      <a16:colId xmlns:a16="http://schemas.microsoft.com/office/drawing/2014/main" val="816582818"/>
                    </a:ext>
                  </a:extLst>
                </a:gridCol>
                <a:gridCol w="1636473">
                  <a:extLst>
                    <a:ext uri="{9D8B030D-6E8A-4147-A177-3AD203B41FA5}">
                      <a16:colId xmlns:a16="http://schemas.microsoft.com/office/drawing/2014/main" val="56316116"/>
                    </a:ext>
                  </a:extLst>
                </a:gridCol>
              </a:tblGrid>
              <a:tr h="28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340052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"ИНЗЕНСКАЯ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173028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"НОВОМАЛЫКЛИНСКАЯ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019369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"БОЛЬШЕНАГАТКИНСКАЯ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5027448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"ОБЛАСТНАЯ ДЕТСКАЯ ИНФЕКЦИОННАЯ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435133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"ГОРОДСКАЯ КЛИНИЧЕСКАЯ БОЛЬНИЦА СВЯТОГО АПОСТОЛА АНДРЕЯ ПЕРВОЗВАННОГО"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75984376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72%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8462123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"ВЕШКАЙМСКАЯ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67%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238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3608" y="106346"/>
            <a:ext cx="6686451" cy="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193" eaLnBrk="0" hangingPunct="0"/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altLang="ru-RU" sz="9600" b="1" noProof="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Медицинские услуги </a:t>
            </a:r>
            <a:endParaRPr lang="en-US" sz="96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lvl="0" indent="450193" eaLnBrk="0" hangingPunct="0"/>
            <a:endParaRPr lang="en-US" sz="7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50193" hangingPunct="0"/>
            <a:r>
              <a:rPr lang="ru-RU" sz="6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 </a:t>
            </a:r>
            <a:r>
              <a:rPr lang="ru-RU" sz="6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объёмов по скорой медицинской помощи </a:t>
            </a:r>
            <a:endParaRPr lang="en-US" sz="6600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4314"/>
              </p:ext>
            </p:extLst>
          </p:nvPr>
        </p:nvGraphicFramePr>
        <p:xfrm>
          <a:off x="395536" y="602381"/>
          <a:ext cx="8280919" cy="353403"/>
        </p:xfrm>
        <a:graphic>
          <a:graphicData uri="http://schemas.openxmlformats.org/drawingml/2006/table">
            <a:tbl>
              <a:tblPr firstRow="1" bandRow="1"/>
              <a:tblGrid>
                <a:gridCol w="417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40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265 977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услуг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63 % от соответствующего плана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Блок-схема: документ 10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423625"/>
              </p:ext>
            </p:extLst>
          </p:nvPr>
        </p:nvGraphicFramePr>
        <p:xfrm>
          <a:off x="323526" y="1146803"/>
          <a:ext cx="8568953" cy="372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2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49668058"/>
              </p:ext>
            </p:extLst>
          </p:nvPr>
        </p:nvGraphicFramePr>
        <p:xfrm>
          <a:off x="323528" y="435421"/>
          <a:ext cx="8424936" cy="456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3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88107" y="-296241"/>
            <a:ext cx="6192688" cy="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193" eaLnBrk="0" hangingPunct="0"/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Высокотехнологичная </a:t>
            </a:r>
            <a:r>
              <a:rPr lang="ru-RU" sz="20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медицинская </a:t>
            </a:r>
            <a:r>
              <a:rPr lang="ru-RU" sz="2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помощь</a:t>
            </a:r>
            <a:endParaRPr lang="en-US" sz="20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49330"/>
              </p:ext>
            </p:extLst>
          </p:nvPr>
        </p:nvGraphicFramePr>
        <p:xfrm>
          <a:off x="539552" y="727636"/>
          <a:ext cx="8208912" cy="579120"/>
        </p:xfrm>
        <a:graphic>
          <a:graphicData uri="http://schemas.openxmlformats.org/drawingml/2006/table">
            <a:tbl>
              <a:tblPr firstRow="1" bandRow="1"/>
              <a:tblGrid>
                <a:gridCol w="4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2 815 случаев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ВМП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на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6 % выше, чем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 январе-мае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2022 года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Блок-схема: документ 10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434411658"/>
              </p:ext>
            </p:extLst>
          </p:nvPr>
        </p:nvGraphicFramePr>
        <p:xfrm>
          <a:off x="3354202" y="1343553"/>
          <a:ext cx="5761502" cy="352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23528" y="2287637"/>
            <a:ext cx="2750580" cy="152675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Сумма финансирования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578,5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 млн. рублей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(в январе –мае 2022 года - </a:t>
            </a:r>
            <a:r>
              <a:rPr lang="ru-RU" sz="1600" kern="0" dirty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453,6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млн. руб.)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itchFamily="18" charset="-5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9208" y="48947"/>
            <a:ext cx="8957592" cy="5021380"/>
            <a:chOff x="129208" y="48947"/>
            <a:chExt cx="8957592" cy="5021380"/>
          </a:xfrm>
        </p:grpSpPr>
        <p:sp>
          <p:nvSpPr>
            <p:cNvPr id="5" name="Блок-схема: документ 4"/>
            <p:cNvSpPr/>
            <p:nvPr/>
          </p:nvSpPr>
          <p:spPr>
            <a:xfrm>
              <a:off x="7668344" y="48947"/>
              <a:ext cx="1418456" cy="540655"/>
            </a:xfrm>
            <a:prstGeom prst="flowChartDocumen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234" tIns="31117" rIns="62234" bIns="31117" rtlCol="0" anchor="ctr"/>
            <a:lstStyle/>
            <a:p>
              <a:pPr algn="ctr"/>
              <a:r>
                <a:rPr lang="ru-RU" sz="12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itchFamily="34" charset="0"/>
                </a:rPr>
                <a:t>ОМС</a:t>
              </a:r>
              <a:endParaRPr lang="ru-RU" sz="12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endParaRPr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rot="16200000">
              <a:off x="5356066" y="1344655"/>
              <a:ext cx="3642602" cy="3642602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129208" y="145181"/>
              <a:ext cx="914400" cy="914400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6200000">
              <a:off x="8172400" y="4155927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43888" y="144016"/>
            <a:ext cx="61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endParaRPr lang="ru-RU" sz="1600" b="1" dirty="0">
              <a:ln w="0"/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450215" algn="ctr" fontAlgn="base" hangingPunct="0">
              <a:spcAft>
                <a:spcPts val="0"/>
              </a:spcAft>
            </a:pPr>
            <a:endParaRPr lang="en-US" sz="1600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928" y="113237"/>
            <a:ext cx="7162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Исполнение Территориальной программы ОМС </a:t>
            </a:r>
            <a:b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 январь-май 2023 г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622899"/>
              </p:ext>
            </p:extLst>
          </p:nvPr>
        </p:nvGraphicFramePr>
        <p:xfrm>
          <a:off x="129208" y="954523"/>
          <a:ext cx="6435179" cy="4005180"/>
        </p:xfrm>
        <a:graphic>
          <a:graphicData uri="http://schemas.openxmlformats.org/drawingml/2006/table">
            <a:tbl>
              <a:tblPr firstRow="1" bandRow="1"/>
              <a:tblGrid>
                <a:gridCol w="3192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339">
                  <a:extLst>
                    <a:ext uri="{9D8B030D-6E8A-4147-A177-3AD203B41FA5}">
                      <a16:colId xmlns:a16="http://schemas.microsoft.com/office/drawing/2014/main" val="1981583274"/>
                    </a:ext>
                  </a:extLst>
                </a:gridCol>
              </a:tblGrid>
              <a:tr h="32683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Медицинские организации всех форм собственности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вида</a:t>
                      </a:r>
                      <a:r>
                        <a:rPr lang="ru-RU" sz="1400" b="1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медицинской помощи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январь-май 2023 г.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январь-май 2022 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г.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2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Амбулаторная помощь: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посещения с иными целями </a:t>
                      </a:r>
                      <a:endParaRPr lang="ru-RU" sz="1200" b="0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96%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обращения по поводу заболеваний </a:t>
                      </a:r>
                      <a:endParaRPr lang="ru-RU" sz="1200" b="0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посещения по неотложной медицинской помощи </a:t>
                      </a:r>
                      <a:endParaRPr lang="ru-RU" sz="1200" b="0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Скорая медицинская помощь </a:t>
                      </a:r>
                      <a:endParaRPr lang="ru-RU" sz="1200" b="1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Дневной стационар </a:t>
                      </a:r>
                      <a:endParaRPr lang="ru-RU" sz="1200" b="1" u="none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l"/>
                      <a:endParaRPr lang="ru-RU" sz="1200" b="0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89%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Круглосуточный стационар </a:t>
                      </a:r>
                      <a:endParaRPr lang="ru-RU" sz="1200" b="1" u="none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l"/>
                      <a:endParaRPr lang="ru-RU" sz="1200" b="0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89%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540">
                <a:tc>
                  <a:txBody>
                    <a:bodyPr/>
                    <a:lstStyle/>
                    <a:p>
                      <a:pPr algn="l"/>
                      <a:r>
                        <a:rPr lang="ru-RU" sz="1200" b="1" u="none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Медицинские услуги</a:t>
                      </a:r>
                      <a:endParaRPr lang="ru-RU" sz="1200" b="1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63 %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87%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9158942"/>
                  </a:ext>
                </a:extLst>
              </a:tr>
            </a:tbl>
          </a:graphicData>
        </a:graphic>
      </p:graphicFrame>
      <p:graphicFrame>
        <p:nvGraphicFramePr>
          <p:cNvPr id="15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009392"/>
              </p:ext>
            </p:extLst>
          </p:nvPr>
        </p:nvGraphicFramePr>
        <p:xfrm>
          <a:off x="6645704" y="659113"/>
          <a:ext cx="2232160" cy="4303482"/>
        </p:xfrm>
        <a:graphic>
          <a:graphicData uri="http://schemas.openxmlformats.org/drawingml/2006/table">
            <a:tbl>
              <a:tblPr firstRow="1" bandRow="1"/>
              <a:tblGrid>
                <a:gridCol w="111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0">
                  <a:extLst>
                    <a:ext uri="{9D8B030D-6E8A-4147-A177-3AD203B41FA5}">
                      <a16:colId xmlns:a16="http://schemas.microsoft.com/office/drawing/2014/main" val="2781383934"/>
                    </a:ext>
                  </a:extLst>
                </a:gridCol>
              </a:tblGrid>
              <a:tr h="8331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Только государственные учреждения здравоохранения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январь-май 2023 г</a:t>
                      </a:r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</a:t>
                      </a:r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январь-май 2022 г.</a:t>
                      </a:r>
                      <a:endParaRPr lang="ru-RU" sz="10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96%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89%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4303708"/>
                  </a:ext>
                </a:extLst>
              </a:tr>
            </a:tbl>
          </a:graphicData>
        </a:graphic>
      </p:graphicFrame>
      <p:sp>
        <p:nvSpPr>
          <p:cNvPr id="3" name="Стрелка вверх 2"/>
          <p:cNvSpPr/>
          <p:nvPr/>
        </p:nvSpPr>
        <p:spPr>
          <a:xfrm>
            <a:off x="4716016" y="2139702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716016" y="3736042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720005" y="4203856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4707866" y="3315094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4776659" y="2537967"/>
            <a:ext cx="432048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4779769" y="2889081"/>
            <a:ext cx="432048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736066" y="4607486"/>
            <a:ext cx="126216" cy="310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7596336" y="2139702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 19"/>
          <p:cNvSpPr/>
          <p:nvPr/>
        </p:nvSpPr>
        <p:spPr>
          <a:xfrm>
            <a:off x="7524328" y="2530432"/>
            <a:ext cx="432048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7524328" y="2879994"/>
            <a:ext cx="432048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7597418" y="3331543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7596336" y="3788217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7596336" y="4231577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96336" y="4593429"/>
            <a:ext cx="126216" cy="310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07325" y="-64781"/>
            <a:ext cx="6192688" cy="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4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indent="450193" eaLnBrk="0" hangingPunct="0"/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endParaRPr lang="en-US" sz="7200" b="1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22936"/>
            <a:ext cx="7461728" cy="6773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altLang="ru-RU" sz="2400" b="1" dirty="0" smtClean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Национальный проект «Здравоохранение»</a:t>
            </a:r>
            <a:endParaRPr lang="ru-RU" sz="2400" b="1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86415474"/>
              </p:ext>
            </p:extLst>
          </p:nvPr>
        </p:nvGraphicFramePr>
        <p:xfrm>
          <a:off x="193254" y="793142"/>
          <a:ext cx="8800392" cy="429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Блок-схема: документ 17"/>
          <p:cNvSpPr/>
          <p:nvPr/>
        </p:nvSpPr>
        <p:spPr>
          <a:xfrm>
            <a:off x="7912663" y="109092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86201" y="-284078"/>
            <a:ext cx="6192688" cy="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indent="450193" eaLnBrk="0" hangingPunct="0"/>
            <a:r>
              <a:rPr kumimoji="0" lang="ru-RU" alt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Медицинская реабилитация</a:t>
            </a:r>
            <a:endParaRPr lang="en-US" sz="2400" b="1" dirty="0" smtClean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76795492"/>
              </p:ext>
            </p:extLst>
          </p:nvPr>
        </p:nvGraphicFramePr>
        <p:xfrm>
          <a:off x="129208" y="627534"/>
          <a:ext cx="8842078" cy="424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8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9208" y="144016"/>
            <a:ext cx="8957592" cy="4926311"/>
            <a:chOff x="129208" y="144016"/>
            <a:chExt cx="8957592" cy="4926311"/>
          </a:xfrm>
        </p:grpSpPr>
        <p:sp>
          <p:nvSpPr>
            <p:cNvPr id="5" name="Блок-схема: документ 4"/>
            <p:cNvSpPr/>
            <p:nvPr/>
          </p:nvSpPr>
          <p:spPr>
            <a:xfrm>
              <a:off x="7164288" y="144016"/>
              <a:ext cx="1829917" cy="771550"/>
            </a:xfrm>
            <a:prstGeom prst="flowChartDocumen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234" tIns="31117" rIns="62234" bIns="31117" rtlCol="0" anchor="ctr"/>
            <a:lstStyle/>
            <a:p>
              <a:pPr algn="ctr"/>
              <a:r>
                <a:rPr lang="ru-RU" sz="1200" b="1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itchFamily="34" charset="0"/>
                </a:rPr>
                <a:t>Финансирование ОМС</a:t>
              </a:r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rot="16200000">
              <a:off x="5356066" y="1344655"/>
              <a:ext cx="3642602" cy="3642602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129208" y="145181"/>
              <a:ext cx="914400" cy="914400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6200000">
              <a:off x="8172400" y="4155927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43888" y="144016"/>
            <a:ext cx="61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endParaRPr lang="ru-RU" sz="1600" b="1" dirty="0">
              <a:ln w="0"/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450215" algn="ctr" fontAlgn="base" hangingPunct="0">
              <a:spcAft>
                <a:spcPts val="0"/>
              </a:spcAft>
            </a:pPr>
            <a:endParaRPr lang="en-US" sz="1600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208" y="339502"/>
            <a:ext cx="7162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ПЛАН ФИНАНСИРОВАНИЯ МЕДИЦИНСКИХ ОРГАНИЗАЦИЙ,</a:t>
            </a:r>
          </a:p>
          <a:p>
            <a:pPr marL="457200" algn="ctr">
              <a:spcAft>
                <a:spcPts val="0"/>
              </a:spcAft>
            </a:pP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ВХОДЯЩИХ В СИСТЕМУ ОМС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ЯНВАРЬ-МАЙ 2023 ГОДА</a:t>
            </a: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99B7D94-091E-4090-ACF9-CD1FCEDDA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500064"/>
              </p:ext>
            </p:extLst>
          </p:nvPr>
        </p:nvGraphicFramePr>
        <p:xfrm>
          <a:off x="467544" y="981112"/>
          <a:ext cx="81620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55FF8F6-4D1F-420A-B16B-95D694868CD1}"/>
              </a:ext>
            </a:extLst>
          </p:cNvPr>
          <p:cNvSpPr txBox="1"/>
          <p:nvPr/>
        </p:nvSpPr>
        <p:spPr>
          <a:xfrm>
            <a:off x="3995936" y="156363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574,1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4550854" y="2067694"/>
            <a:ext cx="484632" cy="252028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03648" y="152398"/>
            <a:ext cx="7636354" cy="4926311"/>
            <a:chOff x="1450446" y="144016"/>
            <a:chExt cx="7636354" cy="4926311"/>
          </a:xfrm>
        </p:grpSpPr>
        <p:sp>
          <p:nvSpPr>
            <p:cNvPr id="5" name="Блок-схема: документ 4"/>
            <p:cNvSpPr/>
            <p:nvPr/>
          </p:nvSpPr>
          <p:spPr>
            <a:xfrm>
              <a:off x="7164288" y="144016"/>
              <a:ext cx="1829917" cy="771550"/>
            </a:xfrm>
            <a:prstGeom prst="flowChartDocumen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234" tIns="31117" rIns="62234" bIns="3111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Astra Serif" panose="020A0603040505020204" pitchFamily="18" charset="-52"/>
                  <a:ea typeface="PT Astra Serif" panose="020A0603040505020204" pitchFamily="18" charset="-52"/>
                  <a:cs typeface="Segoe UI" pitchFamily="34" charset="0"/>
                </a:rPr>
                <a:t>Финансирование ОМС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endParaRPr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rot="16200000">
              <a:off x="5356066" y="1344655"/>
              <a:ext cx="3642602" cy="3642602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>
              <a:off x="1450446" y="223301"/>
              <a:ext cx="1728185" cy="217454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6200000">
              <a:off x="8172400" y="4155927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43888" y="144016"/>
            <a:ext cx="61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endParaRPr kumimoji="0" lang="ru-RU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0" marR="0" lvl="0" indent="450215" algn="ctr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4015"/>
            <a:ext cx="7040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СУММА ФИНАНСИРОВАНИЯ МЕДИЦИНСКИХ ОРГАНИЗАЦИЙ, ВХОДЯЩИХ В СИСТЕМУ ОМС </a:t>
            </a:r>
          </a:p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 ЯНВАРЬ-МАЙ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07105830"/>
              </p:ext>
            </p:extLst>
          </p:nvPr>
        </p:nvGraphicFramePr>
        <p:xfrm>
          <a:off x="1187624" y="963497"/>
          <a:ext cx="6349421" cy="404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DE63296A-3BE6-40D0-A6E9-1EE464786ADA}"/>
              </a:ext>
            </a:extLst>
          </p:cNvPr>
          <p:cNvSpPr/>
          <p:nvPr/>
        </p:nvSpPr>
        <p:spPr>
          <a:xfrm rot="16200000">
            <a:off x="5400539" y="1390413"/>
            <a:ext cx="3642602" cy="3642602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5E3B2023-499E-430D-9A36-35F5D8FEBCF7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518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/>
                <a:ea typeface="Calibri"/>
                <a:cs typeface="Times New Roman"/>
              </a:rPr>
              <a:t>СТРУКТУРА ФИНАНСОВЫХ ЗАТРАТ ПО ВИДАМ МЕДИЦИНСКОЙ ПОМОЩИ ЗА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/>
                <a:ea typeface="Calibri"/>
                <a:cs typeface="Times New Roman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/>
                <a:ea typeface="Calibri"/>
                <a:cs typeface="Times New Roman"/>
              </a:rPr>
              <a:t>ЯНВАРЬ-МАЙ</a:t>
            </a:r>
            <a:r>
              <a:rPr lang="ru-RU" sz="1600" b="1" dirty="0" smtClean="0">
                <a:solidFill>
                  <a:prstClr val="black"/>
                </a:solidFill>
                <a:latin typeface="PT Astra Serif"/>
                <a:ea typeface="Calibri"/>
                <a:cs typeface="Times New Roman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/>
                <a:ea typeface="Calibri"/>
                <a:cs typeface="Times New Roman"/>
              </a:rPr>
              <a:t>2023 ГОДА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F4ACA65-DB31-4289-97AB-EBC184348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219928"/>
              </p:ext>
            </p:extLst>
          </p:nvPr>
        </p:nvGraphicFramePr>
        <p:xfrm>
          <a:off x="4707751" y="554707"/>
          <a:ext cx="4359779" cy="458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935E5828-3D89-4B8C-A1FA-8AF22408C910}"/>
              </a:ext>
            </a:extLst>
          </p:cNvPr>
          <p:cNvSpPr/>
          <p:nvPr/>
        </p:nvSpPr>
        <p:spPr>
          <a:xfrm rot="16200000">
            <a:off x="8172400" y="4155927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7164288" y="144016"/>
            <a:ext cx="1829917" cy="77155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ОМС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68369814"/>
              </p:ext>
            </p:extLst>
          </p:nvPr>
        </p:nvGraphicFramePr>
        <p:xfrm>
          <a:off x="282657" y="339502"/>
          <a:ext cx="4104456" cy="415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23928" y="1131590"/>
            <a:ext cx="720080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45,4%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4494260"/>
            <a:ext cx="1872208" cy="538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2022 год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0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93C6271-BEF3-4C01-A01A-D249E8A84DEF}"/>
              </a:ext>
            </a:extLst>
          </p:cNvPr>
          <p:cNvSpPr/>
          <p:nvPr/>
        </p:nvSpPr>
        <p:spPr>
          <a:xfrm rot="16200000">
            <a:off x="5356066" y="134465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5E6019-98E2-492A-A329-C9A27636C99D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BE5F6E0A-9584-4D3F-9B03-B98B3FB44D56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9548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</a:t>
            </a:r>
            <a:r>
              <a:rPr lang="ru-RU" alt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финансовых расходов на лечение </a:t>
            </a:r>
            <a:r>
              <a:rPr lang="ru-RU" alt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новой коронавирусной </a:t>
            </a:r>
            <a:r>
              <a:rPr lang="ru-RU" alt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инфекции </a:t>
            </a:r>
            <a:r>
              <a:rPr lang="en-US" alt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COVID</a:t>
            </a:r>
            <a:r>
              <a:rPr lang="ru-RU" alt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-19 </a:t>
            </a:r>
            <a:r>
              <a:rPr lang="ru-RU" alt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 </a:t>
            </a:r>
            <a:r>
              <a:rPr lang="ru-RU" alt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январь-май </a:t>
            </a:r>
            <a:r>
              <a:rPr lang="ru-RU" alt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317082"/>
            <a:ext cx="8208912" cy="1261884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1600" dirty="0" smtClean="0">
              <a:latin typeface="PT Astra Serif" panose="020A0603040505020204" pitchFamily="18" charset="-52"/>
            </a:endParaRPr>
          </a:p>
          <a:p>
            <a:pPr algn="ctr">
              <a:defRPr/>
            </a:pPr>
            <a:r>
              <a:rPr lang="ru-RU" altLang="ru-RU" sz="2000" dirty="0" smtClean="0">
                <a:latin typeface="PT Astra Serif" panose="020A0603040505020204" pitchFamily="18" charset="-52"/>
              </a:rPr>
              <a:t>Круглосуточный </a:t>
            </a:r>
            <a:r>
              <a:rPr lang="ru-RU" altLang="ru-RU" sz="2000" dirty="0">
                <a:latin typeface="PT Astra Serif" panose="020A0603040505020204" pitchFamily="18" charset="-52"/>
              </a:rPr>
              <a:t>стационар: сумма финансирования – </a:t>
            </a:r>
            <a:r>
              <a:rPr lang="ru-RU" altLang="ru-RU" sz="2000" dirty="0" smtClean="0">
                <a:latin typeface="PT Astra Serif" panose="020A0603040505020204" pitchFamily="18" charset="-52"/>
              </a:rPr>
              <a:t>71,07 </a:t>
            </a:r>
            <a:r>
              <a:rPr lang="ru-RU" altLang="ru-RU" sz="2000" dirty="0">
                <a:latin typeface="PT Astra Serif" panose="020A0603040505020204" pitchFamily="18" charset="-52"/>
              </a:rPr>
              <a:t>млн. рублей за </a:t>
            </a:r>
            <a:r>
              <a:rPr lang="ru-RU" altLang="ru-RU" sz="2000" dirty="0" smtClean="0">
                <a:latin typeface="PT Astra Serif" panose="020A0603040505020204" pitchFamily="18" charset="-52"/>
              </a:rPr>
              <a:t>769 </a:t>
            </a:r>
            <a:r>
              <a:rPr lang="ru-RU" altLang="ru-RU" sz="2000" dirty="0">
                <a:latin typeface="PT Astra Serif" panose="020A0603040505020204" pitchFamily="18" charset="-52"/>
              </a:rPr>
              <a:t>случаев лечения при средней стоимости случая </a:t>
            </a:r>
            <a:r>
              <a:rPr lang="ru-RU" altLang="ru-RU" sz="2000" dirty="0" smtClean="0">
                <a:latin typeface="PT Astra Serif" panose="020A0603040505020204" pitchFamily="18" charset="-52"/>
              </a:rPr>
              <a:t>92,4 </a:t>
            </a:r>
            <a:r>
              <a:rPr lang="ru-RU" altLang="ru-RU" sz="2000" dirty="0">
                <a:latin typeface="PT Astra Serif" panose="020A0603040505020204" pitchFamily="18" charset="-52"/>
              </a:rPr>
              <a:t>тыс. </a:t>
            </a:r>
            <a:r>
              <a:rPr lang="ru-RU" altLang="ru-RU" sz="2000" dirty="0" smtClean="0">
                <a:latin typeface="PT Astra Serif" panose="020A0603040505020204" pitchFamily="18" charset="-52"/>
              </a:rPr>
              <a:t>рублей</a:t>
            </a:r>
          </a:p>
          <a:p>
            <a:pPr algn="ctr">
              <a:defRPr/>
            </a:pPr>
            <a:endParaRPr lang="ru-RU" altLang="ru-RU" sz="2000" dirty="0">
              <a:latin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539" y="2897138"/>
            <a:ext cx="8228655" cy="1200329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dirty="0" smtClean="0">
              <a:latin typeface="PT Astra Serif" pitchFamily="18" charset="-52"/>
              <a:ea typeface="PT Astra Serif" pitchFamily="18" charset="-52"/>
            </a:endParaRPr>
          </a:p>
          <a:p>
            <a:pPr algn="ctr">
              <a:defRPr/>
            </a:pP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Амбулаторно-поликлиническая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помощь: сумма финансирования – 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21,7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млн. рублей за 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54 304 тестов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на </a:t>
            </a:r>
            <a:r>
              <a:rPr lang="en-US" sz="2000" dirty="0">
                <a:latin typeface="PT Astra Serif" pitchFamily="18" charset="-52"/>
                <a:ea typeface="PT Astra Serif" pitchFamily="18" charset="-52"/>
              </a:rPr>
              <a:t>COVID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-19 методом 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ПЦР</a:t>
            </a:r>
          </a:p>
          <a:p>
            <a:pPr algn="ctr">
              <a:defRPr/>
            </a:pPr>
            <a:endParaRPr lang="ru-RU" sz="16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9" name="Блок-схема: документ 8">
            <a:extLst>
              <a:ext uri="{FF2B5EF4-FFF2-40B4-BE49-F238E27FC236}">
                <a16:creationId xmlns:a16="http://schemas.microsoft.com/office/drawing/2014/main" id="{741A56A3-2C1B-465B-B55A-39013BB5EF91}"/>
              </a:ext>
            </a:extLst>
          </p:cNvPr>
          <p:cNvSpPr/>
          <p:nvPr/>
        </p:nvSpPr>
        <p:spPr>
          <a:xfrm>
            <a:off x="7164288" y="144016"/>
            <a:ext cx="1829917" cy="77155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ОМС</a:t>
            </a:r>
          </a:p>
        </p:txBody>
      </p:sp>
    </p:spTree>
    <p:extLst>
      <p:ext uri="{BB962C8B-B14F-4D97-AF65-F5344CB8AC3E}">
        <p14:creationId xmlns:p14="http://schemas.microsoft.com/office/powerpoint/2010/main" val="8404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 rot="16200000">
            <a:off x="5292080" y="1310497"/>
            <a:ext cx="3642602" cy="3642602"/>
          </a:xfrm>
          <a:prstGeom prst="rtTriangle">
            <a:avLst/>
          </a:prstGeom>
          <a:solidFill>
            <a:srgbClr val="C6D9F1">
              <a:alpha val="50196"/>
            </a:srgb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rgbClr val="C6D9F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9BE6A50-1071-4227-80C2-3C3941979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68206"/>
              </p:ext>
            </p:extLst>
          </p:nvPr>
        </p:nvGraphicFramePr>
        <p:xfrm>
          <a:off x="593609" y="1310907"/>
          <a:ext cx="7992889" cy="30957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32727">
                  <a:extLst>
                    <a:ext uri="{9D8B030D-6E8A-4147-A177-3AD203B41FA5}">
                      <a16:colId xmlns:a16="http://schemas.microsoft.com/office/drawing/2014/main" val="1463809443"/>
                    </a:ext>
                  </a:extLst>
                </a:gridCol>
                <a:gridCol w="994029">
                  <a:extLst>
                    <a:ext uri="{9D8B030D-6E8A-4147-A177-3AD203B41FA5}">
                      <a16:colId xmlns:a16="http://schemas.microsoft.com/office/drawing/2014/main" val="1226863292"/>
                    </a:ext>
                  </a:extLst>
                </a:gridCol>
                <a:gridCol w="1057541">
                  <a:extLst>
                    <a:ext uri="{9D8B030D-6E8A-4147-A177-3AD203B41FA5}">
                      <a16:colId xmlns:a16="http://schemas.microsoft.com/office/drawing/2014/main" val="2883414123"/>
                    </a:ext>
                  </a:extLst>
                </a:gridCol>
                <a:gridCol w="1116782">
                  <a:extLst>
                    <a:ext uri="{9D8B030D-6E8A-4147-A177-3AD203B41FA5}">
                      <a16:colId xmlns:a16="http://schemas.microsoft.com/office/drawing/2014/main" val="190042171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14776589"/>
                    </a:ext>
                  </a:extLst>
                </a:gridCol>
                <a:gridCol w="818347">
                  <a:extLst>
                    <a:ext uri="{9D8B030D-6E8A-4147-A177-3AD203B41FA5}">
                      <a16:colId xmlns:a16="http://schemas.microsoft.com/office/drawing/2014/main" val="625051470"/>
                    </a:ext>
                  </a:extLst>
                </a:gridCol>
                <a:gridCol w="821335">
                  <a:extLst>
                    <a:ext uri="{9D8B030D-6E8A-4147-A177-3AD203B41FA5}">
                      <a16:colId xmlns:a16="http://schemas.microsoft.com/office/drawing/2014/main" val="3568851278"/>
                    </a:ext>
                  </a:extLst>
                </a:gridCol>
              </a:tblGrid>
              <a:tr h="5940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PT Astra Serif" panose="020A0603040505020204" pitchFamily="18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PT Astra Serif" panose="020A0603040505020204" pitchFamily="18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PT Astra Serif" panose="020A0603040505020204" pitchFamily="18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План </a:t>
                      </a: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финансирования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PT Astra Serif" panose="020A0603040505020204" pitchFamily="18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финансирования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за январь-май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2022 года,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PT Astra Serif" panose="020A0603040505020204" pitchFamily="18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Сумма </a:t>
                      </a: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финансирования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за январь-май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2023 года,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выполнения  плана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14684"/>
                  </a:ext>
                </a:extLst>
              </a:tr>
              <a:tr h="643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Январь-май 2022 года,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Январь-май 2023 года,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PT Astra Serif" panose="020A0603040505020204" pitchFamily="18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2022г</a:t>
                      </a: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PT Astra Serif" panose="020A0603040505020204" pitchFamily="18" charset="-52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2023г</a:t>
                      </a: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8639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407722"/>
                  </a:ext>
                </a:extLst>
              </a:tr>
              <a:tr h="486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Государственные </a:t>
                      </a: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учреждения здравоохранения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5 719,9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6 279,4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5 579,5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5 734,8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97,5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91,3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0316649"/>
                  </a:ext>
                </a:extLst>
              </a:tr>
              <a:tr h="41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Федеральные учреждения здравоохранения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327,7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327,9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299,2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312,2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91,3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95,2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9170012"/>
                  </a:ext>
                </a:extLst>
              </a:tr>
              <a:tr h="43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PT Astra Serif" panose="020A0603040505020204" pitchFamily="18" charset="-52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Другие </a:t>
                      </a: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формы собственности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663,1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677,5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530,9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595,0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87,8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164432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                      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6 710,7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7 284,8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6 409,6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6 642,0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95,5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91,2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6442999"/>
                  </a:ext>
                </a:extLst>
              </a:tr>
            </a:tbl>
          </a:graphicData>
        </a:graphic>
      </p:graphicFrame>
      <p:sp>
        <p:nvSpPr>
          <p:cNvPr id="9" name="Блок-схема: документ 8">
            <a:extLst>
              <a:ext uri="{FF2B5EF4-FFF2-40B4-BE49-F238E27FC236}">
                <a16:creationId xmlns:a16="http://schemas.microsoft.com/office/drawing/2014/main" id="{741A56A3-2C1B-465B-B55A-39013BB5EF91}"/>
              </a:ext>
            </a:extLst>
          </p:cNvPr>
          <p:cNvSpPr/>
          <p:nvPr/>
        </p:nvSpPr>
        <p:spPr>
          <a:xfrm>
            <a:off x="7164288" y="144016"/>
            <a:ext cx="1829917" cy="77155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ОМС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7494"/>
            <a:ext cx="6120680" cy="795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        </a:t>
            </a:r>
            <a:endParaRPr lang="ru-RU" sz="16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749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ФИНАНСИРОВАНИЕ МЕДИЦИНСКИХ ОРГАНИЗАЦИЙ </a:t>
            </a:r>
          </a:p>
          <a:p>
            <a:pPr marL="457200" algn="ctr">
              <a:spcAft>
                <a:spcPts val="0"/>
              </a:spcAft>
            </a:pP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 ЯНВАРЬ-МАЙ 2023 ГОДА</a:t>
            </a: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236296" y="51470"/>
            <a:ext cx="1793909" cy="72008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ОМС  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267494"/>
            <a:ext cx="7128792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Государственные учреждения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здравоохранения Ульяновской области, не достигшие выполнения 90 % плана финансового обеспечения медицинской помощи                    за январь-май 2023 года </a:t>
            </a:r>
            <a:r>
              <a:rPr lang="ru-RU" altLang="ru-RU" sz="1400" b="1" dirty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 амбулаторно-поликлинической </a:t>
            </a:r>
            <a:r>
              <a:rPr lang="ru-RU" altLang="ru-RU" sz="1400" b="1" dirty="0" smtClean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помощи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92681"/>
              </p:ext>
            </p:extLst>
          </p:nvPr>
        </p:nvGraphicFramePr>
        <p:xfrm>
          <a:off x="323528" y="956336"/>
          <a:ext cx="7920880" cy="39733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4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b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Медицинская организация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19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январь-май 2023 года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План финансового обеспечения, 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</a:t>
                      </a:r>
                      <a:r>
                        <a:rPr lang="ru-RU" sz="1100" u="none" strike="noStrike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</a:t>
                      </a:r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Факт финансового обеспечения, 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</a:t>
                      </a:r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выполнения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финансирования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«Ульяновская областная клиническая больница»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«УОДКБ имени политического и общественного деятеля Ю.Ф. Горячева»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«Областная детская инфекционная больница»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«Городская больница № 2»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ГУЗ «Городская больница № 3»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«Городская поликлиника № 1 им. С.М.    Кирова»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3810580935"/>
                  </a:ext>
                </a:extLst>
              </a:tr>
              <a:tr h="284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«Городская поликлиника № 3»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3947662820"/>
                  </a:ext>
                </a:extLst>
              </a:tr>
              <a:tr h="278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«Городская поликлиника № 4»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161,1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132,0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3159989078"/>
                  </a:ext>
                </a:extLst>
              </a:tr>
              <a:tr h="265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«Городская поликлиника № 5»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85795029"/>
                  </a:ext>
                </a:extLst>
              </a:tr>
              <a:tr h="292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«Городская поликлиника № 6»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T Astra Serif" panose="020A0603040505020204" pitchFamily="18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Базарносызганская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420396463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07323" y="771549"/>
            <a:ext cx="1008112" cy="170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Лист 1</a:t>
            </a:r>
            <a:endParaRPr lang="ru-RU" sz="12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92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236296" y="51470"/>
            <a:ext cx="1793909" cy="72008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ОМС  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267494"/>
            <a:ext cx="7128792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Государственные учреждения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здравоохранения Ульяновской области, не достигшие выполнения 90 % плана финансового обеспечения медицинской помощи                    за январь-май 2023 года </a:t>
            </a:r>
            <a:r>
              <a:rPr lang="ru-RU" altLang="ru-RU" sz="1400" b="1" dirty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 амбулаторно-поликлинической </a:t>
            </a:r>
            <a:r>
              <a:rPr lang="ru-RU" altLang="ru-RU" sz="1400" b="1" dirty="0" smtClean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помощи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41771"/>
              </p:ext>
            </p:extLst>
          </p:nvPr>
        </p:nvGraphicFramePr>
        <p:xfrm>
          <a:off x="349623" y="956335"/>
          <a:ext cx="7894785" cy="37350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27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b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Медицинская организация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19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январь-май 2023 года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План финансового обеспечения, 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</a:t>
                      </a:r>
                      <a:r>
                        <a:rPr lang="ru-RU" sz="1100" u="none" strike="noStrike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</a:t>
                      </a:r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Факт финансового обеспечения, 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</a:t>
                      </a:r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выполнения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финансирования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Вешкаймская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Инзенская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"ГУЗ 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Рязановская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участковая больница"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Новомалыклинская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3947662820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"Радищевская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3159989078"/>
                  </a:ext>
                </a:extLst>
              </a:tr>
              <a:tr h="23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Старокулаткинская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85795029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Старомайнская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"Ульяновская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420396463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07323" y="771549"/>
            <a:ext cx="1008112" cy="170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Лист 2</a:t>
            </a:r>
            <a:endParaRPr lang="ru-RU" sz="12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84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236296" y="51470"/>
            <a:ext cx="1793909" cy="72008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ОМС  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83568" y="267494"/>
            <a:ext cx="6696744" cy="11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Государственные учреждения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здравоохранения Ульяновской области, не достигшие выполнения 90 % плана финансового обеспечения медицинской помощи за январь-май 2023 года </a:t>
            </a:r>
            <a:r>
              <a:rPr lang="ru-RU" altLang="ru-RU" sz="1400" b="1" dirty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 </a:t>
            </a:r>
            <a:r>
              <a:rPr lang="ru-RU" altLang="ru-RU" sz="1400" b="1" dirty="0" smtClean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дневному стационару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18952"/>
              </p:ext>
            </p:extLst>
          </p:nvPr>
        </p:nvGraphicFramePr>
        <p:xfrm>
          <a:off x="323528" y="1275607"/>
          <a:ext cx="7920880" cy="375878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1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b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Медицинская организация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19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январь-май 2023 года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План финансового обеспечения, 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</a:t>
                      </a:r>
                      <a:r>
                        <a:rPr lang="ru-RU" sz="1100" u="none" strike="noStrike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</a:t>
                      </a:r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Факт финансового обеспечения, 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</a:t>
                      </a:r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выполнения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финансирования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"Областной клинический кожно-венерологический диспансер"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"Центральная городская клиническая больница г. Ульяновска"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"Городская клиническая больница № 1" (Перинатальный центр)"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"ГУЗ городская поликлиника № 1 им. 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С.М.Кирова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"Городская поликлиника N 4"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"Городская поликлиника N 5"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263186959"/>
                  </a:ext>
                </a:extLst>
              </a:tr>
              <a:tr h="205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699480479"/>
                  </a:ext>
                </a:extLst>
              </a:tr>
              <a:tr h="205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"Ново-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668866593"/>
                  </a:ext>
                </a:extLst>
              </a:tr>
              <a:tr h="205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"Новоспасская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704501599"/>
                  </a:ext>
                </a:extLst>
              </a:tr>
              <a:tr h="205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"Сенгилеевская районная больница"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3275526436"/>
                  </a:ext>
                </a:extLst>
              </a:tr>
              <a:tr h="325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Старомайнская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632933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0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3160" y="125761"/>
            <a:ext cx="8866842" cy="4944566"/>
            <a:chOff x="219958" y="125761"/>
            <a:chExt cx="8866842" cy="4944566"/>
          </a:xfrm>
        </p:grpSpPr>
        <p:sp>
          <p:nvSpPr>
            <p:cNvPr id="6" name="Прямоугольный треугольник 5"/>
            <p:cNvSpPr/>
            <p:nvPr/>
          </p:nvSpPr>
          <p:spPr>
            <a:xfrm rot="16200000">
              <a:off x="5356066" y="1344655"/>
              <a:ext cx="3642602" cy="3642602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32287" y="13432"/>
              <a:ext cx="789807" cy="1014465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6200000">
              <a:off x="8172400" y="4155927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43888" y="144016"/>
            <a:ext cx="61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endParaRPr kumimoji="0" lang="ru-RU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0" marR="0" lvl="0" indent="450215" algn="ctr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161" y="0"/>
            <a:ext cx="7711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193" algn="ctr" fontAlgn="base" hangingPunct="0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Анализ выполнения объёмов медицинской помощи в амбулаторных условиях в государственных учреждениях здравоохранения </a:t>
            </a:r>
          </a:p>
          <a:p>
            <a:pPr indent="450193" algn="ctr" fontAlgn="base" hangingPunct="0"/>
            <a:endParaRPr lang="en-US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08314"/>
              </p:ext>
            </p:extLst>
          </p:nvPr>
        </p:nvGraphicFramePr>
        <p:xfrm>
          <a:off x="302235" y="857525"/>
          <a:ext cx="8620827" cy="55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7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998 569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посещений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98 % от соответствующего плана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783 447 обращений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 от соответствующего плана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51720" y="1384297"/>
            <a:ext cx="7826012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Низкий процент выполнения объёмов медицинской помощи:</a:t>
            </a:r>
            <a:endParaRPr lang="ru-RU" sz="14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7536"/>
              </p:ext>
            </p:extLst>
          </p:nvPr>
        </p:nvGraphicFramePr>
        <p:xfrm>
          <a:off x="302235" y="1756287"/>
          <a:ext cx="8620829" cy="3317929"/>
        </p:xfrm>
        <a:graphic>
          <a:graphicData uri="http://schemas.openxmlformats.org/drawingml/2006/table">
            <a:tbl>
              <a:tblPr firstRow="1" firstCol="1" bandRow="1"/>
              <a:tblGrid>
                <a:gridCol w="501107">
                  <a:extLst>
                    <a:ext uri="{9D8B030D-6E8A-4147-A177-3AD203B41FA5}">
                      <a16:colId xmlns:a16="http://schemas.microsoft.com/office/drawing/2014/main" val="1757403406"/>
                    </a:ext>
                  </a:extLst>
                </a:gridCol>
                <a:gridCol w="6344370">
                  <a:extLst>
                    <a:ext uri="{9D8B030D-6E8A-4147-A177-3AD203B41FA5}">
                      <a16:colId xmlns:a16="http://schemas.microsoft.com/office/drawing/2014/main" val="4109354936"/>
                    </a:ext>
                  </a:extLst>
                </a:gridCol>
                <a:gridCol w="887676">
                  <a:extLst>
                    <a:ext uri="{9D8B030D-6E8A-4147-A177-3AD203B41FA5}">
                      <a16:colId xmlns:a16="http://schemas.microsoft.com/office/drawing/2014/main" val="3643479100"/>
                    </a:ext>
                  </a:extLst>
                </a:gridCol>
                <a:gridCol w="887676">
                  <a:extLst>
                    <a:ext uri="{9D8B030D-6E8A-4147-A177-3AD203B41FA5}">
                      <a16:colId xmlns:a16="http://schemas.microsoft.com/office/drawing/2014/main" val="1952904555"/>
                    </a:ext>
                  </a:extLst>
                </a:gridCol>
              </a:tblGrid>
              <a:tr h="390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выполнения по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посещениям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выполнения по обращениям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4034188"/>
                  </a:ext>
                </a:extLst>
              </a:tr>
              <a:tr h="158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"МАЙНСКАЯ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6919009"/>
                  </a:ext>
                </a:extLst>
              </a:tr>
              <a:tr h="179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"ВЕШКАЙМСКАЯ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2570394"/>
                  </a:ext>
                </a:extLst>
              </a:tr>
              <a:tr h="148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"БАЗАРНОСЫЗГАНСКАЯ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29465732"/>
                  </a:ext>
                </a:extLst>
              </a:tr>
              <a:tr h="158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"ГОРОДСКАЯ БОЛЬНИЦА № 2"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57720504"/>
                  </a:ext>
                </a:extLst>
              </a:tr>
              <a:tr h="206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"НОВОМАЛЫКЛИНСКАЯ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8558754"/>
                  </a:ext>
                </a:extLst>
              </a:tr>
              <a:tr h="210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ГБУЗ "СТОМАТОЛОГИЧЕСКАЯ ПОЛИКЛИНИКА ГОРОДА УЛЬЯНОВСКА"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82174681"/>
                  </a:ext>
                </a:extLst>
              </a:tr>
              <a:tr h="212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"СЕНГИЛЕЕВСКАЯ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9447150"/>
                  </a:ext>
                </a:extLst>
              </a:tr>
              <a:tr h="158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4569623"/>
                  </a:ext>
                </a:extLst>
              </a:tr>
              <a:tr h="158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ГОРОДСКАЯ ПОЛИКЛИНИКА №1 ИМ.С.М.КИРОВА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77%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0241502"/>
                  </a:ext>
                </a:extLst>
              </a:tr>
              <a:tr h="187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"ИНЗЕНСКАЯ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66%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41317216"/>
                  </a:ext>
                </a:extLst>
              </a:tr>
              <a:tr h="158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ГОРОДСКАЯ ПОЛИКЛИНИКА № 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0898229"/>
                  </a:ext>
                </a:extLst>
              </a:tr>
              <a:tr h="184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52" marR="66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РЯЗАНОВСКАЯ УЧАСТКОВАЯ БОЛЬНИЦА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2869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0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236296" y="51470"/>
            <a:ext cx="1793909" cy="72008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ОМС  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9512" y="267494"/>
            <a:ext cx="7272808" cy="10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Государственные учреждения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здравоохранения Ульяновской области, не достигшие выполнения 90 % плана финансового обеспечения медицинской помощи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за январь-май 2023 года </a:t>
            </a:r>
            <a:r>
              <a:rPr lang="ru-RU" altLang="ru-RU" sz="1400" b="1" dirty="0" smtClean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 круглосуточному стационару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72188"/>
              </p:ext>
            </p:extLst>
          </p:nvPr>
        </p:nvGraphicFramePr>
        <p:xfrm>
          <a:off x="323529" y="1153945"/>
          <a:ext cx="7920880" cy="38695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272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b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Медицинская организация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19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январь-май 2023 года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План финансового обеспечения, 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</a:t>
                      </a:r>
                      <a:r>
                        <a:rPr lang="ru-RU" sz="1100" u="none" strike="noStrike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</a:t>
                      </a:r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Факт финансового обеспечения, 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</a:t>
                      </a:r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выполнения</a:t>
                      </a:r>
                    </a:p>
                    <a:p>
                      <a:pPr algn="ctr" fontAlgn="auto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финансирования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"Областная детская инфекционная больница"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"Центральная клиническая медико-санитарная часть им. 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заслуж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России В.А. Егорова"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"Центральная городская клиническая больница г. Ульяновска"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246,3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"Городская клиническая больница святого апостола Андрея Первозванного"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131,8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104,5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Вешкаймская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3947662820"/>
                  </a:ext>
                </a:extLst>
              </a:tr>
              <a:tr h="300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Инзенская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3159989078"/>
                  </a:ext>
                </a:extLst>
              </a:tr>
              <a:tr h="232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Карсунская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629899302"/>
                  </a:ext>
                </a:extLst>
              </a:tr>
              <a:tr h="229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lang="ru-RU" sz="10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Новомалыклинская</a:t>
                      </a: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3987581454"/>
                  </a:ext>
                </a:extLst>
              </a:tr>
              <a:tr h="163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"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Большенагаткинская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больница"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Astra Serif" pitchFamily="18" charset="-52"/>
                        <a:ea typeface="PT Astra Serif" pitchFamily="18" charset="-52"/>
                        <a:cs typeface="+mn-cs"/>
                      </a:endParaRPr>
                    </a:p>
                    <a:p>
                      <a:pPr marL="0" marR="0" lvl="0" indent="0" algn="just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87%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5903" marR="5903" marT="5903" marB="0" anchor="ctr"/>
                </a:tc>
                <a:extLst>
                  <a:ext uri="{0D108BD9-81ED-4DB2-BD59-A6C34878D82A}">
                    <a16:rowId xmlns:a16="http://schemas.microsoft.com/office/drawing/2014/main" val="129155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4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164288" y="145180"/>
            <a:ext cx="1829917" cy="770385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МО средствами НСЗ ТФОМС Ульяновской области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2190" y="1355717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27584" y="74805"/>
            <a:ext cx="6336704" cy="10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16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Средства нормированного страхового запаса </a:t>
            </a:r>
            <a:br>
              <a:rPr lang="ru-RU" altLang="ru-RU" sz="16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ТФОМС Ульяновской области, </a:t>
            </a:r>
            <a:r>
              <a:rPr lang="ru-RU" alt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включенные в территориальный план мероприятий в январе-мае</a:t>
            </a:r>
            <a:r>
              <a:rPr lang="en-US" alt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2023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1" y="1152170"/>
            <a:ext cx="5184575" cy="742756"/>
          </a:xfrm>
          <a:prstGeom prst="rect">
            <a:avLst/>
          </a:prstGeom>
          <a:solidFill>
            <a:schemeClr val="bg2">
              <a:lumMod val="90000"/>
            </a:schemeClr>
          </a:solidFill>
          <a:ln w="1587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В соответствии с утвержденным планом мероприятий на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2023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г.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                 (от 29.03.2023 года с учетом последующих изменений) распределены </a:t>
            </a:r>
            <a:r>
              <a:rPr lang="ru-RU" sz="1200" dirty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средства НСЗ в размере – 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61,89 </a:t>
            </a:r>
            <a:r>
              <a:rPr lang="ru-RU" sz="1200" b="1" dirty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млн. рублей</a:t>
            </a:r>
          </a:p>
        </p:txBody>
      </p:sp>
      <p:pic>
        <p:nvPicPr>
          <p:cNvPr id="11" name="Рисунок 10" descr="Ремонт медицинской техники — МЕДСЕРВИ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3" y="3016282"/>
            <a:ext cx="1779691" cy="98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Что такое НМО? | ru-nmo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5" y="4066916"/>
            <a:ext cx="1779691" cy="98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Покупка медицинской техники в онлайн магазинах – Это Сибирь!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5647"/>
            <a:ext cx="1807074" cy="9886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2158131"/>
            <a:ext cx="5184576" cy="570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На приобретение медицинского оборудования 60,75 млн. руб.</a:t>
            </a:r>
            <a:r>
              <a:rPr lang="en-US" sz="1200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, (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98</a:t>
            </a:r>
            <a:r>
              <a:rPr lang="en-US" sz="1200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PT Astra Serif" pitchFamily="18" charset="-52"/>
                <a:cs typeface="Arial" charset="0"/>
              </a:rPr>
              <a:t>%)</a:t>
            </a:r>
            <a:endParaRPr lang="ru-RU" sz="1200" dirty="0">
              <a:solidFill>
                <a:prstClr val="black"/>
              </a:solidFill>
              <a:latin typeface="PT Astra Serif" pitchFamily="18" charset="-52"/>
              <a:cs typeface="Arial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972894" y="2367657"/>
            <a:ext cx="641198" cy="1050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1986586" y="3424226"/>
            <a:ext cx="641198" cy="1511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986586" y="4515876"/>
            <a:ext cx="641198" cy="90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235871"/>
            <a:ext cx="5184575" cy="51637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Arial" charset="0"/>
              </a:rPr>
              <a:t>На ремонт медицинского оборудования 1,05 млн. руб.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Arial" charset="0"/>
              </a:rPr>
              <a:t>,   (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Arial" charset="0"/>
              </a:rPr>
              <a:t>1,7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Arial" charset="0"/>
              </a:rPr>
              <a:t>%)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99793" y="4224975"/>
            <a:ext cx="5184575" cy="651031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На программу повышения квалификации медицинских работников           0,09 млн. руб.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,    (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0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,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1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Astra Serif" pitchFamily="18" charset="-52"/>
                <a:ea typeface="+mn-ea"/>
                <a:cs typeface="Arial" charset="0"/>
              </a:rPr>
              <a:t>%)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Astra Serif" pitchFamily="18" charset="-5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163729" y="155284"/>
            <a:ext cx="1829917" cy="637859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МО средствами НСЗ ТФОМС Ульяновской области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3608" y="155284"/>
            <a:ext cx="6192688" cy="54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Медицинские организации, включенные в план мероприятий  на 2023 год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753055"/>
              </p:ext>
            </p:extLst>
          </p:nvPr>
        </p:nvGraphicFramePr>
        <p:xfrm>
          <a:off x="129208" y="1045127"/>
          <a:ext cx="8496945" cy="3953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68022589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87806770"/>
                    </a:ext>
                  </a:extLst>
                </a:gridCol>
              </a:tblGrid>
              <a:tr h="517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МЕДИЦИНСКОЙ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ОРГАНИЗАЦИИ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ОБОРУДОВАНИЯ,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единиц/мед. работников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СУММА,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58"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                                       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ПРИОБРЕТЕНИЕ МЕДИЦИНСКОГО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ОБОРУДОВАНИЯ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41471"/>
                  </a:ext>
                </a:extLst>
              </a:tr>
              <a:tr h="555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«Ульяновская областная клиническая больница»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   (Стол хирургический универсальный; Микроскоп оториноларингологический операционный)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3727046585"/>
                  </a:ext>
                </a:extLst>
              </a:tr>
              <a:tr h="600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«ГУЗ "УОДКБ имени политического и общественного деятеля Ю.Ф. Горячева»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(Светильник операционный хирургический), 2 ед.;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Регистратор амбулаторный для мониторинга артериального давления)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«Центр общественного здоровья и медицинской профилактики Ульяновской области»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(Аппарат для комплексной детальной оценки функций дыхательной системы </a:t>
                      </a:r>
                    </a:p>
                    <a:p>
                      <a:pPr algn="l" fontAlgn="ctr"/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(спирометр компьютеризированный)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0,25</a:t>
                      </a:r>
                      <a:endParaRPr lang="ru-RU" sz="11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929853523"/>
                  </a:ext>
                </a:extLst>
              </a:tr>
              <a:tr h="600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«Центральная клиническая медико-санитарная часть им. 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заслуж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России В.А. Егорова» -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(Система ультразвуковая диагностическая медицинская, 2ед.)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2846970338"/>
                  </a:ext>
                </a:extLst>
              </a:tr>
              <a:tr h="721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«Городская поликлиника № 5»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(Система рентгеновская диагностическая стационарная общего назначения, цифровая;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ультразвуковой визуализации универсальная, с питанием от сети; Система </a:t>
                      </a:r>
                      <a:r>
                        <a:rPr lang="ru-RU" sz="11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маммографическая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рентгеновская стационарная, цифровая)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187556897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884368" y="793144"/>
            <a:ext cx="1008112" cy="18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Лист 1</a:t>
            </a:r>
            <a:endParaRPr lang="ru-RU" sz="12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68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163729" y="155284"/>
            <a:ext cx="1829917" cy="637859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МО средствами НСЗ ТФОМС Ульяновской области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3608" y="155284"/>
            <a:ext cx="6192688" cy="54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Медицинские организации, включенные в план мероприятий  на 2023 год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35383"/>
              </p:ext>
            </p:extLst>
          </p:nvPr>
        </p:nvGraphicFramePr>
        <p:xfrm>
          <a:off x="129208" y="1069685"/>
          <a:ext cx="8496945" cy="3661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68022589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87806770"/>
                    </a:ext>
                  </a:extLst>
                </a:gridCol>
              </a:tblGrid>
              <a:tr h="504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МЕДИЦИНСКОЙ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ОРГАНИЗАЦИИ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ОБОРУДОВАНИЯ,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единиц/мед. работников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СУММА,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89"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                                               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ПРИОБРЕТЕНИЕ МЕДИЦИНСКОГО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ОБОРУДОВАНИЯ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41471"/>
                  </a:ext>
                </a:extLst>
              </a:tr>
              <a:tr h="429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Карсунская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 имени врача В.И. Фиошина» -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(Электрокардиограф)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3727046585"/>
                  </a:ext>
                </a:extLst>
              </a:tr>
              <a:tr h="38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Кузоватовская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больница»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(Щелевая лампа с принадлежностями; Автоматический рефрактометр)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Сурская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больница»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(Электрокардиограф; Дефибриллятор)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1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0,35</a:t>
                      </a:r>
                      <a:endParaRPr lang="ru-RU" sz="11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929853523"/>
                  </a:ext>
                </a:extLst>
              </a:tr>
              <a:tr h="384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Новомалыклинская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больница»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(Электрокардиограф, профессиональный, многоканальный)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2846970338"/>
                  </a:ext>
                </a:extLst>
              </a:tr>
              <a:tr h="384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Старокулаткинская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больница»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(Электрокардиограф)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3747234296"/>
                  </a:ext>
                </a:extLst>
              </a:tr>
              <a:tr h="550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Чердаклинская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больница»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(Комплекс для автоматизированной интегральной оценки функционального состояния сердечно-сосудистой системы (электрокардиограф)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3805926837"/>
                  </a:ext>
                </a:extLst>
              </a:tr>
              <a:tr h="422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60,75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187556897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56376" y="793143"/>
            <a:ext cx="914400" cy="170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Лист 2</a:t>
            </a:r>
            <a:endParaRPr lang="ru-RU" sz="12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099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163729" y="155284"/>
            <a:ext cx="1829917" cy="637859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МО средствами НСЗ ТФОМС Ульяновской области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3608" y="267494"/>
            <a:ext cx="6192688" cy="59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Медицинские организации, включенные в план мероприятий  на 2023 год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83567"/>
              </p:ext>
            </p:extLst>
          </p:nvPr>
        </p:nvGraphicFramePr>
        <p:xfrm>
          <a:off x="179511" y="988484"/>
          <a:ext cx="8496945" cy="3763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68022589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87806770"/>
                    </a:ext>
                  </a:extLst>
                </a:gridCol>
              </a:tblGrid>
              <a:tr h="538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МЕДИЦИНСКОЙ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ОРГАНИЗАЦИИ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ОБОРУДОВАНИЯ,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единиц/мед. работников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СУММА,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9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                                                      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РЕМОНТ МЕДЕЦИНСКОГО ОБОРУДОВАНИЯ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774786"/>
                  </a:ext>
                </a:extLst>
              </a:tr>
              <a:tr h="451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«УОДКБ им. политического и общественного деятеля Ю.Ф. Горячева»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(Магнитно-резонансный томограф </a:t>
                      </a:r>
                      <a:r>
                        <a:rPr lang="ru-RU" sz="11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Openmark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4000)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Новоульяновская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ГБ им. А. Ф. Альберт»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Фиброгастроскоп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Установка рентгенодиагностическая цифровая ГАММА)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2</a:t>
                      </a:r>
                      <a:endParaRPr lang="ru-RU" sz="11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0,52</a:t>
                      </a:r>
                      <a:endParaRPr lang="ru-RU" sz="11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929853523"/>
                  </a:ext>
                </a:extLst>
              </a:tr>
              <a:tr h="342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1,05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993457354"/>
                  </a:ext>
                </a:extLst>
              </a:tr>
              <a:tr h="3423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ДОПОЛНИТЕЛЬНОГО ПРОФЕССИОНАЛЬНОГО ОБРАЗОВАНИЯ МЕДИЦИНСКИХ РАБОТНИКОВ ПО ПРОГРАММАМ ПОВЫШЕНИЯ КВАЛИФИКАЦИИ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920901"/>
                  </a:ext>
                </a:extLst>
              </a:tr>
              <a:tr h="342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"Городская поликлиника № 6"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2846970338"/>
                  </a:ext>
                </a:extLst>
              </a:tr>
              <a:tr h="34233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Новоульяновская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ГБ им. А. Ф. Альберт»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1875568977"/>
                  </a:ext>
                </a:extLst>
              </a:tr>
              <a:tr h="342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ВСЕГО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61,89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241300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3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7163729" y="155284"/>
            <a:ext cx="1829917" cy="637859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Финансирование МО средствами НСЗ ТФОМС Ульяновской области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71041" y="244549"/>
            <a:ext cx="6192688" cy="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kumimoji="0" lang="ru-RU" alt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Средства нормированного страхового запаса ТФОМС Ульяновской</a:t>
            </a:r>
            <a:r>
              <a:rPr kumimoji="0" lang="ru-RU" alt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области перечисленные в медицинские организации </a:t>
            </a:r>
            <a:r>
              <a:rPr lang="ru-RU" altLang="ru-RU" sz="6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за</a:t>
            </a:r>
            <a:r>
              <a:rPr kumimoji="0" lang="ru-RU" alt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январь-май 2023 года </a:t>
            </a:r>
            <a:endParaRPr kumimoji="0" lang="ru-RU" altLang="ru-RU" sz="6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776964"/>
              </p:ext>
            </p:extLst>
          </p:nvPr>
        </p:nvGraphicFramePr>
        <p:xfrm>
          <a:off x="179511" y="988484"/>
          <a:ext cx="8496945" cy="3349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68022589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87806770"/>
                    </a:ext>
                  </a:extLst>
                </a:gridCol>
              </a:tblGrid>
              <a:tr h="538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МЕДИЦИНСКОЙ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ОРГАНИЗАЦИИ  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ОБОРУДОВАНИЯ,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единиц/мед. работников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7837" marR="7837" marT="7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СУММА,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7837" marR="7837" marT="783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94"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                                       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ПРИОБРЕТЕНИЕ МЕДИЦИНСКОГО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ОБОРУДОВАНИЯ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41471"/>
                  </a:ext>
                </a:extLst>
              </a:tr>
              <a:tr h="436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Карсунская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больница имени врача В.И. Фиошина» -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(Электрокардиограф)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3727046585"/>
                  </a:ext>
                </a:extLst>
              </a:tr>
              <a:tr h="17379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                                                      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РЕМОНТ МЕДЕЦИНСКОГО ОБОРУДОВАНИЯ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774786"/>
                  </a:ext>
                </a:extLst>
              </a:tr>
              <a:tr h="451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«УОДКБ им. политического и общественного деятеля Ю.Ф. Горячева»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(Магнитно-резонансный томограф </a:t>
                      </a:r>
                      <a:r>
                        <a:rPr lang="ru-RU" sz="11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Openmark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4000)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«</a:t>
                      </a: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Новоульяновская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ГБ им. А. Ф. Альберт»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Фиброгастроскоп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Установка рентгенодиагностическая цифровая ГАММА)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2</a:t>
                      </a:r>
                      <a:endParaRPr lang="ru-RU" sz="11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0,52</a:t>
                      </a:r>
                      <a:endParaRPr lang="ru-RU" sz="11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929853523"/>
                  </a:ext>
                </a:extLst>
              </a:tr>
              <a:tr h="3423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ДОПОЛНИТЕЛЬНОГО ПРОФЕССИОНАЛЬНОГО ОБРАЗОВАНИЯ МЕДИЦИНСКИХ РАБОТНИКОВ ПО ПРОГРАММАМ ПОВЫШЕНИЯ КВАЛИФИКАЦИИ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920901"/>
                  </a:ext>
                </a:extLst>
              </a:tr>
              <a:tr h="342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ГУЗ "Городская поликлиника № 6"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2846970338"/>
                  </a:ext>
                </a:extLst>
              </a:tr>
              <a:tr h="342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1,18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8760" marR="8760" marT="876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6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6408" y="0"/>
            <a:ext cx="8957592" cy="4925146"/>
            <a:chOff x="129208" y="145181"/>
            <a:chExt cx="8957592" cy="4925146"/>
          </a:xfrm>
        </p:grpSpPr>
        <p:sp>
          <p:nvSpPr>
            <p:cNvPr id="6" name="Прямоугольный треугольник 5"/>
            <p:cNvSpPr/>
            <p:nvPr/>
          </p:nvSpPr>
          <p:spPr>
            <a:xfrm rot="16200000">
              <a:off x="5356066" y="1344655"/>
              <a:ext cx="3642602" cy="3642602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129208" y="145181"/>
              <a:ext cx="914400" cy="914400"/>
            </a:xfrm>
            <a:prstGeom prst="rtTriangle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6200000">
              <a:off x="8172400" y="4155927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43888" y="144016"/>
            <a:ext cx="61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endParaRPr lang="ru-RU" sz="1600" b="1" dirty="0">
              <a:ln w="0"/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450215" algn="ctr" fontAlgn="base" hangingPunct="0"/>
            <a:endParaRPr lang="en-US" sz="1600" b="1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125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ПРОСРОЧЕННОЙ КРЕДИТОРСКОЙ </a:t>
            </a:r>
            <a:r>
              <a:rPr lang="ru-RU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ЗАДОЛЖЕННОСТИ ГОСУДАРСТВЕННЫХ УЧРЕЖДЕНИЙ ЗДРАВООХРАНЕНИЯ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FF8F6-4D1F-420A-B16B-95D694868CD1}"/>
              </a:ext>
            </a:extLst>
          </p:cNvPr>
          <p:cNvSpPr txBox="1"/>
          <p:nvPr/>
        </p:nvSpPr>
        <p:spPr>
          <a:xfrm>
            <a:off x="4000906" y="2202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Блок-схема: документ 11">
            <a:extLst>
              <a:ext uri="{FF2B5EF4-FFF2-40B4-BE49-F238E27FC236}">
                <a16:creationId xmlns:a16="http://schemas.microsoft.com/office/drawing/2014/main" id="{63EFF326-21B5-48F6-B9DA-0A8C8B23A857}"/>
              </a:ext>
            </a:extLst>
          </p:cNvPr>
          <p:cNvSpPr/>
          <p:nvPr/>
        </p:nvSpPr>
        <p:spPr>
          <a:xfrm>
            <a:off x="7164288" y="144016"/>
            <a:ext cx="1829917" cy="77155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Контроль ОМС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28767386"/>
              </p:ext>
            </p:extLst>
          </p:nvPr>
        </p:nvGraphicFramePr>
        <p:xfrm>
          <a:off x="590415" y="1067346"/>
          <a:ext cx="7488831" cy="379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3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73650C26-AAC5-4218-9E8A-20F7246CF6E0}"/>
              </a:ext>
            </a:extLst>
          </p:cNvPr>
          <p:cNvSpPr/>
          <p:nvPr/>
        </p:nvSpPr>
        <p:spPr>
          <a:xfrm rot="16200000">
            <a:off x="5356066" y="1344655"/>
            <a:ext cx="3642602" cy="3642602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8F515F22-B0DC-43A6-B60C-5DF7FC48C572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87E41450-92F2-4E71-9746-C106EA4CC6A3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687" y="144016"/>
            <a:ext cx="6120680" cy="56557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НАИБОЛЬШЕЕ СНИЖЕНИЕ ПРОСРОЧЕННОЙ КРЕДИТОРСКОЙ ЗАДОЛЖЕННОСТИ ПО СЛЕДУЮЩИМ МЕДИЦИНСКИМ ОРГАНИЗАЦИЯМ НА 01.06.2023 ГОДА</a:t>
            </a:r>
            <a:endParaRPr lang="ru-RU" sz="1600" dirty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64288" y="144016"/>
            <a:ext cx="1852613" cy="4854303"/>
            <a:chOff x="7164288" y="144016"/>
            <a:chExt cx="1852613" cy="4854303"/>
          </a:xfrm>
        </p:grpSpPr>
        <p:sp>
          <p:nvSpPr>
            <p:cNvPr id="8" name="Блок-схема: документ 7"/>
            <p:cNvSpPr/>
            <p:nvPr/>
          </p:nvSpPr>
          <p:spPr>
            <a:xfrm>
              <a:off x="7164288" y="144016"/>
              <a:ext cx="1829917" cy="771550"/>
            </a:xfrm>
            <a:prstGeom prst="flowChartDocumen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234" tIns="31117" rIns="62234" bIns="31117"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itchFamily="34" charset="0"/>
                </a:rPr>
                <a:t>Контроль ОМС</a:t>
              </a: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6200000">
              <a:off x="8102501" y="4083919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29545"/>
              </p:ext>
            </p:extLst>
          </p:nvPr>
        </p:nvGraphicFramePr>
        <p:xfrm>
          <a:off x="754063" y="1117600"/>
          <a:ext cx="7446962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Документ" r:id="rId3" imgW="6096435" imgH="2858862" progId="Word.Document.12">
                  <p:embed/>
                </p:oleObj>
              </mc:Choice>
              <mc:Fallback>
                <p:oleObj name="Документ" r:id="rId3" imgW="6096435" imgH="2858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63" y="1117600"/>
                        <a:ext cx="7446962" cy="349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7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73650C26-AAC5-4218-9E8A-20F7246CF6E0}"/>
              </a:ext>
            </a:extLst>
          </p:cNvPr>
          <p:cNvSpPr/>
          <p:nvPr/>
        </p:nvSpPr>
        <p:spPr>
          <a:xfrm rot="16200000">
            <a:off x="5356066" y="1344655"/>
            <a:ext cx="3642602" cy="3642602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8F515F22-B0DC-43A6-B60C-5DF7FC48C572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87E41450-92F2-4E71-9746-C106EA4CC6A3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687" y="144016"/>
            <a:ext cx="6120680" cy="56557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НАИБОЛЬШИЙ РОСТ ПРОСРОЧЕННОЙ КРЕДИТОРСКОЙ ЗАДОЛЖЕННОСТИ ПО СЛЕДУЮЩИМ МЕДИЦИНСКИМ ОРГАНИЗАЦИЯМ НА 01.06.2023 ГОДА</a:t>
            </a:r>
            <a:endParaRPr lang="ru-RU" sz="1600" dirty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64288" y="144016"/>
            <a:ext cx="1852613" cy="4854303"/>
            <a:chOff x="7164288" y="144016"/>
            <a:chExt cx="1852613" cy="4854303"/>
          </a:xfrm>
        </p:grpSpPr>
        <p:sp>
          <p:nvSpPr>
            <p:cNvPr id="8" name="Блок-схема: документ 7"/>
            <p:cNvSpPr/>
            <p:nvPr/>
          </p:nvSpPr>
          <p:spPr>
            <a:xfrm>
              <a:off x="7164288" y="144016"/>
              <a:ext cx="1829917" cy="771550"/>
            </a:xfrm>
            <a:prstGeom prst="flowChartDocumen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234" tIns="31117" rIns="62234" bIns="31117"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itchFamily="34" charset="0"/>
                </a:rPr>
                <a:t>Контроль ОМС</a:t>
              </a: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6200000">
              <a:off x="8102501" y="4083919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660" name="Объект 6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211248"/>
              </p:ext>
            </p:extLst>
          </p:nvPr>
        </p:nvGraphicFramePr>
        <p:xfrm>
          <a:off x="906463" y="1270000"/>
          <a:ext cx="7446962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3" imgW="6096435" imgH="2849518" progId="Word.Document.12">
                  <p:embed/>
                </p:oleObj>
              </mc:Choice>
              <mc:Fallback>
                <p:oleObj name="Документ" r:id="rId3" imgW="6096435" imgH="28495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463" y="1270000"/>
                        <a:ext cx="7446962" cy="349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DE63296A-3BE6-40D0-A6E9-1EE464786ADA}"/>
              </a:ext>
            </a:extLst>
          </p:cNvPr>
          <p:cNvSpPr/>
          <p:nvPr/>
        </p:nvSpPr>
        <p:spPr>
          <a:xfrm rot="16200000">
            <a:off x="5356066" y="1344655"/>
            <a:ext cx="3642602" cy="3642602"/>
          </a:xfrm>
          <a:prstGeom prst="rtTriangl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935E5828-3D89-4B8C-A1FA-8AF22408C910}"/>
              </a:ext>
            </a:extLst>
          </p:cNvPr>
          <p:cNvSpPr/>
          <p:nvPr/>
        </p:nvSpPr>
        <p:spPr>
          <a:xfrm rot="16200000">
            <a:off x="8172400" y="4155927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5E3B2023-499E-430D-9A36-35F5D8FEBCF7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документ 13">
            <a:extLst>
              <a:ext uri="{FF2B5EF4-FFF2-40B4-BE49-F238E27FC236}">
                <a16:creationId xmlns:a16="http://schemas.microsoft.com/office/drawing/2014/main" id="{63EFF326-21B5-48F6-B9DA-0A8C8B23A857}"/>
              </a:ext>
            </a:extLst>
          </p:cNvPr>
          <p:cNvSpPr/>
          <p:nvPr/>
        </p:nvSpPr>
        <p:spPr>
          <a:xfrm>
            <a:off x="7164288" y="144016"/>
            <a:ext cx="1829917" cy="77155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Контроль ОМС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6D4620-E4C2-41C1-B9F8-2A678799B66A}"/>
              </a:ext>
            </a:extLst>
          </p:cNvPr>
          <p:cNvSpPr/>
          <p:nvPr/>
        </p:nvSpPr>
        <p:spPr>
          <a:xfrm>
            <a:off x="1187624" y="207007"/>
            <a:ext cx="5976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Структура просроченной кредиторской задолженности </a:t>
            </a:r>
            <a:br>
              <a:rPr lang="ru-RU" alt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</a:br>
            <a:r>
              <a:rPr lang="ru-RU" alt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на </a:t>
            </a:r>
            <a:r>
              <a:rPr lang="ru-RU" alt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01.06.2023 </a:t>
            </a:r>
            <a:r>
              <a:rPr lang="ru-RU" alt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PT Astra Serif" panose="020A0603040505020204" pitchFamily="18" charset="-52"/>
              </a:rPr>
              <a:t>года</a:t>
            </a:r>
            <a:endParaRPr lang="ru-RU" sz="1600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15547"/>
              </p:ext>
            </p:extLst>
          </p:nvPr>
        </p:nvGraphicFramePr>
        <p:xfrm>
          <a:off x="1042988" y="976313"/>
          <a:ext cx="6840537" cy="325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Лист" r:id="rId4" imgW="8105714" imgH="3781515" progId="Excel.Sheet.8">
                  <p:embed/>
                </p:oleObj>
              </mc:Choice>
              <mc:Fallback>
                <p:oleObj name="Лист" r:id="rId4" imgW="8105714" imgH="3781515" progId="Excel.Sheet.8">
                  <p:embed/>
                  <p:pic>
                    <p:nvPicPr>
                      <p:cNvPr id="2" name="Объект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76313"/>
                        <a:ext cx="6840537" cy="325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1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DE63296A-3BE6-40D0-A6E9-1EE464786ADA}"/>
              </a:ext>
            </a:extLst>
          </p:cNvPr>
          <p:cNvSpPr/>
          <p:nvPr/>
        </p:nvSpPr>
        <p:spPr>
          <a:xfrm rot="16200000">
            <a:off x="5400539" y="1390413"/>
            <a:ext cx="3642602" cy="3642602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5E3B2023-499E-430D-9A36-35F5D8FEBCF7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36264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Анализ выполнения объёмов по профилактическим мероприятиям </a:t>
            </a: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935E5828-3D89-4B8C-A1FA-8AF22408C910}"/>
              </a:ext>
            </a:extLst>
          </p:cNvPr>
          <p:cNvSpPr/>
          <p:nvPr/>
        </p:nvSpPr>
        <p:spPr>
          <a:xfrm rot="16200000">
            <a:off x="8172400" y="4155927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7740352" y="123984"/>
            <a:ext cx="1302789" cy="503550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99724"/>
              </p:ext>
            </p:extLst>
          </p:nvPr>
        </p:nvGraphicFramePr>
        <p:xfrm>
          <a:off x="564704" y="1441022"/>
          <a:ext cx="8064896" cy="286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153"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рамках выполнения:</a:t>
                      </a:r>
                      <a:endParaRPr lang="ru-RU" sz="2000" u="none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16">
                <a:tc>
                  <a:txBody>
                    <a:bodyPr/>
                    <a:lstStyle/>
                    <a:p>
                      <a:pPr algn="l"/>
                      <a:r>
                        <a:rPr lang="ru-RU" sz="20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диспансеризации взрослого и детского населения</a:t>
                      </a:r>
                      <a:endParaRPr lang="ru-RU" sz="2000" b="0" u="none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86853432"/>
                  </a:ext>
                </a:extLst>
              </a:tr>
              <a:tr h="498125">
                <a:tc>
                  <a:txBody>
                    <a:bodyPr/>
                    <a:lstStyle/>
                    <a:p>
                      <a:pPr algn="l"/>
                      <a:r>
                        <a:rPr lang="ru-RU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углубленной диспансеризации взрослого населения</a:t>
                      </a:r>
                      <a:endParaRPr lang="ru-RU" sz="2000" b="0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47">
                <a:tc>
                  <a:txBody>
                    <a:bodyPr/>
                    <a:lstStyle/>
                    <a:p>
                      <a:pPr algn="l"/>
                      <a:r>
                        <a:rPr lang="ru-RU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профилактических медицинских осмотров взрослого</a:t>
                      </a:r>
                      <a:r>
                        <a:rPr lang="ru-RU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и детского населения</a:t>
                      </a:r>
                      <a:endParaRPr lang="ru-RU" sz="2000" b="0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6797381"/>
                  </a:ext>
                </a:extLst>
              </a:tr>
              <a:tr h="411447">
                <a:tc>
                  <a:txBody>
                    <a:bodyPr/>
                    <a:lstStyle/>
                    <a:p>
                      <a:pPr algn="l"/>
                      <a:r>
                        <a:rPr lang="ru-RU" sz="2000" b="1" u="none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оплачено</a:t>
                      </a:r>
                      <a:r>
                        <a:rPr lang="ru-RU" sz="2000" b="1" u="none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316 030 комплексных посещений, что составило 45% от годового плана</a:t>
                      </a:r>
                      <a:endParaRPr lang="ru-RU" sz="2000" b="1" u="none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329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7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73650C26-AAC5-4218-9E8A-20F7246CF6E0}"/>
              </a:ext>
            </a:extLst>
          </p:cNvPr>
          <p:cNvSpPr/>
          <p:nvPr/>
        </p:nvSpPr>
        <p:spPr>
          <a:xfrm rot="16200000">
            <a:off x="5356066" y="1344655"/>
            <a:ext cx="3642602" cy="3642602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8F515F22-B0DC-43A6-B60C-5DF7FC48C572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87E41450-92F2-4E71-9746-C106EA4CC6A3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687" y="144016"/>
            <a:ext cx="6120680" cy="56557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Поручения руководителям медицинских организаций</a:t>
            </a:r>
            <a:endParaRPr lang="ru-RU" sz="1600" dirty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59218" y="159272"/>
            <a:ext cx="1857683" cy="4839047"/>
            <a:chOff x="7159218" y="159272"/>
            <a:chExt cx="1857683" cy="4839047"/>
          </a:xfrm>
        </p:grpSpPr>
        <p:sp>
          <p:nvSpPr>
            <p:cNvPr id="8" name="Блок-схема: документ 7"/>
            <p:cNvSpPr/>
            <p:nvPr/>
          </p:nvSpPr>
          <p:spPr>
            <a:xfrm>
              <a:off x="7159218" y="159272"/>
              <a:ext cx="1829917" cy="771550"/>
            </a:xfrm>
            <a:prstGeom prst="flowChartDocumen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234" tIns="31117" rIns="62234" bIns="31117"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itchFamily="34" charset="0"/>
                </a:rPr>
                <a:t>Поручения</a:t>
              </a:r>
              <a:endPara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6200000">
              <a:off x="8102501" y="4083919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39552" y="987574"/>
            <a:ext cx="8352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необходимо осуществлять ежемесячный контроль за выполнением объёмов медицинской помощи и их финансовом обеспечении в рамках территориальной программы ОМС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усилить контроль за полнотой и качеством представляемых реестров счетов с целью снижения исключения случаев с оплаты при проведении медико-экономического контроля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принять все необходимые меры, направленные на снижение кредиторской задолженности.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endParaRPr lang="ru-RU" sz="16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18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 rot="16200000">
            <a:off x="5292080" y="1310497"/>
            <a:ext cx="3642602" cy="3642602"/>
          </a:xfrm>
          <a:prstGeom prst="rtTriangle">
            <a:avLst/>
          </a:prstGeom>
          <a:solidFill>
            <a:srgbClr val="C6D9F1">
              <a:alpha val="50196"/>
            </a:srgb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rgbClr val="C6D9F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7494"/>
            <a:ext cx="6120680" cy="795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        </a:t>
            </a:r>
            <a:endParaRPr lang="ru-RU" sz="16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9425"/>
              </p:ext>
            </p:extLst>
          </p:nvPr>
        </p:nvGraphicFramePr>
        <p:xfrm>
          <a:off x="586408" y="610792"/>
          <a:ext cx="7776864" cy="640080"/>
        </p:xfrm>
        <a:graphic>
          <a:graphicData uri="http://schemas.openxmlformats.org/drawingml/2006/table">
            <a:tbl>
              <a:tblPr firstRow="1" bandRow="1"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Диспансеризация взрослого населения </a:t>
                      </a:r>
                      <a:endParaRPr lang="ru-RU" sz="1800" u="none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Средний уровень выполнения – 42%, оплачено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136 027 КП.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Блок-схема: документ 14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35095"/>
              </p:ext>
            </p:extLst>
          </p:nvPr>
        </p:nvGraphicFramePr>
        <p:xfrm>
          <a:off x="501824" y="1608838"/>
          <a:ext cx="7946031" cy="3261539"/>
        </p:xfrm>
        <a:graphic>
          <a:graphicData uri="http://schemas.openxmlformats.org/drawingml/2006/table">
            <a:tbl>
              <a:tblPr firstRow="1" firstCol="1" bandRow="1"/>
              <a:tblGrid>
                <a:gridCol w="357115">
                  <a:extLst>
                    <a:ext uri="{9D8B030D-6E8A-4147-A177-3AD203B41FA5}">
                      <a16:colId xmlns:a16="http://schemas.microsoft.com/office/drawing/2014/main" val="2880754724"/>
                    </a:ext>
                  </a:extLst>
                </a:gridCol>
                <a:gridCol w="5985555">
                  <a:extLst>
                    <a:ext uri="{9D8B030D-6E8A-4147-A177-3AD203B41FA5}">
                      <a16:colId xmlns:a16="http://schemas.microsoft.com/office/drawing/2014/main" val="2153265174"/>
                    </a:ext>
                  </a:extLst>
                </a:gridCol>
                <a:gridCol w="1603361">
                  <a:extLst>
                    <a:ext uri="{9D8B030D-6E8A-4147-A177-3AD203B41FA5}">
                      <a16:colId xmlns:a16="http://schemas.microsoft.com/office/drawing/2014/main" val="1577501778"/>
                    </a:ext>
                  </a:extLst>
                </a:gridCol>
              </a:tblGrid>
              <a:tr h="303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507637"/>
                  </a:ext>
                </a:extLst>
              </a:tr>
              <a:tr h="22112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Высокий процент исполнения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047348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"БОЛЬШЕНАГАТКИНСКАЯ РАЙОННАЯ БОЛЬНИЦА"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60%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2560609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"КУЗОВАТОВСКАЯ РАЙОННАЯ БОЛЬНИЦА"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53%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2786597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 "СЕНГИЛЕЕВСКАЯ РАЙОННАЯ БОЛЬНИЦА"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51%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19340485"/>
                  </a:ext>
                </a:extLst>
              </a:tr>
              <a:tr h="22112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Низкий процент исполнения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423092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ЧАСТНОЕ УЧРЕЖДЕНИЕ ЗДРАВООХРАНЕНИЯ "БОЛЬНИЦА "РЖД-МЕДИЦИНА" ГОРОДА УЛЬЯНОВСК"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41%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40903818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 "ИНЗЕНСКАЯ РАЙОННАЯ БОЛЬНИЦА"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40%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77364901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МУЛЛОВСКАЯ УЧАСТКОВАЯ БОЛЬНИЦА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40%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5316617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 "ГОРОДСКАЯ ПОЛИКЛИНИКА № 6"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38%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56356411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 ГОРОДСКАЯ ПОЛИКЛИНИКА №1 ИМ.С.М.КИРОВА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38%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49148998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 "МАЙНСКАЯ РАЙОННАЯ БОЛЬНИЦА"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37%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5740969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"ГОРОДСКАЯ ПОЛИКЛИНИКА № 5"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36%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5425951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ГУЗ ГОРОДСКАЯ ПОЛИКЛИНИКА № 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23%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3638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34137"/>
              </p:ext>
            </p:extLst>
          </p:nvPr>
        </p:nvGraphicFramePr>
        <p:xfrm>
          <a:off x="539551" y="672125"/>
          <a:ext cx="7848873" cy="640080"/>
        </p:xfrm>
        <a:graphic>
          <a:graphicData uri="http://schemas.openxmlformats.org/drawingml/2006/table">
            <a:tbl>
              <a:tblPr firstRow="1" bandRow="1"/>
              <a:tblGrid>
                <a:gridCol w="784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Углубленная диспансеризация взрослого населения</a:t>
                      </a:r>
                    </a:p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Средний уровень выполнения  – 4</a:t>
                      </a:r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%, оплачено 29 937 КП.</a:t>
                      </a:r>
                      <a:endParaRPr lang="ru-RU" sz="1800" b="0" u="none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Блок-схема: документ 12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62611"/>
              </p:ext>
            </p:extLst>
          </p:nvPr>
        </p:nvGraphicFramePr>
        <p:xfrm>
          <a:off x="404730" y="1394694"/>
          <a:ext cx="8127710" cy="3603625"/>
        </p:xfrm>
        <a:graphic>
          <a:graphicData uri="http://schemas.openxmlformats.org/drawingml/2006/table">
            <a:tbl>
              <a:tblPr firstRow="1" firstCol="1" bandRow="1"/>
              <a:tblGrid>
                <a:gridCol w="365280">
                  <a:extLst>
                    <a:ext uri="{9D8B030D-6E8A-4147-A177-3AD203B41FA5}">
                      <a16:colId xmlns:a16="http://schemas.microsoft.com/office/drawing/2014/main" val="855049970"/>
                    </a:ext>
                  </a:extLst>
                </a:gridCol>
                <a:gridCol w="6122408">
                  <a:extLst>
                    <a:ext uri="{9D8B030D-6E8A-4147-A177-3AD203B41FA5}">
                      <a16:colId xmlns:a16="http://schemas.microsoft.com/office/drawing/2014/main" val="2214511408"/>
                    </a:ext>
                  </a:extLst>
                </a:gridCol>
                <a:gridCol w="1640022">
                  <a:extLst>
                    <a:ext uri="{9D8B030D-6E8A-4147-A177-3AD203B41FA5}">
                      <a16:colId xmlns:a16="http://schemas.microsoft.com/office/drawing/2014/main" val="3052720519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7605405"/>
                  </a:ext>
                </a:extLst>
              </a:tr>
              <a:tr h="18224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Высокий процент исполнения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4371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"КУЗОВАТОВСКАЯ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61%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9883511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"ТЕРЕНЬГУЛЬСКАЯ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713419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ГОРОДСКАЯ ПОЛИКЛИНИКА №1 ИМ.С.М.КИРОВА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11334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КАРСУНСКАЯ РАЙОННАЯ БОЛЬНИЦА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006112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1109288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"БОЛЬШЕНАГАТКИНСКАЯ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1275762"/>
                  </a:ext>
                </a:extLst>
              </a:tr>
              <a:tr h="1670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Низкий процент исполнения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972478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"НОВОСПАССКАЯ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41%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0670295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ГОРОДСКАЯ БОЛЬНИЦА №3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41%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4543241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ЧАСТНОЕ УЧРЕЖДЕНИЕ ЗДРАВООХРАНЕНИЯ "БОЛЬНИЦА "РЖД-МЕДИЦИНА" ГОРОДА УЛЬЯНОВСК"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7706136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"ГОРОДСКАЯ ПОЛИКЛИНИКА № 5"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2088601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"ГОРОДСКАЯ БОЛЬНИЦА № 2"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53395089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ТИИНСКАЯ УЧАСТКОВАЯ БОЛЬНИЦА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0742313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"НОВОМАЛЫКЛИНСКАЯ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85382922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РЯЗАНОВСКАЯ УЧАСТКОВАЯ БОЛЬНИЦА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23%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450796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ГОРОДСКАЯ ПОЛИКЛИНИКА № 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20%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4764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9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81076"/>
              </p:ext>
            </p:extLst>
          </p:nvPr>
        </p:nvGraphicFramePr>
        <p:xfrm>
          <a:off x="554157" y="678780"/>
          <a:ext cx="7776864" cy="640080"/>
        </p:xfrm>
        <a:graphic>
          <a:graphicData uri="http://schemas.openxmlformats.org/drawingml/2006/table">
            <a:tbl>
              <a:tblPr firstRow="1" bandRow="1"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Профилактические медицинские осмотры взрослого населения</a:t>
                      </a:r>
                    </a:p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Средний уровень выполнения – 42%,</a:t>
                      </a:r>
                      <a:r>
                        <a:rPr lang="ru-RU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оплачено 41 290 КП.</a:t>
                      </a:r>
                      <a:endParaRPr lang="ru-RU" sz="1800" b="0" u="none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Блок-схема: документ 12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0067"/>
              </p:ext>
            </p:extLst>
          </p:nvPr>
        </p:nvGraphicFramePr>
        <p:xfrm>
          <a:off x="482149" y="1488007"/>
          <a:ext cx="7920880" cy="3616634"/>
        </p:xfrm>
        <a:graphic>
          <a:graphicData uri="http://schemas.openxmlformats.org/drawingml/2006/table">
            <a:tbl>
              <a:tblPr firstRow="1" firstCol="1" bandRow="1"/>
              <a:tblGrid>
                <a:gridCol w="355985">
                  <a:extLst>
                    <a:ext uri="{9D8B030D-6E8A-4147-A177-3AD203B41FA5}">
                      <a16:colId xmlns:a16="http://schemas.microsoft.com/office/drawing/2014/main" val="1981969002"/>
                    </a:ext>
                  </a:extLst>
                </a:gridCol>
                <a:gridCol w="5966609">
                  <a:extLst>
                    <a:ext uri="{9D8B030D-6E8A-4147-A177-3AD203B41FA5}">
                      <a16:colId xmlns:a16="http://schemas.microsoft.com/office/drawing/2014/main" val="3841259100"/>
                    </a:ext>
                  </a:extLst>
                </a:gridCol>
                <a:gridCol w="1598286">
                  <a:extLst>
                    <a:ext uri="{9D8B030D-6E8A-4147-A177-3AD203B41FA5}">
                      <a16:colId xmlns:a16="http://schemas.microsoft.com/office/drawing/2014/main" val="1466039615"/>
                    </a:ext>
                  </a:extLst>
                </a:gridCol>
              </a:tblGrid>
              <a:tr h="302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8649662"/>
                  </a:ext>
                </a:extLst>
              </a:tr>
              <a:tr h="22091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Высокий процент исполнения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098460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ТИИНСКАЯ УЧАСТКОВАЯ БОЛЬНИЦА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67%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4009308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"КУЗОВАТОВСКАЯ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6118807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"ТЕРЕНЬГУЛЬСКАЯ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5172651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"БОЛЬШЕНАГАТКИНСКАЯ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479338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ЗЕРНОСОВХОЗСКАЯ УЧАСТКОВАЯ БОЛЬНИЦА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03861333"/>
                  </a:ext>
                </a:extLst>
              </a:tr>
              <a:tr h="22091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Низкий процент исполнения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02967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"ГОРОДСКАЯ ПОЛИКЛИНИКА № 5"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77656244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"ГОРОДСКАЯ БОЛЬНИЦА № 2"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37524938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"ГОРОДСКАЯ ПОЛИКЛИНИКА № 6"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9985035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НОВО-МАЙНСКАЯ ГОРОДСКАЯ БОЛЬНИЦА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6128329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"ИНЗЕНСКАЯ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0944624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"НОВОМАЛЫКЛИНСКАЯ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26%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2411226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"МАЙНСКАЯ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23%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9599609"/>
                  </a:ext>
                </a:extLst>
              </a:tr>
              <a:tr h="220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ГОРОДСКАЯ ПОЛИКЛИНИКА № 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3224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4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22206"/>
              </p:ext>
            </p:extLst>
          </p:nvPr>
        </p:nvGraphicFramePr>
        <p:xfrm>
          <a:off x="586408" y="497491"/>
          <a:ext cx="7776864" cy="640080"/>
        </p:xfrm>
        <a:graphic>
          <a:graphicData uri="http://schemas.openxmlformats.org/drawingml/2006/table">
            <a:tbl>
              <a:tblPr firstRow="1" bandRow="1"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Профилактические медицинские осмотры несовершеннолетних </a:t>
                      </a: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Средний уровень выполнения – 50%, оплачено 106 026 КП.</a:t>
                      </a:r>
                      <a:endParaRPr lang="ru-RU" sz="1800" b="0" u="none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Блок-схема: документ 12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14199"/>
              </p:ext>
            </p:extLst>
          </p:nvPr>
        </p:nvGraphicFramePr>
        <p:xfrm>
          <a:off x="435139" y="1202637"/>
          <a:ext cx="8064896" cy="3894653"/>
        </p:xfrm>
        <a:graphic>
          <a:graphicData uri="http://schemas.openxmlformats.org/drawingml/2006/table">
            <a:tbl>
              <a:tblPr firstRow="1" firstCol="1" bandRow="1"/>
              <a:tblGrid>
                <a:gridCol w="362458">
                  <a:extLst>
                    <a:ext uri="{9D8B030D-6E8A-4147-A177-3AD203B41FA5}">
                      <a16:colId xmlns:a16="http://schemas.microsoft.com/office/drawing/2014/main" val="306054305"/>
                    </a:ext>
                  </a:extLst>
                </a:gridCol>
                <a:gridCol w="6075093">
                  <a:extLst>
                    <a:ext uri="{9D8B030D-6E8A-4147-A177-3AD203B41FA5}">
                      <a16:colId xmlns:a16="http://schemas.microsoft.com/office/drawing/2014/main" val="1185863000"/>
                    </a:ext>
                  </a:extLst>
                </a:gridCol>
                <a:gridCol w="1627345">
                  <a:extLst>
                    <a:ext uri="{9D8B030D-6E8A-4147-A177-3AD203B41FA5}">
                      <a16:colId xmlns:a16="http://schemas.microsoft.com/office/drawing/2014/main" val="3594443377"/>
                    </a:ext>
                  </a:extLst>
                </a:gridCol>
              </a:tblGrid>
              <a:tr h="28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9844392"/>
                  </a:ext>
                </a:extLst>
              </a:tr>
              <a:tr h="20760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Высокий процент исполнения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033908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ЗЕРНОСОВХОЗСКАЯ УЧАСТКОВАЯ БОЛЬНИЦА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53865430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19821578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"ДЕТСКАЯ ГОРОДСКАЯ КЛИНИЧЕСКАЯ БОЛЬНИЦА ГОРОДА УЛЬЯНОВСКА"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7289660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"НОВОСПАССКАЯ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0980429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"ТЕРЕНЬГУЛЬСКАЯ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54%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239021"/>
                  </a:ext>
                </a:extLst>
              </a:tr>
              <a:tr h="20760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Низкий процент исполнения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809106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"МАЙНСКАЯ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76576048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"ЧЕРДАКЛИНСКАЯ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7743489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"НОВОУЛЬЯНОВСКАЯ ГОРОДСКАЯ БОЛЬНИЦА ИМ. А.Ф. АЛЬБЕРТ"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099932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"БОЛЬШЕНАГАТКИНСКАЯ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6874098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"УЛЬЯНОВСКАЯ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9267028"/>
                  </a:ext>
                </a:extLst>
              </a:tr>
              <a:tr h="191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"БАРЫШСКАЯ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2459267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"РАДИЩЕВСКАЯ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1177634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РЯЗАНОВСКАЯ УЧАСТКОВАЯ БОЛЬНИЦА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23426605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"ИНЗЕНСКАЯ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28%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82457259"/>
                  </a:ext>
                </a:extLst>
              </a:tr>
              <a:tr h="207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"БАЗАРНОСЫЗГАНСКАЯ РАЙОННАЯ БОЛЬНИЦА"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8742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4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F779B67-A684-42FC-BF4A-C6C620DFF935}"/>
              </a:ext>
            </a:extLst>
          </p:cNvPr>
          <p:cNvSpPr/>
          <p:nvPr/>
        </p:nvSpPr>
        <p:spPr>
          <a:xfrm rot="16200000">
            <a:off x="5378987" y="1229715"/>
            <a:ext cx="3642602" cy="3642602"/>
          </a:xfrm>
          <a:prstGeom prst="rtTriangle">
            <a:avLst/>
          </a:prstGeom>
          <a:solidFill>
            <a:schemeClr val="bg2">
              <a:lumMod val="50000"/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2751CCD-D5B5-435F-B64D-542E43174A6A}"/>
              </a:ext>
            </a:extLst>
          </p:cNvPr>
          <p:cNvSpPr/>
          <p:nvPr/>
        </p:nvSpPr>
        <p:spPr>
          <a:xfrm rot="16200000">
            <a:off x="8100392" y="408391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E01F3925-F743-4864-BE41-F8DA2DE479B4}"/>
              </a:ext>
            </a:extLst>
          </p:cNvPr>
          <p:cNvSpPr/>
          <p:nvPr/>
        </p:nvSpPr>
        <p:spPr>
          <a:xfrm rot="5400000">
            <a:off x="129208" y="145181"/>
            <a:ext cx="914400" cy="914400"/>
          </a:xfrm>
          <a:prstGeom prst="rt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41174"/>
              </p:ext>
            </p:extLst>
          </p:nvPr>
        </p:nvGraphicFramePr>
        <p:xfrm>
          <a:off x="559278" y="703947"/>
          <a:ext cx="7776864" cy="914400"/>
        </p:xfrm>
        <a:graphic>
          <a:graphicData uri="http://schemas.openxmlformats.org/drawingml/2006/table">
            <a:tbl>
              <a:tblPr firstRow="1" bandRow="1"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Диспансеризация</a:t>
                      </a:r>
                      <a:r>
                        <a:rPr lang="ru-RU" sz="18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детей-сирот и детей, находящихся в трудной жизненной ситуации</a:t>
                      </a:r>
                    </a:p>
                    <a:p>
                      <a:pPr marL="0" marR="0" lvl="0" indent="0" algn="ctr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Средний уровень выполнения – 82%, оплачено</a:t>
                      </a:r>
                      <a:r>
                        <a:rPr lang="ru-RU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1 140 КП.</a:t>
                      </a:r>
                      <a:endParaRPr lang="ru-RU" sz="1800" b="0" u="none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Блок-схема: документ 12"/>
          <p:cNvSpPr/>
          <p:nvPr/>
        </p:nvSpPr>
        <p:spPr>
          <a:xfrm>
            <a:off x="7884367" y="87199"/>
            <a:ext cx="1231337" cy="269602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itchFamily="34" charset="0"/>
              </a:rPr>
              <a:t>ОМС</a:t>
            </a:r>
            <a:endParaRPr lang="ru-RU" sz="11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87199"/>
            <a:ext cx="6271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Диспансеризация детского населения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46027"/>
              </p:ext>
            </p:extLst>
          </p:nvPr>
        </p:nvGraphicFramePr>
        <p:xfrm>
          <a:off x="350301" y="1691173"/>
          <a:ext cx="8149734" cy="1874127"/>
        </p:xfrm>
        <a:graphic>
          <a:graphicData uri="http://schemas.openxmlformats.org/drawingml/2006/table">
            <a:tbl>
              <a:tblPr firstRow="1" firstCol="1" bandRow="1"/>
              <a:tblGrid>
                <a:gridCol w="366271">
                  <a:extLst>
                    <a:ext uri="{9D8B030D-6E8A-4147-A177-3AD203B41FA5}">
                      <a16:colId xmlns:a16="http://schemas.microsoft.com/office/drawing/2014/main" val="3572065486"/>
                    </a:ext>
                  </a:extLst>
                </a:gridCol>
                <a:gridCol w="6139000">
                  <a:extLst>
                    <a:ext uri="{9D8B030D-6E8A-4147-A177-3AD203B41FA5}">
                      <a16:colId xmlns:a16="http://schemas.microsoft.com/office/drawing/2014/main" val="1534288536"/>
                    </a:ext>
                  </a:extLst>
                </a:gridCol>
                <a:gridCol w="1644463">
                  <a:extLst>
                    <a:ext uri="{9D8B030D-6E8A-4147-A177-3AD203B41FA5}">
                      <a16:colId xmlns:a16="http://schemas.microsoft.com/office/drawing/2014/main" val="3021016672"/>
                    </a:ext>
                  </a:extLst>
                </a:gridCol>
              </a:tblGrid>
              <a:tr h="266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Наименование медицинской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% выполнения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4324993"/>
                  </a:ext>
                </a:extLst>
              </a:tr>
              <a:tr h="19464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Высокий процент исполнения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20890"/>
                  </a:ext>
                </a:extLst>
              </a:tr>
              <a:tr h="394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ГУЗ «ГОРОДСКАЯ КЛИНИЧЕСКАЯ БОЛЬНИЦА СВЯТОГО АПОСТОЛА АНДРЕЯ ПЕРВОЗВАННОГО»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6178799"/>
                  </a:ext>
                </a:extLst>
              </a:tr>
              <a:tr h="304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 "ДЕТСКАЯ ГОРОДСКАЯ КЛИНИЧЕСКАЯ БОЛЬНИЦА ГОРОДА УЛЬЯНОВСКА"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99%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3047239"/>
                  </a:ext>
                </a:extLst>
              </a:tr>
              <a:tr h="19464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Низкий процент исполнения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35732"/>
                  </a:ext>
                </a:extLst>
              </a:tr>
              <a:tr h="194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 CYR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ГУЗ "БАРЫШСКАЯ РАЙОННАЯ БОЛЬНИЦА"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1062096"/>
                  </a:ext>
                </a:extLst>
              </a:tr>
              <a:tr h="324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34%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/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061841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0301" y="3874134"/>
            <a:ext cx="8182138" cy="6463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Не предоставили на оплату реестры счетов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ГУЗ «</a:t>
            </a:r>
            <a:r>
              <a:rPr lang="ru-RU" sz="1200" b="1" dirty="0" err="1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Майнская</a:t>
            </a: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 РБ»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ГУЗ «Ульяновская РБ»</a:t>
            </a:r>
            <a:endParaRPr lang="ru-RU" sz="1200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4290</TotalTime>
  <Words>3928</Words>
  <Application>Microsoft Office PowerPoint</Application>
  <PresentationFormat>Экран (16:9)</PresentationFormat>
  <Paragraphs>1063</Paragraphs>
  <Slides>40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Arial</vt:lpstr>
      <vt:lpstr>Arial CYR</vt:lpstr>
      <vt:lpstr>Calibri</vt:lpstr>
      <vt:lpstr>Georgia</vt:lpstr>
      <vt:lpstr>PT Astra Serif</vt:lpstr>
      <vt:lpstr>Segoe UI</vt:lpstr>
      <vt:lpstr>Times New Roman</vt:lpstr>
      <vt:lpstr>Trebuchet MS</vt:lpstr>
      <vt:lpstr>Воздушный поток</vt:lpstr>
      <vt:lpstr>2_Тема Office</vt:lpstr>
      <vt:lpstr>3_Тема Office</vt:lpstr>
      <vt:lpstr>Документ</vt:lpstr>
      <vt:lpstr>Лист</vt:lpstr>
      <vt:lpstr> Об итогах работы медицинских организаций в системе ОМС                       за январь- май 2023 года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НАИБОЛЬШЕЕ СНИЖЕНИЕ ПРОСРОЧЕННОЙ КРЕДИТОРСКОЙ ЗАДОЛЖЕННОСТИ ПО СЛЕДУЮЩИМ МЕДИЦИНСКИМ ОРГАНИЗАЦИЯМ НА 01.06.2023 ГОДА</vt:lpstr>
      <vt:lpstr>НАИБОЛЬШИЙ РОСТ ПРОСРОЧЕННОЙ КРЕДИТОРСКОЙ ЗАДОЛЖЕННОСТИ ПО СЛЕДУЮЩИМ МЕДИЦИНСКИМ ОРГАНИЗАЦИЯМ НА 01.06.2023 ГОДА</vt:lpstr>
      <vt:lpstr>Презентация PowerPoint</vt:lpstr>
      <vt:lpstr> Поручения руководителям медицинских организаций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Адволоткин Дмитрий Михайлович</dc:creator>
  <cp:lastModifiedBy>Проньчагина Ольга Фёдоровна</cp:lastModifiedBy>
  <cp:revision>479</cp:revision>
  <cp:lastPrinted>2023-06-26T05:04:03Z</cp:lastPrinted>
  <dcterms:created xsi:type="dcterms:W3CDTF">2019-12-23T12:18:20Z</dcterms:created>
  <dcterms:modified xsi:type="dcterms:W3CDTF">2023-06-26T05:04:21Z</dcterms:modified>
</cp:coreProperties>
</file>