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sldIdLst>
    <p:sldId id="393" r:id="rId2"/>
    <p:sldId id="400" r:id="rId3"/>
    <p:sldId id="397" r:id="rId4"/>
    <p:sldId id="398" r:id="rId5"/>
    <p:sldId id="399" r:id="rId6"/>
    <p:sldId id="402" r:id="rId7"/>
    <p:sldId id="374" r:id="rId8"/>
    <p:sldId id="385" r:id="rId9"/>
    <p:sldId id="388" r:id="rId10"/>
    <p:sldId id="389" r:id="rId11"/>
    <p:sldId id="394" r:id="rId12"/>
  </p:sldIdLst>
  <p:sldSz cx="9144000" cy="5143500" type="screen16x9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горова Елена Николаевна" initials="ЕЕН" lastIdx="0" clrIdx="0">
    <p:extLst>
      <p:ext uri="{19B8F6BF-5375-455C-9EA6-DF929625EA0E}">
        <p15:presenceInfo xmlns:p15="http://schemas.microsoft.com/office/powerpoint/2012/main" userId="S-1-5-21-760149996-243266373-1432728504-76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38F8F"/>
    <a:srgbClr val="D90F06"/>
    <a:srgbClr val="8A0000"/>
    <a:srgbClr val="2A4668"/>
    <a:srgbClr val="002B4C"/>
    <a:srgbClr val="E4D148"/>
    <a:srgbClr val="D411E9"/>
    <a:srgbClr val="C6D9F1"/>
    <a:srgbClr val="F7C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29" autoAdjust="0"/>
  </p:normalViewPr>
  <p:slideViewPr>
    <p:cSldViewPr showGuides="1">
      <p:cViewPr varScale="1">
        <p:scale>
          <a:sx n="152" d="100"/>
          <a:sy n="152" d="100"/>
        </p:scale>
        <p:origin x="252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818430189237607"/>
          <c:w val="0.6026286551231278"/>
          <c:h val="0.262545539097303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F77C-4645-B00C-243492FFCEB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F77C-4645-B00C-243492FFCEB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F77C-4645-B00C-243492FFCEB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F77C-4645-B00C-243492FFCEB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F77C-4645-B00C-243492FFCEB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F77C-4645-B00C-243492FFCEB9}"/>
              </c:ext>
            </c:extLst>
          </c:dPt>
          <c:dLbls>
            <c:dLbl>
              <c:idx val="0"/>
              <c:layout>
                <c:manualLayout>
                  <c:x val="4.6263641574605116E-3"/>
                  <c:y val="-0.10086956213573979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48,8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77C-4645-B00C-243492FFCEB9}"/>
                </c:ext>
              </c:extLst>
            </c:dLbl>
            <c:dLbl>
              <c:idx val="1"/>
              <c:layout>
                <c:manualLayout>
                  <c:x val="-9.6566947934967097E-3"/>
                  <c:y val="-0.1026375248875864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20,2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77C-4645-B00C-243492FFCEB9}"/>
                </c:ext>
              </c:extLst>
            </c:dLbl>
            <c:dLbl>
              <c:idx val="2"/>
              <c:layout>
                <c:manualLayout>
                  <c:x val="2.9521772548610849E-2"/>
                  <c:y val="-1.526069476816364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8,3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77C-4645-B00C-243492FFCEB9}"/>
                </c:ext>
              </c:extLst>
            </c:dLbl>
            <c:dLbl>
              <c:idx val="3"/>
              <c:layout>
                <c:manualLayout>
                  <c:x val="2.1571670376380907E-2"/>
                  <c:y val="-1.110126448541146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5,4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77C-4645-B00C-243492FFCEB9}"/>
                </c:ext>
              </c:extLst>
            </c:dLbl>
            <c:dLbl>
              <c:idx val="4"/>
              <c:layout>
                <c:manualLayout>
                  <c:x val="1.7950046340410326E-2"/>
                  <c:y val="1.168755832206114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3,6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77C-4645-B00C-243492FFCEB9}"/>
                </c:ext>
              </c:extLst>
            </c:dLbl>
            <c:dLbl>
              <c:idx val="5"/>
              <c:layout>
                <c:manualLayout>
                  <c:x val="1.733298841675847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3,2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77C-4645-B00C-243492FFCE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невыполнение, несвоевременное или ненадлежащее выполнение необходимых мероприятий </c:v>
                </c:pt>
                <c:pt idx="1">
                  <c:v>отсутствие в медицинской документации результатов обследований, осмотров, консультаций специалистов, дневниковых записей</c:v>
                </c:pt>
                <c:pt idx="2">
                  <c:v>необоснованное назначение лекарственных препаратов; одновременное назначение лекарственных препаратов со схожим фармакологическим действием; нерациональная лекарственная терапия</c:v>
                </c:pt>
                <c:pt idx="3">
                  <c:v>непредставление медицинской документации, учетно-отчетной документации, подтверждающей факт оказания застрахованному лицу медицинской помощи</c:v>
                </c:pt>
                <c:pt idx="4">
                  <c:v>некорректное (неполное) отражение в реестре счета сведений медицинской документации</c:v>
                </c:pt>
                <c:pt idx="5">
                  <c:v>отсутствие в документации  информационного добровольного согласия застрахованного лица на медицинское вмешательство или отказ застрахованного лица от медицинского вмешательства;  включение в счет на оплату медицинской помощи при отсутствии в медицинской д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0.48799999999999999</c:v>
                </c:pt>
                <c:pt idx="1">
                  <c:v>0.20200000000000001</c:v>
                </c:pt>
                <c:pt idx="2">
                  <c:v>8.3000000000000004E-2</c:v>
                </c:pt>
                <c:pt idx="3">
                  <c:v>5.3999999999999999E-2</c:v>
                </c:pt>
                <c:pt idx="4">
                  <c:v>3.5999999999999997E-2</c:v>
                </c:pt>
                <c:pt idx="5">
                  <c:v>3.2000000000000001E-2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7C-4645-B00C-243492FFCEB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553492001161308"/>
          <c:y val="1.4154402244851585E-2"/>
          <c:w val="0.45298786309293398"/>
          <c:h val="0.979744547726876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0" spc="0" baseline="0">
              <a:solidFill>
                <a:schemeClr val="tx1"/>
              </a:solidFill>
              <a:latin typeface="PT Astra Sans" panose="020B0603020203020204" pitchFamily="34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1512603350059183E-3"/>
          <c:w val="1"/>
          <c:h val="0.95492109347915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0"/>
            <c:bubble3D val="0"/>
            <c:explosion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E9D8-48CF-83ED-182A4A5F8B40}"/>
              </c:ext>
            </c:extLst>
          </c:dPt>
          <c:dPt>
            <c:idx val="1"/>
            <c:bubble3D val="0"/>
            <c:explosion val="6"/>
            <c:spPr>
              <a:solidFill>
                <a:srgbClr val="8A0000"/>
              </a:solidFill>
            </c:spPr>
            <c:extLst>
              <c:ext xmlns:c16="http://schemas.microsoft.com/office/drawing/2014/chart" uri="{C3380CC4-5D6E-409C-BE32-E72D297353CC}">
                <c16:uniqueId val="{00000003-E9D8-48CF-83ED-182A4A5F8B40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E9D8-48CF-83ED-182A4A5F8B40}"/>
              </c:ext>
            </c:extLst>
          </c:dPt>
          <c:dPt>
            <c:idx val="3"/>
            <c:bubble3D val="0"/>
            <c:explosion val="4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7-E9D8-48CF-83ED-182A4A5F8B40}"/>
              </c:ext>
            </c:extLst>
          </c:dPt>
          <c:dPt>
            <c:idx val="4"/>
            <c:bubble3D val="0"/>
            <c:explosion val="4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E9D8-48CF-83ED-182A4A5F8B4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A-E9D8-48CF-83ED-182A4A5F8B4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B-E9D8-48CF-83ED-182A4A5F8B4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C-E9D8-48CF-83ED-182A4A5F8B4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D-E9D8-48CF-83ED-182A4A5F8B40}"/>
              </c:ext>
            </c:extLst>
          </c:dPt>
          <c:dLbls>
            <c:dLbl>
              <c:idx val="0"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D8-48CF-83ED-182A4A5F8B4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</c:v>
                </c:pt>
                <c:pt idx="1">
                  <c:v>17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9D8-48CF-83ED-182A4A5F8B40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0214102363239308E-2"/>
          <c:w val="1"/>
          <c:h val="0.95492109347915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0"/>
            <c:bubble3D val="0"/>
            <c:explosion val="1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350-419A-A936-B79AF430E585}"/>
              </c:ext>
            </c:extLst>
          </c:dPt>
          <c:dPt>
            <c:idx val="1"/>
            <c:bubble3D val="0"/>
            <c:explosion val="6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350-419A-A936-B79AF430E585}"/>
              </c:ext>
            </c:extLst>
          </c:dPt>
          <c:dPt>
            <c:idx val="2"/>
            <c:bubble3D val="0"/>
            <c:explosion val="8"/>
            <c:spPr>
              <a:solidFill>
                <a:srgbClr val="8A0000"/>
              </a:solidFill>
              <a:ln>
                <a:solidFill>
                  <a:srgbClr val="8A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350-419A-A936-B79AF430E585}"/>
              </c:ext>
            </c:extLst>
          </c:dPt>
          <c:dPt>
            <c:idx val="3"/>
            <c:bubble3D val="0"/>
            <c:explosion val="1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350-419A-A936-B79AF430E585}"/>
              </c:ext>
            </c:extLst>
          </c:dPt>
          <c:dPt>
            <c:idx val="4"/>
            <c:bubble3D val="0"/>
            <c:explosion val="12"/>
            <c:spPr>
              <a:solidFill>
                <a:srgbClr val="E38F8F"/>
              </a:solidFill>
              <a:ln>
                <a:solidFill>
                  <a:srgbClr val="E38F8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7350-419A-A936-B79AF430E58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A-7350-419A-A936-B79AF430E58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B-7350-419A-A936-B79AF430E585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C-7350-419A-A936-B79AF430E585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D-7350-419A-A936-B79AF430E585}"/>
              </c:ext>
            </c:extLst>
          </c:dPt>
          <c:dLbls>
            <c:dLbl>
              <c:idx val="0"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50-419A-A936-B79AF430E58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74</c:v>
                </c:pt>
                <c:pt idx="1">
                  <c:v>14</c:v>
                </c:pt>
                <c:pt idx="2">
                  <c:v>7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350-419A-A936-B79AF430E585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136208"/>
        <c:axId val="142432344"/>
      </c:barChart>
      <c:catAx>
        <c:axId val="143136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42432344"/>
        <c:crosses val="autoZero"/>
        <c:auto val="1"/>
        <c:lblAlgn val="ctr"/>
        <c:lblOffset val="100"/>
        <c:noMultiLvlLbl val="0"/>
      </c:catAx>
      <c:valAx>
        <c:axId val="142432344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crossAx val="143136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Показатель</a:t>
            </a:r>
            <a:r>
              <a:rPr lang="ru-RU" b="1" baseline="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b="1" baseline="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удовлетворенности </a:t>
            </a:r>
            <a:r>
              <a:rPr lang="ru-RU" b="1" baseline="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медицинской </a:t>
            </a:r>
            <a:r>
              <a:rPr lang="ru-RU" b="1" baseline="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помощью </a:t>
            </a:r>
            <a:endParaRPr lang="ru-RU" b="1" baseline="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2333583305558642"/>
          <c:y val="4.58012516067616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фактический показатель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30</c:v>
                </c:pt>
                <c:pt idx="2">
                  <c:v>29</c:v>
                </c:pt>
                <c:pt idx="3">
                  <c:v>30</c:v>
                </c:pt>
                <c:pt idx="4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6E-46FF-9C3F-E8B469F74BC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плановый показатель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19050">
                <a:solidFill>
                  <a:schemeClr val="accent2"/>
                </a:solidFill>
              </a:ln>
              <a:effectLst/>
            </c:spPr>
          </c:marker>
          <c:cat>
            <c:strRef>
              <c:f>Лист1!$A$2:$A$6</c:f>
              <c:strCache>
                <c:ptCount val="5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19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6E-46FF-9C3F-E8B469F74B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336248"/>
        <c:axId val="255336640"/>
      </c:lineChart>
      <c:catAx>
        <c:axId val="25533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55336640"/>
        <c:crosses val="autoZero"/>
        <c:auto val="1"/>
        <c:lblAlgn val="ctr"/>
        <c:lblOffset val="100"/>
        <c:noMultiLvlLbl val="0"/>
      </c:catAx>
      <c:valAx>
        <c:axId val="25533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255336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</a:t>
            </a:r>
            <a:r>
              <a:rPr lang="ru-RU" sz="14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сновные</a:t>
            </a:r>
            <a:r>
              <a:rPr lang="ru-RU" sz="1400" b="1" baseline="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400" b="1" baseline="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причины </a:t>
            </a:r>
            <a:r>
              <a:rPr lang="ru-RU" sz="1400" b="1" baseline="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неудовлетворенности</a:t>
            </a:r>
            <a:endParaRPr lang="ru-RU" sz="14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c:rich>
      </c:tx>
      <c:layout>
        <c:manualLayout>
          <c:xMode val="edge"/>
          <c:yMode val="edge"/>
          <c:x val="0.17099386044537801"/>
          <c:y val="4.10642114590762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C7-4A80-B547-C804D8BB18B1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C7-4A80-B547-C804D8BB18B1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C7-4A80-B547-C804D8BB18B1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C7-4A80-B547-C804D8BB18B1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C7-4A80-B547-C804D8BB18B1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AC7-4A80-B547-C804D8BB18B1}"/>
              </c:ext>
            </c:extLst>
          </c:dPt>
          <c:dLbls>
            <c:dLbl>
              <c:idx val="0"/>
              <c:layout>
                <c:manualLayout>
                  <c:x val="-0.12391704049042071"/>
                  <c:y val="9.29021872265966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37%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PT Astra Serif" panose="020A0603040505020204" pitchFamily="18" charset="-52"/>
                      <a:ea typeface="PT Astra Serif" panose="020A0603040505020204" pitchFamily="18" charset="-52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497890295358648E-2"/>
                      <c:h val="6.91287878787878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AC7-4A80-B547-C804D8BB18B1}"/>
                </c:ext>
              </c:extLst>
            </c:dLbl>
            <c:dLbl>
              <c:idx val="1"/>
              <c:layout>
                <c:manualLayout>
                  <c:x val="2.5882608047488039E-2"/>
                  <c:y val="-0.170291513560804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C7-4A80-B547-C804D8BB18B1}"/>
                </c:ext>
              </c:extLst>
            </c:dLbl>
            <c:dLbl>
              <c:idx val="2"/>
              <c:layout>
                <c:manualLayout>
                  <c:x val="0.11582744927968341"/>
                  <c:y val="5.58446194225721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C7-4A80-B547-C804D8BB18B1}"/>
                </c:ext>
              </c:extLst>
            </c:dLbl>
            <c:dLbl>
              <c:idx val="3"/>
              <c:layout>
                <c:manualLayout>
                  <c:x val="3.2111708927950185E-2"/>
                  <c:y val="0.1229704286964129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C7-4A80-B547-C804D8BB18B1}"/>
                </c:ext>
              </c:extLst>
            </c:dLbl>
            <c:dLbl>
              <c:idx val="4"/>
              <c:layout>
                <c:manualLayout>
                  <c:x val="3.8915744709126475E-2"/>
                  <c:y val="0.10163624433309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AC7-4A80-B547-C804D8BB18B1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AC7-4A80-B547-C804D8BB18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37</c:v>
                </c:pt>
                <c:pt idx="1">
                  <c:v>29</c:v>
                </c:pt>
                <c:pt idx="2">
                  <c:v>28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AC7-4A80-B547-C804D8BB18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87967B-699B-4BA2-953C-AC60A357316B}" type="doc">
      <dgm:prSet loTypeId="urn:microsoft.com/office/officeart/2005/8/layout/pyramid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E74C2B-9172-495E-A7C4-0AA1FCF9947B}">
      <dgm:prSet phldrT="[Текст]" custT="1"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l"/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Городская поликлиника №1 им. С.М. Кирова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5D6BF1D-2F53-4B78-95F1-A7B69D39DD49}" type="parTrans" cxnId="{B8C0A26D-A16F-4361-B408-0B1D455DF0C3}">
      <dgm:prSet/>
      <dgm:spPr/>
      <dgm:t>
        <a:bodyPr/>
        <a:lstStyle/>
        <a:p>
          <a:endParaRPr lang="ru-RU"/>
        </a:p>
      </dgm:t>
    </dgm:pt>
    <dgm:pt modelId="{5D96B27E-F318-407F-A224-B363E4D99C17}" type="sibTrans" cxnId="{B8C0A26D-A16F-4361-B408-0B1D455DF0C3}">
      <dgm:prSet/>
      <dgm:spPr/>
      <dgm:t>
        <a:bodyPr/>
        <a:lstStyle/>
        <a:p>
          <a:endParaRPr lang="ru-RU"/>
        </a:p>
      </dgm:t>
    </dgm:pt>
    <dgm:pt modelId="{10846465-5F4C-44E1-A9D2-15B0EC2009F9}">
      <dgm:prSet phldrT="[Текст]" custT="1"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l"/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Стоматологическая поликлиника  г. Ульяновска 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A5D00ED-8512-4DD9-B2B0-F6548548061F}" type="parTrans" cxnId="{071B42BE-FA97-423E-8937-336583EDFA67}">
      <dgm:prSet/>
      <dgm:spPr/>
      <dgm:t>
        <a:bodyPr/>
        <a:lstStyle/>
        <a:p>
          <a:endParaRPr lang="ru-RU"/>
        </a:p>
      </dgm:t>
    </dgm:pt>
    <dgm:pt modelId="{0CD1CA2C-FDFF-4294-BB80-CD25DC58FF84}" type="sibTrans" cxnId="{071B42BE-FA97-423E-8937-336583EDFA67}">
      <dgm:prSet/>
      <dgm:spPr/>
      <dgm:t>
        <a:bodyPr/>
        <a:lstStyle/>
        <a:p>
          <a:endParaRPr lang="ru-RU"/>
        </a:p>
      </dgm:t>
    </dgm:pt>
    <dgm:pt modelId="{093C6423-8FED-4372-AE8D-6E49B7F67DB7}">
      <dgm:prSet phldrT="[Текст]" custT="1"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l">
            <a:lnSpc>
              <a:spcPct val="90000"/>
            </a:lnSpc>
          </a:pP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Ульяновская областная клиническая больница</a:t>
          </a:r>
        </a:p>
      </dgm:t>
    </dgm:pt>
    <dgm:pt modelId="{1E18F623-0C3F-426E-9C38-0C2BA4B59D21}" type="parTrans" cxnId="{AEC7BF24-CE73-477E-A45B-E27CA816E747}">
      <dgm:prSet/>
      <dgm:spPr/>
      <dgm:t>
        <a:bodyPr/>
        <a:lstStyle/>
        <a:p>
          <a:endParaRPr lang="ru-RU"/>
        </a:p>
      </dgm:t>
    </dgm:pt>
    <dgm:pt modelId="{1E67A1E0-C24B-48D9-8F2C-1852CAC8E417}" type="sibTrans" cxnId="{AEC7BF24-CE73-477E-A45B-E27CA816E747}">
      <dgm:prSet/>
      <dgm:spPr/>
      <dgm:t>
        <a:bodyPr/>
        <a:lstStyle/>
        <a:p>
          <a:endParaRPr lang="ru-RU"/>
        </a:p>
      </dgm:t>
    </dgm:pt>
    <dgm:pt modelId="{769B9B79-624A-470F-AE5B-C89F1BCC0E8F}">
      <dgm:prSet phldrT="[Текст]" custT="1"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ctr">
            <a:lnSpc>
              <a:spcPct val="90000"/>
            </a:lnSpc>
          </a:pP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ФГБУ </a:t>
          </a:r>
          <a:r>
            <a:rPr lang="ru-RU" sz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ФНКЦРиО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ФМБА России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18A5530-F009-4A8C-B548-EBD1F8141E00}" type="parTrans" cxnId="{6D2FA67A-3AAC-4716-9834-33F5687EDDE9}">
      <dgm:prSet/>
      <dgm:spPr/>
      <dgm:t>
        <a:bodyPr/>
        <a:lstStyle/>
        <a:p>
          <a:endParaRPr lang="ru-RU"/>
        </a:p>
      </dgm:t>
    </dgm:pt>
    <dgm:pt modelId="{7C05D293-1C50-4461-A4BB-868AA50ECC6A}" type="sibTrans" cxnId="{6D2FA67A-3AAC-4716-9834-33F5687EDDE9}">
      <dgm:prSet/>
      <dgm:spPr/>
      <dgm:t>
        <a:bodyPr/>
        <a:lstStyle/>
        <a:p>
          <a:endParaRPr lang="ru-RU"/>
        </a:p>
      </dgm:t>
    </dgm:pt>
    <dgm:pt modelId="{7FE01CBD-CC65-45B5-8181-E8DCE4266421}">
      <dgm:prSet phldrT="[Текст]" custT="1"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b="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Городская клиническая больница святого апостола Андрея Первозванного </a:t>
          </a:r>
          <a:r>
            <a:rPr lang="ru-RU" sz="1200" dirty="0" smtClean="0"/>
            <a:t> </a:t>
          </a:r>
          <a:endParaRPr lang="ru-RU" sz="1200" dirty="0"/>
        </a:p>
      </dgm:t>
    </dgm:pt>
    <dgm:pt modelId="{E17A0CB8-C950-4B84-B2A9-2423BC189450}" type="sibTrans" cxnId="{8046F6A3-EC59-46A9-94EA-716AB5CBAFF6}">
      <dgm:prSet/>
      <dgm:spPr/>
      <dgm:t>
        <a:bodyPr/>
        <a:lstStyle/>
        <a:p>
          <a:endParaRPr lang="ru-RU"/>
        </a:p>
      </dgm:t>
    </dgm:pt>
    <dgm:pt modelId="{81816A0E-71D4-4391-97A1-CA2B16A9ADA9}" type="parTrans" cxnId="{8046F6A3-EC59-46A9-94EA-716AB5CBAFF6}">
      <dgm:prSet/>
      <dgm:spPr/>
      <dgm:t>
        <a:bodyPr/>
        <a:lstStyle/>
        <a:p>
          <a:endParaRPr lang="ru-RU"/>
        </a:p>
      </dgm:t>
    </dgm:pt>
    <dgm:pt modelId="{963B914B-A7C9-4608-A48C-00D5D7D772AD}">
      <dgm:prSet phldrT="[Текст]" custT="1"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ctr"/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Областной клинический онкологический диспансер</a:t>
          </a:r>
        </a:p>
        <a:p>
          <a:pPr algn="ctr"/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Городская поликлиника № 4</a:t>
          </a:r>
        </a:p>
        <a:p>
          <a:pPr algn="ctr"/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Городская поликлиника № 5</a:t>
          </a:r>
        </a:p>
      </dgm:t>
    </dgm:pt>
    <dgm:pt modelId="{297F6D9D-8F4C-4EBE-9434-B72F828772BC}" type="sibTrans" cxnId="{62176115-F799-4F54-9BBF-188C39040861}">
      <dgm:prSet/>
      <dgm:spPr/>
      <dgm:t>
        <a:bodyPr/>
        <a:lstStyle/>
        <a:p>
          <a:endParaRPr lang="ru-RU"/>
        </a:p>
      </dgm:t>
    </dgm:pt>
    <dgm:pt modelId="{BF06942D-1CFD-4929-924F-A873930320FF}" type="parTrans" cxnId="{62176115-F799-4F54-9BBF-188C39040861}">
      <dgm:prSet/>
      <dgm:spPr/>
      <dgm:t>
        <a:bodyPr/>
        <a:lstStyle/>
        <a:p>
          <a:endParaRPr lang="ru-RU"/>
        </a:p>
      </dgm:t>
    </dgm:pt>
    <dgm:pt modelId="{ED50126B-4937-4676-BC80-4A74C50AB9B7}">
      <dgm:prSet phldrT="[Текст]" custT="1"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Ульяновская областная клиническая станция скорой медицинской помощи</a:t>
          </a:r>
          <a:r>
            <a:rPr lang="ru-RU" sz="1200" b="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endParaRPr lang="ru-RU" sz="1200" b="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2ACF39D-D5B9-40CE-9F71-6E55790C8FBA}" type="sibTrans" cxnId="{4B0B010E-13C0-4B6C-BABC-71CEA9D6AF1B}">
      <dgm:prSet/>
      <dgm:spPr/>
      <dgm:t>
        <a:bodyPr/>
        <a:lstStyle/>
        <a:p>
          <a:endParaRPr lang="ru-RU"/>
        </a:p>
      </dgm:t>
    </dgm:pt>
    <dgm:pt modelId="{B38CCEA4-A3C4-47A5-8B1D-EA12D728D4EE}" type="parTrans" cxnId="{4B0B010E-13C0-4B6C-BABC-71CEA9D6AF1B}">
      <dgm:prSet/>
      <dgm:spPr/>
      <dgm:t>
        <a:bodyPr/>
        <a:lstStyle/>
        <a:p>
          <a:endParaRPr lang="ru-RU"/>
        </a:p>
      </dgm:t>
    </dgm:pt>
    <dgm:pt modelId="{CDC97F28-0787-4988-873F-0F27A2946993}" type="pres">
      <dgm:prSet presAssocID="{0287967B-699B-4BA2-953C-AC60A357316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5F5A000-BDAA-4558-A759-32DCF6E6C694}" type="pres">
      <dgm:prSet presAssocID="{0287967B-699B-4BA2-953C-AC60A357316B}" presName="pyramid" presStyleLbl="node1" presStyleIdx="0" presStyleCnt="1" custLinFactNeighborX="267" custLinFactNeighborY="521"/>
      <dgm:spPr>
        <a:solidFill>
          <a:schemeClr val="accent1">
            <a:lumMod val="75000"/>
          </a:schemeClr>
        </a:solidFill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6F57561-3204-4A6A-A8B6-D23CCEA03415}" type="pres">
      <dgm:prSet presAssocID="{0287967B-699B-4BA2-953C-AC60A357316B}" presName="theList" presStyleCnt="0"/>
      <dgm:spPr/>
      <dgm:t>
        <a:bodyPr/>
        <a:lstStyle/>
        <a:p>
          <a:endParaRPr lang="ru-RU"/>
        </a:p>
      </dgm:t>
    </dgm:pt>
    <dgm:pt modelId="{0FAFE552-B6F5-4F4E-9005-1C481A5B41BE}" type="pres">
      <dgm:prSet presAssocID="{9DE74C2B-9172-495E-A7C4-0AA1FCF9947B}" presName="aNode" presStyleLbl="fgAcc1" presStyleIdx="0" presStyleCnt="7" custScaleX="118681" custScaleY="162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FF6CD-5C87-4078-92DD-2FC999D42484}" type="pres">
      <dgm:prSet presAssocID="{9DE74C2B-9172-495E-A7C4-0AA1FCF9947B}" presName="aSpace" presStyleCnt="0"/>
      <dgm:spPr/>
      <dgm:t>
        <a:bodyPr/>
        <a:lstStyle/>
        <a:p>
          <a:endParaRPr lang="ru-RU"/>
        </a:p>
      </dgm:t>
    </dgm:pt>
    <dgm:pt modelId="{032613A4-C2AF-40E8-A005-6CDD125A67F9}" type="pres">
      <dgm:prSet presAssocID="{769B9B79-624A-470F-AE5B-C89F1BCC0E8F}" presName="aNode" presStyleLbl="fgAcc1" presStyleIdx="1" presStyleCnt="7" custScaleX="118682" custScaleY="163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AFC38-769C-4A47-9D00-099E69A63513}" type="pres">
      <dgm:prSet presAssocID="{769B9B79-624A-470F-AE5B-C89F1BCC0E8F}" presName="aSpace" presStyleCnt="0"/>
      <dgm:spPr/>
      <dgm:t>
        <a:bodyPr/>
        <a:lstStyle/>
        <a:p>
          <a:endParaRPr lang="ru-RU"/>
        </a:p>
      </dgm:t>
    </dgm:pt>
    <dgm:pt modelId="{F0428D3F-632E-4A5C-8411-28E9FDCE24E4}" type="pres">
      <dgm:prSet presAssocID="{093C6423-8FED-4372-AE8D-6E49B7F67DB7}" presName="aNode" presStyleLbl="fgAcc1" presStyleIdx="2" presStyleCnt="7" custScaleX="119756" custScaleY="172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D380C-621F-42DE-946D-3617AB5074B0}" type="pres">
      <dgm:prSet presAssocID="{093C6423-8FED-4372-AE8D-6E49B7F67DB7}" presName="aSpace" presStyleCnt="0"/>
      <dgm:spPr/>
      <dgm:t>
        <a:bodyPr/>
        <a:lstStyle/>
        <a:p>
          <a:endParaRPr lang="ru-RU"/>
        </a:p>
      </dgm:t>
    </dgm:pt>
    <dgm:pt modelId="{156DDBA0-C1F6-444B-AEFF-28EBF954FCC1}" type="pres">
      <dgm:prSet presAssocID="{10846465-5F4C-44E1-A9D2-15B0EC2009F9}" presName="aNode" presStyleLbl="fgAcc1" presStyleIdx="3" presStyleCnt="7" custScaleX="120293" custScaleY="226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CC1E1-8961-4C42-82B7-D40D5C58DC99}" type="pres">
      <dgm:prSet presAssocID="{10846465-5F4C-44E1-A9D2-15B0EC2009F9}" presName="aSpace" presStyleCnt="0"/>
      <dgm:spPr/>
      <dgm:t>
        <a:bodyPr/>
        <a:lstStyle/>
        <a:p>
          <a:endParaRPr lang="ru-RU"/>
        </a:p>
      </dgm:t>
    </dgm:pt>
    <dgm:pt modelId="{CA9E52C0-0010-4C2E-9332-054314581043}" type="pres">
      <dgm:prSet presAssocID="{7FE01CBD-CC65-45B5-8181-E8DCE4266421}" presName="aNode" presStyleLbl="fgAcc1" presStyleIdx="4" presStyleCnt="7" custScaleX="120562" custScaleY="206537" custLinFactNeighborX="592" custLinFactNeighborY="-60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72D48-F134-4682-8AF0-E6D54B6C8194}" type="pres">
      <dgm:prSet presAssocID="{7FE01CBD-CC65-45B5-8181-E8DCE4266421}" presName="aSpace" presStyleCnt="0"/>
      <dgm:spPr/>
      <dgm:t>
        <a:bodyPr/>
        <a:lstStyle/>
        <a:p>
          <a:endParaRPr lang="ru-RU"/>
        </a:p>
      </dgm:t>
    </dgm:pt>
    <dgm:pt modelId="{712445A8-DA06-4DE5-A25D-3F7E704592E2}" type="pres">
      <dgm:prSet presAssocID="{ED50126B-4937-4676-BC80-4A74C50AB9B7}" presName="aNode" presStyleLbl="fgAcc1" presStyleIdx="5" presStyleCnt="7" custScaleX="120696" custScaleY="204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8B241-06C6-493C-9B04-65AAB89C1901}" type="pres">
      <dgm:prSet presAssocID="{ED50126B-4937-4676-BC80-4A74C50AB9B7}" presName="aSpace" presStyleCnt="0"/>
      <dgm:spPr/>
      <dgm:t>
        <a:bodyPr/>
        <a:lstStyle/>
        <a:p>
          <a:endParaRPr lang="ru-RU"/>
        </a:p>
      </dgm:t>
    </dgm:pt>
    <dgm:pt modelId="{7FEC99B3-0A3A-413B-A421-4F70B9E16D68}" type="pres">
      <dgm:prSet presAssocID="{963B914B-A7C9-4608-A48C-00D5D7D772AD}" presName="aNode" presStyleLbl="fgAcc1" presStyleIdx="6" presStyleCnt="7" custScaleX="120763" custScaleY="450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14A57-0872-4B80-B565-808694BC1CD5}" type="pres">
      <dgm:prSet presAssocID="{963B914B-A7C9-4608-A48C-00D5D7D772AD}" presName="aSpace" presStyleCnt="0"/>
      <dgm:spPr/>
      <dgm:t>
        <a:bodyPr/>
        <a:lstStyle/>
        <a:p>
          <a:endParaRPr lang="ru-RU"/>
        </a:p>
      </dgm:t>
    </dgm:pt>
  </dgm:ptLst>
  <dgm:cxnLst>
    <dgm:cxn modelId="{8046F6A3-EC59-46A9-94EA-716AB5CBAFF6}" srcId="{0287967B-699B-4BA2-953C-AC60A357316B}" destId="{7FE01CBD-CC65-45B5-8181-E8DCE4266421}" srcOrd="4" destOrd="0" parTransId="{81816A0E-71D4-4391-97A1-CA2B16A9ADA9}" sibTransId="{E17A0CB8-C950-4B84-B2A9-2423BC189450}"/>
    <dgm:cxn modelId="{AEC7BF24-CE73-477E-A45B-E27CA816E747}" srcId="{0287967B-699B-4BA2-953C-AC60A357316B}" destId="{093C6423-8FED-4372-AE8D-6E49B7F67DB7}" srcOrd="2" destOrd="0" parTransId="{1E18F623-0C3F-426E-9C38-0C2BA4B59D21}" sibTransId="{1E67A1E0-C24B-48D9-8F2C-1852CAC8E417}"/>
    <dgm:cxn modelId="{69143EA0-08DC-43E8-A11D-3F625537056D}" type="presOf" srcId="{0287967B-699B-4BA2-953C-AC60A357316B}" destId="{CDC97F28-0787-4988-873F-0F27A2946993}" srcOrd="0" destOrd="0" presId="urn:microsoft.com/office/officeart/2005/8/layout/pyramid2"/>
    <dgm:cxn modelId="{6D2FA67A-3AAC-4716-9834-33F5687EDDE9}" srcId="{0287967B-699B-4BA2-953C-AC60A357316B}" destId="{769B9B79-624A-470F-AE5B-C89F1BCC0E8F}" srcOrd="1" destOrd="0" parTransId="{A18A5530-F009-4A8C-B548-EBD1F8141E00}" sibTransId="{7C05D293-1C50-4461-A4BB-868AA50ECC6A}"/>
    <dgm:cxn modelId="{730E5CF0-3BDD-4C2F-B746-6BE84E460441}" type="presOf" srcId="{7FE01CBD-CC65-45B5-8181-E8DCE4266421}" destId="{CA9E52C0-0010-4C2E-9332-054314581043}" srcOrd="0" destOrd="0" presId="urn:microsoft.com/office/officeart/2005/8/layout/pyramid2"/>
    <dgm:cxn modelId="{75D1EF1E-7CA5-4B73-9F0E-18BC9D455EA1}" type="presOf" srcId="{10846465-5F4C-44E1-A9D2-15B0EC2009F9}" destId="{156DDBA0-C1F6-444B-AEFF-28EBF954FCC1}" srcOrd="0" destOrd="0" presId="urn:microsoft.com/office/officeart/2005/8/layout/pyramid2"/>
    <dgm:cxn modelId="{4B0B010E-13C0-4B6C-BABC-71CEA9D6AF1B}" srcId="{0287967B-699B-4BA2-953C-AC60A357316B}" destId="{ED50126B-4937-4676-BC80-4A74C50AB9B7}" srcOrd="5" destOrd="0" parTransId="{B38CCEA4-A3C4-47A5-8B1D-EA12D728D4EE}" sibTransId="{62ACF39D-D5B9-40CE-9F71-6E55790C8FBA}"/>
    <dgm:cxn modelId="{BD1FA003-F566-4D58-AA8F-3385DF667E9A}" type="presOf" srcId="{963B914B-A7C9-4608-A48C-00D5D7D772AD}" destId="{7FEC99B3-0A3A-413B-A421-4F70B9E16D68}" srcOrd="0" destOrd="0" presId="urn:microsoft.com/office/officeart/2005/8/layout/pyramid2"/>
    <dgm:cxn modelId="{5D6C5EDD-A3E0-422C-BC35-B7EF065E97E8}" type="presOf" srcId="{ED50126B-4937-4676-BC80-4A74C50AB9B7}" destId="{712445A8-DA06-4DE5-A25D-3F7E704592E2}" srcOrd="0" destOrd="0" presId="urn:microsoft.com/office/officeart/2005/8/layout/pyramid2"/>
    <dgm:cxn modelId="{071B42BE-FA97-423E-8937-336583EDFA67}" srcId="{0287967B-699B-4BA2-953C-AC60A357316B}" destId="{10846465-5F4C-44E1-A9D2-15B0EC2009F9}" srcOrd="3" destOrd="0" parTransId="{5A5D00ED-8512-4DD9-B2B0-F6548548061F}" sibTransId="{0CD1CA2C-FDFF-4294-BB80-CD25DC58FF84}"/>
    <dgm:cxn modelId="{B8C0A26D-A16F-4361-B408-0B1D455DF0C3}" srcId="{0287967B-699B-4BA2-953C-AC60A357316B}" destId="{9DE74C2B-9172-495E-A7C4-0AA1FCF9947B}" srcOrd="0" destOrd="0" parTransId="{95D6BF1D-2F53-4B78-95F1-A7B69D39DD49}" sibTransId="{5D96B27E-F318-407F-A224-B363E4D99C17}"/>
    <dgm:cxn modelId="{803942E9-E943-42C1-8FBF-154BA6A03DF0}" type="presOf" srcId="{9DE74C2B-9172-495E-A7C4-0AA1FCF9947B}" destId="{0FAFE552-B6F5-4F4E-9005-1C481A5B41BE}" srcOrd="0" destOrd="0" presId="urn:microsoft.com/office/officeart/2005/8/layout/pyramid2"/>
    <dgm:cxn modelId="{CBEC2032-E454-4079-BCAD-400674292153}" type="presOf" srcId="{093C6423-8FED-4372-AE8D-6E49B7F67DB7}" destId="{F0428D3F-632E-4A5C-8411-28E9FDCE24E4}" srcOrd="0" destOrd="0" presId="urn:microsoft.com/office/officeart/2005/8/layout/pyramid2"/>
    <dgm:cxn modelId="{62176115-F799-4F54-9BBF-188C39040861}" srcId="{0287967B-699B-4BA2-953C-AC60A357316B}" destId="{963B914B-A7C9-4608-A48C-00D5D7D772AD}" srcOrd="6" destOrd="0" parTransId="{BF06942D-1CFD-4929-924F-A873930320FF}" sibTransId="{297F6D9D-8F4C-4EBE-9434-B72F828772BC}"/>
    <dgm:cxn modelId="{BD923D64-AC2A-4EBC-BDF2-1578BFB90702}" type="presOf" srcId="{769B9B79-624A-470F-AE5B-C89F1BCC0E8F}" destId="{032613A4-C2AF-40E8-A005-6CDD125A67F9}" srcOrd="0" destOrd="0" presId="urn:microsoft.com/office/officeart/2005/8/layout/pyramid2"/>
    <dgm:cxn modelId="{8554AF5D-874F-4E07-8867-FB620FE3C654}" type="presParOf" srcId="{CDC97F28-0787-4988-873F-0F27A2946993}" destId="{15F5A000-BDAA-4558-A759-32DCF6E6C694}" srcOrd="0" destOrd="0" presId="urn:microsoft.com/office/officeart/2005/8/layout/pyramid2"/>
    <dgm:cxn modelId="{423635B9-D9B8-4470-AF10-94D618CA254C}" type="presParOf" srcId="{CDC97F28-0787-4988-873F-0F27A2946993}" destId="{B6F57561-3204-4A6A-A8B6-D23CCEA03415}" srcOrd="1" destOrd="0" presId="urn:microsoft.com/office/officeart/2005/8/layout/pyramid2"/>
    <dgm:cxn modelId="{800FDA47-08F3-4F60-8270-C13B4A04A98B}" type="presParOf" srcId="{B6F57561-3204-4A6A-A8B6-D23CCEA03415}" destId="{0FAFE552-B6F5-4F4E-9005-1C481A5B41BE}" srcOrd="0" destOrd="0" presId="urn:microsoft.com/office/officeart/2005/8/layout/pyramid2"/>
    <dgm:cxn modelId="{DC497FE8-E1A9-485F-9A06-F92E82DD2EE9}" type="presParOf" srcId="{B6F57561-3204-4A6A-A8B6-D23CCEA03415}" destId="{F5AFF6CD-5C87-4078-92DD-2FC999D42484}" srcOrd="1" destOrd="0" presId="urn:microsoft.com/office/officeart/2005/8/layout/pyramid2"/>
    <dgm:cxn modelId="{A29B5BAD-2735-4F76-AFED-A5F3278C1BEF}" type="presParOf" srcId="{B6F57561-3204-4A6A-A8B6-D23CCEA03415}" destId="{032613A4-C2AF-40E8-A005-6CDD125A67F9}" srcOrd="2" destOrd="0" presId="urn:microsoft.com/office/officeart/2005/8/layout/pyramid2"/>
    <dgm:cxn modelId="{35EA5D1C-E7DE-40C8-9532-C82F0438F9ED}" type="presParOf" srcId="{B6F57561-3204-4A6A-A8B6-D23CCEA03415}" destId="{752AFC38-769C-4A47-9D00-099E69A63513}" srcOrd="3" destOrd="0" presId="urn:microsoft.com/office/officeart/2005/8/layout/pyramid2"/>
    <dgm:cxn modelId="{3FFF0877-E827-442E-8006-CF4502A0CEC2}" type="presParOf" srcId="{B6F57561-3204-4A6A-A8B6-D23CCEA03415}" destId="{F0428D3F-632E-4A5C-8411-28E9FDCE24E4}" srcOrd="4" destOrd="0" presId="urn:microsoft.com/office/officeart/2005/8/layout/pyramid2"/>
    <dgm:cxn modelId="{FD7FC91C-ACC3-41BC-AA87-741246F0BD54}" type="presParOf" srcId="{B6F57561-3204-4A6A-A8B6-D23CCEA03415}" destId="{76ED380C-621F-42DE-946D-3617AB5074B0}" srcOrd="5" destOrd="0" presId="urn:microsoft.com/office/officeart/2005/8/layout/pyramid2"/>
    <dgm:cxn modelId="{03E027F5-5640-47DB-8371-65F548518F9B}" type="presParOf" srcId="{B6F57561-3204-4A6A-A8B6-D23CCEA03415}" destId="{156DDBA0-C1F6-444B-AEFF-28EBF954FCC1}" srcOrd="6" destOrd="0" presId="urn:microsoft.com/office/officeart/2005/8/layout/pyramid2"/>
    <dgm:cxn modelId="{1BC81E39-8D55-4B0A-9FF5-AEA5C114415C}" type="presParOf" srcId="{B6F57561-3204-4A6A-A8B6-D23CCEA03415}" destId="{266CC1E1-8961-4C42-82B7-D40D5C58DC99}" srcOrd="7" destOrd="0" presId="urn:microsoft.com/office/officeart/2005/8/layout/pyramid2"/>
    <dgm:cxn modelId="{27C6F0CC-9C1B-454B-81C4-5FE5EC08542D}" type="presParOf" srcId="{B6F57561-3204-4A6A-A8B6-D23CCEA03415}" destId="{CA9E52C0-0010-4C2E-9332-054314581043}" srcOrd="8" destOrd="0" presId="urn:microsoft.com/office/officeart/2005/8/layout/pyramid2"/>
    <dgm:cxn modelId="{38377DFB-2205-4785-BD60-444E3D6CF3EC}" type="presParOf" srcId="{B6F57561-3204-4A6A-A8B6-D23CCEA03415}" destId="{7A172D48-F134-4682-8AF0-E6D54B6C8194}" srcOrd="9" destOrd="0" presId="urn:microsoft.com/office/officeart/2005/8/layout/pyramid2"/>
    <dgm:cxn modelId="{561C0F1C-9098-40D5-8859-F5F5CD8DDFE7}" type="presParOf" srcId="{B6F57561-3204-4A6A-A8B6-D23CCEA03415}" destId="{712445A8-DA06-4DE5-A25D-3F7E704592E2}" srcOrd="10" destOrd="0" presId="urn:microsoft.com/office/officeart/2005/8/layout/pyramid2"/>
    <dgm:cxn modelId="{587A3EA9-8A28-45EA-8205-4FEDFB4FA07B}" type="presParOf" srcId="{B6F57561-3204-4A6A-A8B6-D23CCEA03415}" destId="{8028B241-06C6-493C-9B04-65AAB89C1901}" srcOrd="11" destOrd="0" presId="urn:microsoft.com/office/officeart/2005/8/layout/pyramid2"/>
    <dgm:cxn modelId="{53A24F53-2360-4731-8421-4A6B68780ADF}" type="presParOf" srcId="{B6F57561-3204-4A6A-A8B6-D23CCEA03415}" destId="{7FEC99B3-0A3A-413B-A421-4F70B9E16D68}" srcOrd="12" destOrd="0" presId="urn:microsoft.com/office/officeart/2005/8/layout/pyramid2"/>
    <dgm:cxn modelId="{CE040434-6F4C-4B7E-9D9A-245D5E74C7E2}" type="presParOf" srcId="{B6F57561-3204-4A6A-A8B6-D23CCEA03415}" destId="{32914A57-0872-4B80-B565-808694BC1CD5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5A000-BDAA-4558-A759-32DCF6E6C694}">
      <dsp:nvSpPr>
        <dsp:cNvPr id="0" name=""/>
        <dsp:cNvSpPr/>
      </dsp:nvSpPr>
      <dsp:spPr>
        <a:xfrm>
          <a:off x="474755" y="0"/>
          <a:ext cx="4285672" cy="4285672"/>
        </a:xfrm>
        <a:prstGeom prst="triangle">
          <a:avLst/>
        </a:prstGeom>
        <a:solidFill>
          <a:schemeClr val="accent1">
            <a:lumMod val="75000"/>
          </a:schemeClr>
        </a:solidFill>
        <a:ln>
          <a:solidFill>
            <a:schemeClr val="tx2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AFE552-B6F5-4F4E-9005-1C481A5B41BE}">
      <dsp:nvSpPr>
        <dsp:cNvPr id="0" name=""/>
        <dsp:cNvSpPr/>
      </dsp:nvSpPr>
      <dsp:spPr>
        <a:xfrm>
          <a:off x="2345951" y="428974"/>
          <a:ext cx="3306080" cy="3320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Городская поликлиника №1 им. С.М. Кирова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2362162" y="445185"/>
        <a:ext cx="3273658" cy="299665"/>
      </dsp:txXfrm>
    </dsp:sp>
    <dsp:sp modelId="{032613A4-C2AF-40E8-A005-6CDD125A67F9}">
      <dsp:nvSpPr>
        <dsp:cNvPr id="0" name=""/>
        <dsp:cNvSpPr/>
      </dsp:nvSpPr>
      <dsp:spPr>
        <a:xfrm>
          <a:off x="2345937" y="786643"/>
          <a:ext cx="3306108" cy="3336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ФГБУ </a:t>
          </a:r>
          <a:r>
            <a:rPr lang="ru-RU" sz="12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ФНКЦРиО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ФМБА России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2362223" y="802929"/>
        <a:ext cx="3273536" cy="301042"/>
      </dsp:txXfrm>
    </dsp:sp>
    <dsp:sp modelId="{F0428D3F-632E-4A5C-8411-28E9FDCE24E4}">
      <dsp:nvSpPr>
        <dsp:cNvPr id="0" name=""/>
        <dsp:cNvSpPr/>
      </dsp:nvSpPr>
      <dsp:spPr>
        <a:xfrm>
          <a:off x="2330978" y="1145840"/>
          <a:ext cx="3336027" cy="3538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Ульяновская областная клиническая больница</a:t>
          </a:r>
        </a:p>
      </dsp:txBody>
      <dsp:txXfrm>
        <a:off x="2348253" y="1163115"/>
        <a:ext cx="3301477" cy="319333"/>
      </dsp:txXfrm>
    </dsp:sp>
    <dsp:sp modelId="{156DDBA0-C1F6-444B-AEFF-28EBF954FCC1}">
      <dsp:nvSpPr>
        <dsp:cNvPr id="0" name=""/>
        <dsp:cNvSpPr/>
      </dsp:nvSpPr>
      <dsp:spPr>
        <a:xfrm>
          <a:off x="2323498" y="1525306"/>
          <a:ext cx="3350986" cy="4643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Стоматологическая поликлиника  г. Ульяновска 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2346165" y="1547973"/>
        <a:ext cx="3305652" cy="419009"/>
      </dsp:txXfrm>
    </dsp:sp>
    <dsp:sp modelId="{CA9E52C0-0010-4C2E-9332-054314581043}">
      <dsp:nvSpPr>
        <dsp:cNvPr id="0" name=""/>
        <dsp:cNvSpPr/>
      </dsp:nvSpPr>
      <dsp:spPr>
        <a:xfrm>
          <a:off x="2336243" y="1999730"/>
          <a:ext cx="3358479" cy="4226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b="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Городская клиническая больница святого апостола Андрея Первозванного 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2356877" y="2020364"/>
        <a:ext cx="3317211" cy="381425"/>
      </dsp:txXfrm>
    </dsp:sp>
    <dsp:sp modelId="{712445A8-DA06-4DE5-A25D-3F7E704592E2}">
      <dsp:nvSpPr>
        <dsp:cNvPr id="0" name=""/>
        <dsp:cNvSpPr/>
      </dsp:nvSpPr>
      <dsp:spPr>
        <a:xfrm>
          <a:off x="2317885" y="2463507"/>
          <a:ext cx="3362212" cy="4193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Ульяновская областная клиническая станция скорой медицинской помощи</a:t>
          </a:r>
          <a:r>
            <a:rPr lang="ru-RU" sz="1200" b="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endParaRPr lang="ru-RU" sz="1200" b="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2338354" y="2483976"/>
        <a:ext cx="3321274" cy="378372"/>
      </dsp:txXfrm>
    </dsp:sp>
    <dsp:sp modelId="{7FEC99B3-0A3A-413B-A421-4F70B9E16D68}">
      <dsp:nvSpPr>
        <dsp:cNvPr id="0" name=""/>
        <dsp:cNvSpPr/>
      </dsp:nvSpPr>
      <dsp:spPr>
        <a:xfrm>
          <a:off x="2316952" y="2908400"/>
          <a:ext cx="3364078" cy="9227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Областной клинический онкологический диспансер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Городская поликлиника № 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  <a:sym typeface="Wingdings" panose="05000000000000000000" pitchFamily="2" charset="2"/>
            </a:rPr>
            <a:t>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Городская поликлиника № 5</a:t>
          </a:r>
        </a:p>
      </dsp:txBody>
      <dsp:txXfrm>
        <a:off x="2361995" y="2953443"/>
        <a:ext cx="3273992" cy="832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0.50375</cdr:x>
      <cdr:y>0</cdr:y>
    </cdr:from>
    <cdr:to>
      <cdr:x>0.5934</cdr:x>
      <cdr:y>0.10578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34967" y="-807961"/>
          <a:ext cx="362124" cy="323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0.14843</cdr:x>
      <cdr:y>0.24113</cdr:y>
    </cdr:from>
    <cdr:to>
      <cdr:x>0.25175</cdr:x>
      <cdr:y>0.3303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9487" y="670647"/>
          <a:ext cx="403341" cy="24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17</a:t>
          </a:r>
          <a:endParaRPr lang="ru-RU" sz="16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  <cdr:relSizeAnchor xmlns:cdr="http://schemas.openxmlformats.org/drawingml/2006/chartDrawing">
    <cdr:from>
      <cdr:x>0.25303</cdr:x>
      <cdr:y>0.1197</cdr:y>
    </cdr:from>
    <cdr:to>
      <cdr:x>0.34517</cdr:x>
      <cdr:y>0.20851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87829" y="332922"/>
          <a:ext cx="359704" cy="247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0.31838</cdr:x>
      <cdr:y>0.73022</cdr:y>
    </cdr:from>
    <cdr:to>
      <cdr:x>0.51396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88448" y="31505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0.35086</cdr:x>
      <cdr:y>0.08168</cdr:y>
    </cdr:from>
    <cdr:to>
      <cdr:x>0.43999</cdr:x>
      <cdr:y>0.19143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69738" y="227173"/>
          <a:ext cx="347963" cy="305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12</a:t>
          </a:r>
          <a:endParaRPr lang="ru-RU" sz="16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  <cdr:relSizeAnchor xmlns:cdr="http://schemas.openxmlformats.org/drawingml/2006/chartDrawing">
    <cdr:from>
      <cdr:x>0.43742</cdr:x>
      <cdr:y>0.06693</cdr:y>
    </cdr:from>
    <cdr:to>
      <cdr:x>0.50738</cdr:x>
      <cdr:y>0.16108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707698" y="186153"/>
          <a:ext cx="273123" cy="2618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0.50375</cdr:x>
      <cdr:y>0</cdr:y>
    </cdr:from>
    <cdr:to>
      <cdr:x>0.5934</cdr:x>
      <cdr:y>0.10578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34967" y="-807961"/>
          <a:ext cx="362124" cy="323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0.18516</cdr:x>
      <cdr:y>0.21174</cdr:y>
    </cdr:from>
    <cdr:to>
      <cdr:x>0.26718</cdr:x>
      <cdr:y>0.32635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92647" y="552760"/>
          <a:ext cx="351124" cy="2991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PT Astra Serif" panose="020A0603040505020204" pitchFamily="18" charset="-52"/>
              <a:ea typeface="PT Astra Serif" panose="020A0603040505020204" pitchFamily="18" charset="-52"/>
            </a:rPr>
            <a:t>1</a:t>
          </a:r>
          <a:r>
            <a:rPr lang="en-US" sz="16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4</a:t>
          </a:r>
          <a:endParaRPr lang="ru-RU" sz="16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  <cdr:relSizeAnchor xmlns:cdr="http://schemas.openxmlformats.org/drawingml/2006/chartDrawing">
    <cdr:from>
      <cdr:x>0.31097</cdr:x>
      <cdr:y>0.08591</cdr:y>
    </cdr:from>
    <cdr:to>
      <cdr:x>0.4001</cdr:x>
      <cdr:y>0.1932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31267" y="224272"/>
          <a:ext cx="381561" cy="280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7</a:t>
          </a:r>
          <a:endParaRPr lang="ru-RU" sz="16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  <cdr:relSizeAnchor xmlns:cdr="http://schemas.openxmlformats.org/drawingml/2006/chartDrawing">
    <cdr:from>
      <cdr:x>0.31838</cdr:x>
      <cdr:y>0.73022</cdr:y>
    </cdr:from>
    <cdr:to>
      <cdr:x>0.51396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88448" y="31505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0.38554</cdr:x>
      <cdr:y>0.03684</cdr:y>
    </cdr:from>
    <cdr:to>
      <cdr:x>0.47467</cdr:x>
      <cdr:y>0.14659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50486" y="96174"/>
          <a:ext cx="381561" cy="286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3</a:t>
          </a:r>
          <a:endParaRPr lang="ru-RU" sz="16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  <cdr:relSizeAnchor xmlns:cdr="http://schemas.openxmlformats.org/drawingml/2006/chartDrawing">
    <cdr:from>
      <cdr:x>0.44719</cdr:x>
      <cdr:y>0.03684</cdr:y>
    </cdr:from>
    <cdr:to>
      <cdr:x>0.5</cdr:x>
      <cdr:y>0.15133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914401" y="96174"/>
          <a:ext cx="226076" cy="298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2</a:t>
          </a:r>
          <a:endParaRPr lang="ru-RU" sz="14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  <cdr:relSizeAnchor xmlns:cdr="http://schemas.openxmlformats.org/drawingml/2006/chartDrawing">
    <cdr:from>
      <cdr:x>0.64159</cdr:x>
      <cdr:y>0.38102</cdr:y>
    </cdr:from>
    <cdr:to>
      <cdr:x>0.73196</cdr:x>
      <cdr:y>0.49387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746600" y="994660"/>
          <a:ext cx="386866" cy="294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74</a:t>
          </a:r>
          <a:endParaRPr lang="ru-RU" sz="18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9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3AE5D21A-D3E1-48C4-8795-B6A9A68EED12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649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0BDC7D7D-C065-4DE8-9493-72061724B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8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997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72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102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900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95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556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E954-89A0-4D77-9490-DA2A4CD615A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19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E5C1-E476-41A3-AED2-F2B53736CD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22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B15-EF0F-444B-ACB6-6849487F0FC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86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2135-9745-4678-9F5F-9D8D772C96A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1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2E87-219C-47BB-BD00-52E255FFD9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02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4FC1-71FF-4CF8-9C89-DFBEA43EC3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5161-B272-4528-B550-48A29D9214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C8B4-A9D6-44A1-AF95-97F708600C1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8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602E-852C-4949-B591-09850EE81E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28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2F6C-DFED-45EB-8CF4-F15349D9DEF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68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01FC9-8BCC-4A59-BC3B-F7A4809751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64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82D4D-02AF-422F-81D4-54EFE168DB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27.06.2023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7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4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547" y="1456317"/>
            <a:ext cx="8280920" cy="1800200"/>
          </a:xfrm>
        </p:spPr>
        <p:txBody>
          <a:bodyPr>
            <a:noAutofit/>
          </a:bodyPr>
          <a:lstStyle/>
          <a:p>
            <a:pPr marL="182880"/>
            <a:r>
              <a:rPr lang="ru-RU" sz="2400" b="1" dirty="0"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Результаты контроля объёмов, сроков, качества и условий предоставления медицинской помощи застрахованным лицам в Ульяновской </a:t>
            </a:r>
            <a:r>
              <a:rPr lang="ru-RU" sz="2400" b="1"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области </a:t>
            </a:r>
            <a:r>
              <a:rPr lang="ru-RU" sz="2400" b="1" smtClean="0"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smtClean="0"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smtClean="0"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sz="2400" b="1" dirty="0"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5 месяцев 2023 </a:t>
            </a:r>
            <a:r>
              <a:rPr lang="ru-RU" sz="2400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года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PT Astra Serif"/>
                <a:ea typeface="Times New Roman"/>
                <a:cs typeface="Times New Roman"/>
              </a:rPr>
              <a:t>.</a:t>
            </a:r>
            <a:endParaRPr lang="ru-RU" sz="32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  <p:pic>
        <p:nvPicPr>
          <p:cNvPr id="6151" name="Picture 7" descr="Герб Ульяновской области (2013)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656" y="944077"/>
            <a:ext cx="846291" cy="801155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19" y="140475"/>
            <a:ext cx="818050" cy="81805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785569" y="201782"/>
            <a:ext cx="537463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ТЕРРИТОРИАЛЬНЫЙ ФОНД </a:t>
            </a:r>
          </a:p>
          <a:p>
            <a:pPr algn="ctr"/>
            <a:r>
              <a:rPr lang="ru-RU" sz="1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ОБЯЗАТЕЛЬНОГО МЕДИЦИНСКОГО СТРАХОВАНИЯ УЛЬЯНОВСКОЙ ОБЛАСТИ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997AA06-D3F2-4809-BDFB-0330752BFFC7}"/>
              </a:ext>
            </a:extLst>
          </p:cNvPr>
          <p:cNvGrpSpPr/>
          <p:nvPr/>
        </p:nvGrpSpPr>
        <p:grpSpPr>
          <a:xfrm>
            <a:off x="265411" y="201782"/>
            <a:ext cx="8885584" cy="4853138"/>
            <a:chOff x="129208" y="145181"/>
            <a:chExt cx="8885584" cy="485313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1" name="Прямоугольный треугольник 10"/>
            <p:cNvSpPr/>
            <p:nvPr/>
          </p:nvSpPr>
          <p:spPr>
            <a:xfrm rot="16200000">
              <a:off x="5553186" y="1541775"/>
              <a:ext cx="3480220" cy="3410743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ый треугольник 11"/>
            <p:cNvSpPr/>
            <p:nvPr/>
          </p:nvSpPr>
          <p:spPr>
            <a:xfrm rot="16200000">
              <a:off x="8100392" y="4083919"/>
              <a:ext cx="914400" cy="914400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019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178F6C-26B7-468B-94DF-197B4AC31534}"/>
              </a:ext>
            </a:extLst>
          </p:cNvPr>
          <p:cNvSpPr/>
          <p:nvPr/>
        </p:nvSpPr>
        <p:spPr>
          <a:xfrm>
            <a:off x="1295636" y="498891"/>
            <a:ext cx="6743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90942" y="90409"/>
            <a:ext cx="8852220" cy="4785597"/>
            <a:chOff x="150666" y="201660"/>
            <a:chExt cx="8852220" cy="4785597"/>
          </a:xfrm>
        </p:grpSpPr>
        <p:sp>
          <p:nvSpPr>
            <p:cNvPr id="7" name="Прямоугольный треугольник 6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5400000">
              <a:off x="150666" y="201660"/>
              <a:ext cx="914400" cy="9144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 rot="16200000">
              <a:off x="8088486" y="4067631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391154" y="165281"/>
            <a:ext cx="85520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МЕДИЦИНСКИЕ ОРГАНИЗАЦИИ С НАИБОЛЬШИМ КОЛИЧЕСТВОМ НАРУШЕНИЙ</a:t>
            </a:r>
            <a:endParaRPr lang="ru-RU" sz="1600" dirty="0"/>
          </a:p>
        </p:txBody>
      </p:sp>
      <p:sp>
        <p:nvSpPr>
          <p:cNvPr id="10" name="AutoShape 4" descr="IMG_20211215_160656 (1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6" descr="IMG_20211215_160656 (1)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TextBox 1"/>
          <p:cNvSpPr txBox="1"/>
          <p:nvPr/>
        </p:nvSpPr>
        <p:spPr>
          <a:xfrm>
            <a:off x="722230" y="3467898"/>
            <a:ext cx="3134625" cy="18128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 </a:t>
            </a:r>
            <a:endParaRPr lang="ru-RU" sz="1100" dirty="0"/>
          </a:p>
        </p:txBody>
      </p:sp>
      <p:graphicFrame>
        <p:nvGraphicFramePr>
          <p:cNvPr id="50" name="Диаграмма 49"/>
          <p:cNvGraphicFramePr/>
          <p:nvPr>
            <p:extLst>
              <p:ext uri="{D42A27DB-BD31-4B8C-83A1-F6EECF244321}">
                <p14:modId xmlns:p14="http://schemas.microsoft.com/office/powerpoint/2010/main" val="2813453001"/>
              </p:ext>
            </p:extLst>
          </p:nvPr>
        </p:nvGraphicFramePr>
        <p:xfrm>
          <a:off x="250857" y="989963"/>
          <a:ext cx="86409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896630358"/>
              </p:ext>
            </p:extLst>
          </p:nvPr>
        </p:nvGraphicFramePr>
        <p:xfrm>
          <a:off x="1524000" y="590334"/>
          <a:ext cx="6144344" cy="4285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9918" y="944474"/>
            <a:ext cx="445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23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59918" y="1294178"/>
            <a:ext cx="438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14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983364" y="2503871"/>
            <a:ext cx="438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9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82034" y="1643882"/>
            <a:ext cx="438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13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83226" y="2033639"/>
            <a:ext cx="42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10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70924" y="2973906"/>
            <a:ext cx="448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8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48264" y="3448148"/>
            <a:ext cx="439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088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178F6C-26B7-468B-94DF-197B4AC31534}"/>
              </a:ext>
            </a:extLst>
          </p:cNvPr>
          <p:cNvSpPr/>
          <p:nvPr/>
        </p:nvSpPr>
        <p:spPr>
          <a:xfrm>
            <a:off x="107504" y="175584"/>
            <a:ext cx="8964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УДОВЛЕТВОРЕННОСТЬ МЕДИЦИНСКОЙ ПОМОЩЬЮ С ЯНВАРЯ ПО МАЙ 2023 ГОДА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07504" y="124803"/>
            <a:ext cx="8957592" cy="4925146"/>
            <a:chOff x="129208" y="145181"/>
            <a:chExt cx="8957592" cy="4925146"/>
          </a:xfrm>
        </p:grpSpPr>
        <p:sp>
          <p:nvSpPr>
            <p:cNvPr id="7" name="Прямоугольный треугольник 6"/>
            <p:cNvSpPr/>
            <p:nvPr/>
          </p:nvSpPr>
          <p:spPr>
            <a:xfrm rot="16200000">
              <a:off x="5356219" y="1386634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3" name="Диаграмма 22"/>
          <p:cNvGraphicFramePr/>
          <p:nvPr>
            <p:extLst/>
          </p:nvPr>
        </p:nvGraphicFramePr>
        <p:xfrm>
          <a:off x="433281" y="776542"/>
          <a:ext cx="3456384" cy="241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Диаграмма 25"/>
          <p:cNvGraphicFramePr/>
          <p:nvPr>
            <p:extLst/>
          </p:nvPr>
        </p:nvGraphicFramePr>
        <p:xfrm>
          <a:off x="4068516" y="681327"/>
          <a:ext cx="5052158" cy="2914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5375484" y="3549641"/>
            <a:ext cx="144016" cy="1495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379109" y="3861747"/>
            <a:ext cx="144016" cy="1495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375484" y="4173853"/>
            <a:ext cx="144016" cy="1495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379109" y="4490425"/>
            <a:ext cx="144016" cy="14953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60468" y="3428689"/>
            <a:ext cx="25912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тсутствие узких специалистов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60468" y="3776493"/>
            <a:ext cx="31452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роки ожидания медицинской помощи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69766" y="4068699"/>
            <a:ext cx="26141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ачество медицинской помощи 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67719" y="4360905"/>
            <a:ext cx="2984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рочие (лекарственное обеспечение,</a:t>
            </a:r>
          </a:p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авязывание платных услуг)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7127" y="3470406"/>
            <a:ext cx="34563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40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удовлетворенности </a:t>
            </a:r>
            <a:r>
              <a:rPr lang="ru-RU" sz="140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населения медицинской помощью направлен </a:t>
            </a:r>
            <a:r>
              <a:rPr lang="ru-RU" sz="140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на выявление </a:t>
            </a:r>
            <a:r>
              <a:rPr lang="ru-RU" sz="140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факторов,</a:t>
            </a:r>
            <a:r>
              <a:rPr lang="ru-RU" sz="1400" dirty="0" smtClean="0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140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характеризующих доступность и качество медицинской помощи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406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2701" y="114166"/>
            <a:ext cx="7461728" cy="67730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altLang="ru-RU" sz="24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Контрольно-экспертные </a:t>
            </a:r>
            <a:r>
              <a:rPr lang="ru-RU" altLang="ru-RU" sz="2400" b="1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мероприятия</a:t>
            </a:r>
            <a:endParaRPr lang="ru-RU" sz="24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  <a:cs typeface="Times New Roman" pitchFamily="18" charset="0"/>
            </a:endParaRPr>
          </a:p>
        </p:txBody>
      </p:sp>
      <p:pic>
        <p:nvPicPr>
          <p:cNvPr id="6151" name="Picture 7" descr="Герб Ульяновской области (2013)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656" y="944077"/>
            <a:ext cx="846291" cy="801155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785569" y="201782"/>
            <a:ext cx="537463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1000" b="1" dirty="0">
              <a:solidFill>
                <a:prstClr val="black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997AA06-D3F2-4809-BDFB-0330752BFFC7}"/>
              </a:ext>
            </a:extLst>
          </p:cNvPr>
          <p:cNvGrpSpPr/>
          <p:nvPr/>
        </p:nvGrpSpPr>
        <p:grpSpPr>
          <a:xfrm>
            <a:off x="129208" y="145181"/>
            <a:ext cx="8885584" cy="4853138"/>
            <a:chOff x="129208" y="145181"/>
            <a:chExt cx="8885584" cy="485313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" name="Прямоугольный треугольник 10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grpFill/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ый треугольник 11"/>
            <p:cNvSpPr/>
            <p:nvPr/>
          </p:nvSpPr>
          <p:spPr>
            <a:xfrm rot="16200000">
              <a:off x="8100392" y="4083919"/>
              <a:ext cx="914400" cy="914400"/>
            </a:xfrm>
            <a:prstGeom prst="rt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5499377" y="435645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srgbClr val="212745">
                  <a:lumMod val="75000"/>
                </a:srgbClr>
              </a:solidFill>
              <a:latin typeface="Trebuchet MS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38342" y="1217235"/>
            <a:ext cx="1728192" cy="31995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PT Astra Serif" pitchFamily="18" charset="-52"/>
                <a:cs typeface="Arial" charset="0"/>
              </a:rPr>
              <a:t>РАССМОТРЕНО </a:t>
            </a:r>
          </a:p>
          <a:p>
            <a:pPr algn="ctr"/>
            <a:endParaRPr lang="ru-RU" sz="1200" dirty="0" smtClean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58 638 </a:t>
            </a:r>
            <a:r>
              <a:rPr lang="ru-RU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 </a:t>
            </a:r>
          </a:p>
          <a:p>
            <a:pPr algn="just"/>
            <a:endParaRPr lang="ru-RU" sz="1200" dirty="0" smtClean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случаев</a:t>
            </a:r>
            <a:r>
              <a:rPr lang="ru-RU" sz="12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оказания </a:t>
            </a:r>
            <a:r>
              <a:rPr lang="ru-RU" sz="1200" dirty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медицинской </a:t>
            </a:r>
            <a:r>
              <a:rPr lang="ru-RU" sz="12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помощи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11918" y="1244407"/>
            <a:ext cx="1732290" cy="31995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PT Astra Serif" pitchFamily="18" charset="-52"/>
                <a:ea typeface="PT Astra Serif" pitchFamily="18" charset="-52"/>
                <a:cs typeface="Arial" charset="0"/>
              </a:rPr>
              <a:t>ВЫЯВЛЕНО </a:t>
            </a:r>
          </a:p>
          <a:p>
            <a:pPr algn="ctr">
              <a:defRPr/>
            </a:pPr>
            <a:endParaRPr lang="ru-RU" sz="1200" dirty="0" smtClean="0">
              <a:solidFill>
                <a:srgbClr val="000000"/>
              </a:solidFill>
              <a:latin typeface="PT Astra Serif" pitchFamily="18" charset="-52"/>
              <a:ea typeface="PT Astra Serif" pitchFamily="18" charset="-52"/>
              <a:cs typeface="Arial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6 498 </a:t>
            </a:r>
            <a:endParaRPr lang="ru-RU" sz="1200" b="1" dirty="0">
              <a:solidFill>
                <a:schemeClr val="tx2"/>
              </a:solidFill>
              <a:latin typeface="PT Astra Serif" pitchFamily="18" charset="-52"/>
              <a:ea typeface="PT Astra Serif" pitchFamily="18" charset="-52"/>
              <a:cs typeface="Arial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  <a:cs typeface="Arial" charset="0"/>
              </a:rPr>
              <a:t>нарушений 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  <a:cs typeface="Arial" charset="0"/>
              </a:rPr>
              <a:t>при проведении контрольно-экспертных мероприятий</a:t>
            </a:r>
          </a:p>
          <a:p>
            <a:pPr algn="ctr">
              <a:defRPr/>
            </a:pPr>
            <a:endParaRPr lang="ru-RU" sz="1200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  <a:cs typeface="Arial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  <a:cs typeface="Arial" charset="0"/>
              </a:rPr>
              <a:t>11,2</a:t>
            </a:r>
            <a:r>
              <a:rPr lang="ru-RU" sz="12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  <a:cs typeface="Arial" charset="0"/>
              </a:rPr>
              <a:t>% 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  <a:cs typeface="Arial" charset="0"/>
              </a:rPr>
              <a:t>от </a:t>
            </a:r>
            <a:r>
              <a:rPr lang="ru-RU" sz="1200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  <a:cs typeface="Arial" charset="0"/>
              </a:rPr>
              <a:t>всех проверенных </a:t>
            </a:r>
            <a:r>
              <a:rPr lang="ru-RU" sz="12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  <a:cs typeface="Arial" charset="0"/>
              </a:rPr>
              <a:t>случаев </a:t>
            </a:r>
            <a:endParaRPr lang="ru-RU" sz="1200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89592" y="1217235"/>
            <a:ext cx="1753768" cy="3226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PT Astra Serif" pitchFamily="18" charset="-52"/>
                <a:cs typeface="Arial" charset="0"/>
              </a:rPr>
              <a:t>СУММА САНКЦИЙ</a:t>
            </a:r>
          </a:p>
          <a:p>
            <a:pPr algn="ctr">
              <a:defRPr/>
            </a:pPr>
            <a:endParaRPr lang="ru-RU" sz="1200" dirty="0" smtClean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PT Astra Serif" pitchFamily="18" charset="-52"/>
                <a:cs typeface="Arial" charset="0"/>
              </a:rPr>
              <a:t>100,3 </a:t>
            </a:r>
            <a:r>
              <a:rPr lang="ru-RU" sz="2000" b="1" dirty="0">
                <a:solidFill>
                  <a:schemeClr val="tx2"/>
                </a:solidFill>
                <a:latin typeface="PT Astra Serif" pitchFamily="18" charset="-52"/>
                <a:cs typeface="Arial" charset="0"/>
              </a:rPr>
              <a:t>млн. рублей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по </a:t>
            </a:r>
            <a:r>
              <a:rPr lang="ru-RU" sz="1200" dirty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результатам </a:t>
            </a:r>
            <a:r>
              <a:rPr lang="ru-RU" sz="12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всех </a:t>
            </a:r>
            <a:r>
              <a:rPr lang="ru-RU" sz="1200" dirty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видов </a:t>
            </a:r>
            <a:r>
              <a:rPr lang="ru-RU" sz="12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экспертиз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96,08 млн.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рублей - </a:t>
            </a:r>
            <a:r>
              <a:rPr lang="ru-RU" sz="14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уменьшение размера финансирования,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4,22 млн. 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рублей -  </a:t>
            </a:r>
            <a:r>
              <a:rPr lang="ru-RU" sz="1400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размер штрафов</a:t>
            </a:r>
            <a:r>
              <a:rPr lang="ru-RU" sz="1400" b="1" dirty="0">
                <a:solidFill>
                  <a:schemeClr val="tx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  <a:p>
            <a:pPr algn="ctr">
              <a:defRPr/>
            </a:pPr>
            <a:endParaRPr lang="ru-RU" sz="1200" dirty="0" smtClean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  <a:p>
            <a:pPr algn="ctr">
              <a:defRPr/>
            </a:pPr>
            <a:endParaRPr lang="ru-RU" sz="1200" dirty="0" smtClean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1201565"/>
            <a:ext cx="1580039" cy="319955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PT Astra Serif" pitchFamily="18" charset="-52"/>
                <a:cs typeface="Arial" charset="0"/>
              </a:rPr>
              <a:t>ПРОВЕРЕНО </a:t>
            </a:r>
          </a:p>
          <a:p>
            <a:pPr algn="ctr"/>
            <a:endParaRPr lang="ru-RU" sz="1200" dirty="0" smtClean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PT Astra Serif" pitchFamily="18" charset="-52"/>
                <a:cs typeface="Arial" charset="0"/>
              </a:rPr>
              <a:t>88</a:t>
            </a:r>
            <a:endParaRPr lang="ru-RU" sz="1200" dirty="0" smtClean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  <a:p>
            <a:pPr algn="just"/>
            <a:endParaRPr lang="ru-RU" sz="1200" dirty="0" smtClean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медицинских организаций</a:t>
            </a:r>
            <a:r>
              <a:rPr lang="ru-RU" sz="12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, работающих в сфере ОМС в Ульяновской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44594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29208" y="145181"/>
            <a:ext cx="8957592" cy="4925146"/>
            <a:chOff x="129208" y="145181"/>
            <a:chExt cx="8957592" cy="4925146"/>
          </a:xfrm>
        </p:grpSpPr>
        <p:sp>
          <p:nvSpPr>
            <p:cNvPr id="6" name="Прямоугольный треугольник 5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-108520" y="282491"/>
            <a:ext cx="8675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Медицинские организации - лидеры</a:t>
            </a:r>
            <a:endParaRPr lang="ru-RU" sz="24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24328" y="2038382"/>
            <a:ext cx="1296144" cy="21175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с</a:t>
            </a:r>
            <a:r>
              <a:rPr lang="ru-RU" sz="14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редний показатель по медицинским организациям 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11,1</a:t>
            </a:r>
            <a:r>
              <a:rPr lang="ru-RU" sz="1400" b="1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%</a:t>
            </a:r>
            <a:r>
              <a:rPr lang="ru-RU" sz="14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 случаев с нарушениями</a:t>
            </a:r>
            <a:endParaRPr lang="ru-RU" sz="1400" dirty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349131"/>
              </p:ext>
            </p:extLst>
          </p:nvPr>
        </p:nvGraphicFramePr>
        <p:xfrm>
          <a:off x="308586" y="750959"/>
          <a:ext cx="7127610" cy="4248741"/>
        </p:xfrm>
        <a:graphic>
          <a:graphicData uri="http://schemas.openxmlformats.org/drawingml/2006/table">
            <a:tbl>
              <a:tblPr firstRow="1" firstCol="1" bandRow="1"/>
              <a:tblGrid>
                <a:gridCol w="3544803">
                  <a:extLst>
                    <a:ext uri="{9D8B030D-6E8A-4147-A177-3AD203B41FA5}">
                      <a16:colId xmlns:a16="http://schemas.microsoft.com/office/drawing/2014/main" val="3003875007"/>
                    </a:ext>
                  </a:extLst>
                </a:gridCol>
                <a:gridCol w="3582807">
                  <a:extLst>
                    <a:ext uri="{9D8B030D-6E8A-4147-A177-3AD203B41FA5}">
                      <a16:colId xmlns:a16="http://schemas.microsoft.com/office/drawing/2014/main" val="2643759203"/>
                    </a:ext>
                  </a:extLst>
                </a:gridCol>
              </a:tblGrid>
              <a:tr h="445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Медицинская организация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Менее 2 % случаев с нарушениями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50821"/>
                  </a:ext>
                </a:extLst>
              </a:tr>
              <a:tr h="3945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Зерносовхозская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участковая больница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1,83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928108"/>
                  </a:ext>
                </a:extLst>
              </a:tr>
              <a:tr h="3945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Ульяновская областная клиническая станция скорой медицинской помощи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1,53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738361"/>
                  </a:ext>
                </a:extLst>
              </a:tr>
              <a:tr h="3945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Областной клинический онкологический диспансер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1,1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895880"/>
                  </a:ext>
                </a:extLst>
              </a:tr>
              <a:tr h="3945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Областной клинический кожно-венерологический диспансер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1,09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38876"/>
                  </a:ext>
                </a:extLst>
              </a:tr>
              <a:tr h="3945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Ульяновский областной клинический госпиталь ветеранов войн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0,67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306119"/>
                  </a:ext>
                </a:extLst>
              </a:tr>
              <a:tr h="3945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Детская городская клиническая больница города Ульяновска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0,65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066097"/>
                  </a:ext>
                </a:extLst>
              </a:tr>
              <a:tr h="3945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Областной кардиологический диспансер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0,32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139720"/>
                  </a:ext>
                </a:extLst>
              </a:tr>
              <a:tr h="6345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Ульяновский областной клинический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медицинский центр оказания </a:t>
                      </a:r>
                      <a:r>
                        <a:rPr lang="ru-RU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помощи лицам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, пострадавшим от радиационного и профессиональной патологии имени героя Российской Федерации </a:t>
                      </a:r>
                      <a:r>
                        <a:rPr lang="ru-RU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Максимчука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В.М.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9709"/>
                  </a:ext>
                </a:extLst>
              </a:tr>
              <a:tr h="3945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Центр общественного здоровья и медицинской профилактики Ульяновской области 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0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260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57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29208" y="145181"/>
            <a:ext cx="8957592" cy="4925146"/>
            <a:chOff x="129208" y="145181"/>
            <a:chExt cx="8957592" cy="4925146"/>
          </a:xfrm>
        </p:grpSpPr>
        <p:sp>
          <p:nvSpPr>
            <p:cNvPr id="6" name="Прямоугольный треугольник 5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79512" y="312458"/>
            <a:ext cx="880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Медицинские организации - аутсайдеры</a:t>
            </a:r>
            <a:endParaRPr lang="ru-RU" sz="24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24327" y="1915188"/>
            <a:ext cx="1268353" cy="19527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с</a:t>
            </a:r>
            <a:r>
              <a:rPr lang="ru-RU" sz="14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редний показатель по медицинским организациям 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11,1</a:t>
            </a:r>
            <a:r>
              <a:rPr lang="ru-RU" sz="1400" b="1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%</a:t>
            </a:r>
            <a:r>
              <a:rPr lang="ru-RU" sz="1400" dirty="0" smtClean="0">
                <a:solidFill>
                  <a:schemeClr val="tx1"/>
                </a:solidFill>
                <a:latin typeface="PT Astra Serif" pitchFamily="18" charset="-52"/>
                <a:cs typeface="Arial" charset="0"/>
              </a:rPr>
              <a:t> случаев с нарушениями</a:t>
            </a:r>
            <a:endParaRPr lang="ru-RU" sz="1400" dirty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400438"/>
              </p:ext>
            </p:extLst>
          </p:nvPr>
        </p:nvGraphicFramePr>
        <p:xfrm>
          <a:off x="251520" y="1200151"/>
          <a:ext cx="7128792" cy="3798292"/>
        </p:xfrm>
        <a:graphic>
          <a:graphicData uri="http://schemas.openxmlformats.org/drawingml/2006/table">
            <a:tbl>
              <a:tblPr firstRow="1" firstCol="1" bandRow="1"/>
              <a:tblGrid>
                <a:gridCol w="3601230">
                  <a:extLst>
                    <a:ext uri="{9D8B030D-6E8A-4147-A177-3AD203B41FA5}">
                      <a16:colId xmlns:a16="http://schemas.microsoft.com/office/drawing/2014/main" val="2528058434"/>
                    </a:ext>
                  </a:extLst>
                </a:gridCol>
                <a:gridCol w="3527562">
                  <a:extLst>
                    <a:ext uri="{9D8B030D-6E8A-4147-A177-3AD203B41FA5}">
                      <a16:colId xmlns:a16="http://schemas.microsoft.com/office/drawing/2014/main" val="726849210"/>
                    </a:ext>
                  </a:extLst>
                </a:gridCol>
              </a:tblGrid>
              <a:tr h="401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Медицинская организация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Более 20% случаев с нарушениями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3074"/>
                  </a:ext>
                </a:extLst>
              </a:tr>
              <a:tr h="3232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ДЕТСКАЯ СПЕЦИАЛИЗИРОВАННАЯ ПСИХОНЕВРОЛОГИЧЕСКАЯ БОЛЬНИЦА № 1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42,90%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302960"/>
                  </a:ext>
                </a:extLst>
              </a:tr>
              <a:tr h="3581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Радищевская РБ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35,05%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652859"/>
                  </a:ext>
                </a:extLst>
              </a:tr>
              <a:tr h="393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№1 им.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С.М.Кирова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anose="020A0603040505020204" pitchFamily="18" charset="-52"/>
                      </a:endParaRP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32,48%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333246"/>
                  </a:ext>
                </a:extLst>
              </a:tr>
              <a:tr h="4804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Николаевская РБ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30,89%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17745"/>
                  </a:ext>
                </a:extLst>
              </a:tr>
              <a:tr h="3581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Карсунская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28,41%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015689"/>
                  </a:ext>
                </a:extLst>
              </a:tr>
              <a:tr h="3581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Барышская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25,85%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141706"/>
                  </a:ext>
                </a:extLst>
              </a:tr>
              <a:tr h="3581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Тереньгульская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25,80%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26172"/>
                  </a:ext>
                </a:extLst>
              </a:tr>
              <a:tr h="3581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Сурская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22,82%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88331"/>
                  </a:ext>
                </a:extLst>
              </a:tr>
              <a:tr h="3581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Вешкаймская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 РБ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21,23%</a:t>
                      </a:r>
                    </a:p>
                  </a:txBody>
                  <a:tcPr marL="7912" marR="7912" marT="791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7394" y="4180119"/>
            <a:ext cx="1292835" cy="856993"/>
          </a:xfrm>
          <a:prstGeom prst="rect">
            <a:avLst/>
          </a:prstGeom>
          <a:effectLst>
            <a:softEdge rad="0"/>
          </a:effectLst>
        </p:spPr>
      </p:pic>
      <p:grpSp>
        <p:nvGrpSpPr>
          <p:cNvPr id="4" name="Группа 3"/>
          <p:cNvGrpSpPr/>
          <p:nvPr/>
        </p:nvGrpSpPr>
        <p:grpSpPr>
          <a:xfrm>
            <a:off x="129208" y="145181"/>
            <a:ext cx="8957592" cy="4925146"/>
            <a:chOff x="129208" y="145181"/>
            <a:chExt cx="8957592" cy="4925146"/>
          </a:xfrm>
        </p:grpSpPr>
        <p:sp>
          <p:nvSpPr>
            <p:cNvPr id="6" name="Прямоугольный треугольник 5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15268" y="-85652"/>
            <a:ext cx="8675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</a:rPr>
              <a:t>Структура нарушений</a:t>
            </a:r>
            <a:endParaRPr lang="ru-RU" sz="2400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939441876"/>
              </p:ext>
            </p:extLst>
          </p:nvPr>
        </p:nvGraphicFramePr>
        <p:xfrm>
          <a:off x="88697" y="339501"/>
          <a:ext cx="8597248" cy="473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68" y="127690"/>
            <a:ext cx="1476734" cy="8157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5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75114" y="195486"/>
            <a:ext cx="8957592" cy="4925146"/>
            <a:chOff x="129208" y="145181"/>
            <a:chExt cx="8957592" cy="4925146"/>
          </a:xfrm>
        </p:grpSpPr>
        <p:sp>
          <p:nvSpPr>
            <p:cNvPr id="6" name="Прямоугольный треугольник 5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02456"/>
            <a:ext cx="7704856" cy="47165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sx="13000" sy="13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424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178F6C-26B7-468B-94DF-197B4AC31534}"/>
              </a:ext>
            </a:extLst>
          </p:cNvPr>
          <p:cNvSpPr/>
          <p:nvPr/>
        </p:nvSpPr>
        <p:spPr>
          <a:xfrm>
            <a:off x="1008078" y="149487"/>
            <a:ext cx="7380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ОБРАЩЕНИЯ В КОНТАКТ-ЦЕНТР </a:t>
            </a:r>
          </a:p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СФЕРЕ  ОБЯЗАТЕЛЬНОГО МЕДИЦИНСКОГО СТРАХОВАНИЯ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6254" y="149487"/>
            <a:ext cx="8957592" cy="4925146"/>
            <a:chOff x="129208" y="145181"/>
            <a:chExt cx="8957592" cy="4925146"/>
          </a:xfrm>
        </p:grpSpPr>
        <p:sp>
          <p:nvSpPr>
            <p:cNvPr id="7" name="Прямоугольный треугольник 6"/>
            <p:cNvSpPr/>
            <p:nvPr/>
          </p:nvSpPr>
          <p:spPr>
            <a:xfrm rot="16200000">
              <a:off x="5356219" y="1386634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ый треугольник 8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4459568" y="1146805"/>
            <a:ext cx="359512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За </a:t>
            </a:r>
            <a:r>
              <a:rPr lang="en-US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5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месяцев 2023 года поступило 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30 649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обращений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0361" y="2931790"/>
            <a:ext cx="365106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7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Защита интересов и прав </a:t>
            </a:r>
            <a:r>
              <a:rPr lang="ru-RU" sz="17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наших граждан </a:t>
            </a:r>
            <a:r>
              <a:rPr lang="ru-RU" sz="17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– </a:t>
            </a:r>
            <a:r>
              <a:rPr lang="ru-RU" sz="17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это задача, которая ежедневно </a:t>
            </a:r>
            <a:r>
              <a:rPr lang="ru-RU" sz="17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стоит на контроле и решается специалистами ТФОМС </a:t>
            </a:r>
            <a:r>
              <a:rPr lang="ru-RU" sz="17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Ульяновской области и страховых медицинских организаций</a:t>
            </a:r>
            <a:endParaRPr lang="ru-RU" sz="1700" dirty="0"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93" y="1162184"/>
            <a:ext cx="2659205" cy="1682325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5569405" y="3115995"/>
            <a:ext cx="1374138" cy="11695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заявления по </a:t>
            </a:r>
          </a:p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получению </a:t>
            </a:r>
          </a:p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полиса ОМС,</a:t>
            </a:r>
          </a:p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замене СМО  </a:t>
            </a:r>
          </a:p>
          <a:p>
            <a:pPr algn="ctr"/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19072</a:t>
            </a:r>
            <a:endParaRPr lang="ru-RU" sz="1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009228" y="2321078"/>
            <a:ext cx="152009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бращения за </a:t>
            </a:r>
          </a:p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разъяснениями </a:t>
            </a:r>
          </a:p>
          <a:p>
            <a:pPr algn="ctr"/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11506</a:t>
            </a:r>
            <a:endParaRPr lang="ru-RU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065664" y="2400733"/>
            <a:ext cx="189305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жалобы на трудности</a:t>
            </a:r>
          </a:p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в получении  </a:t>
            </a:r>
          </a:p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медицинской помощи</a:t>
            </a:r>
          </a:p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70</a:t>
            </a:r>
            <a:endParaRPr lang="ru-RU" sz="1400" b="1" dirty="0"/>
          </a:p>
        </p:txBody>
      </p:sp>
      <p:sp>
        <p:nvSpPr>
          <p:cNvPr id="59" name="Стрелка вниз 58"/>
          <p:cNvSpPr/>
          <p:nvPr/>
        </p:nvSpPr>
        <p:spPr>
          <a:xfrm rot="2455716" flipH="1">
            <a:off x="5127058" y="1838819"/>
            <a:ext cx="360041" cy="468514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низ 63"/>
          <p:cNvSpPr/>
          <p:nvPr/>
        </p:nvSpPr>
        <p:spPr>
          <a:xfrm flipH="1">
            <a:off x="6028512" y="1874715"/>
            <a:ext cx="381081" cy="1166531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 rot="19387289" flipH="1">
            <a:off x="7050133" y="1834412"/>
            <a:ext cx="381081" cy="559995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36293" y="1162184"/>
            <a:ext cx="2664592" cy="16823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5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rot="16200000">
            <a:off x="8172400" y="4155927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98797" y="66215"/>
            <a:ext cx="8903466" cy="4869376"/>
            <a:chOff x="137132" y="230196"/>
            <a:chExt cx="8721962" cy="4869375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3" name="Прямоугольный треугольник 22"/>
            <p:cNvSpPr/>
            <p:nvPr/>
          </p:nvSpPr>
          <p:spPr>
            <a:xfrm rot="16200000">
              <a:off x="5216492" y="1456969"/>
              <a:ext cx="3642602" cy="3642602"/>
            </a:xfrm>
            <a:prstGeom prst="rtTriangle">
              <a:avLst/>
            </a:prstGeom>
            <a:solidFill>
              <a:srgbClr val="C6D9F1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ый треугольник 23"/>
            <p:cNvSpPr/>
            <p:nvPr/>
          </p:nvSpPr>
          <p:spPr>
            <a:xfrm rot="5400000">
              <a:off x="137132" y="230196"/>
              <a:ext cx="914400" cy="914400"/>
            </a:xfrm>
            <a:prstGeom prst="rtTriangle">
              <a:avLst/>
            </a:prstGeom>
            <a:solidFill>
              <a:srgbClr val="C6D9F1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ый треугольник 24"/>
            <p:cNvSpPr/>
            <p:nvPr/>
          </p:nvSpPr>
          <p:spPr>
            <a:xfrm rot="16200000">
              <a:off x="7944694" y="4185170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634533" y="278392"/>
            <a:ext cx="7537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СТРУКТУРА ОБРАЩЕНИЙ В КОНТАКТ-ЦЕНТР ЗА 5 МЕСЯЦЕВ 2023 ГОДА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50643"/>
              </p:ext>
            </p:extLst>
          </p:nvPr>
        </p:nvGraphicFramePr>
        <p:xfrm>
          <a:off x="1186608" y="1023122"/>
          <a:ext cx="5328592" cy="35165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021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обеспечение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выдачи полисов ОМС, о выборе или замене СМО</a:t>
                      </a:r>
                      <a:endParaRPr lang="en-US" sz="1400" b="0" baseline="0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7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вопросы, не относящиеся к сфере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ОМС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692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организация оказания медицинской помощи и её качество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8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проведение профилактических мероприятий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 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выбор медицинской организации и врача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навязывание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 платных услуг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1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лекарственное обеспечение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68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отказ в бесплатном оказании медицинской помощи    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813227"/>
              </p:ext>
            </p:extLst>
          </p:nvPr>
        </p:nvGraphicFramePr>
        <p:xfrm>
          <a:off x="6480137" y="1044420"/>
          <a:ext cx="648070" cy="37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392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61%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758862"/>
              </p:ext>
            </p:extLst>
          </p:nvPr>
        </p:nvGraphicFramePr>
        <p:xfrm>
          <a:off x="6468250" y="1897532"/>
          <a:ext cx="656449" cy="36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46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810054"/>
              </p:ext>
            </p:extLst>
          </p:nvPr>
        </p:nvGraphicFramePr>
        <p:xfrm>
          <a:off x="6485653" y="1474745"/>
          <a:ext cx="633845" cy="36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46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059362"/>
              </p:ext>
            </p:extLst>
          </p:nvPr>
        </p:nvGraphicFramePr>
        <p:xfrm>
          <a:off x="6483768" y="2318579"/>
          <a:ext cx="644439" cy="36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46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289051"/>
              </p:ext>
            </p:extLst>
          </p:nvPr>
        </p:nvGraphicFramePr>
        <p:xfrm>
          <a:off x="6488362" y="2782310"/>
          <a:ext cx="639845" cy="36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46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476885"/>
              </p:ext>
            </p:extLst>
          </p:nvPr>
        </p:nvGraphicFramePr>
        <p:xfrm>
          <a:off x="6476107" y="3218812"/>
          <a:ext cx="652099" cy="36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46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  <a:r>
                        <a:rPr lang="ru-RU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.5</a:t>
                      </a:r>
                      <a:r>
                        <a:rPr lang="en-US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384261"/>
              </p:ext>
            </p:extLst>
          </p:nvPr>
        </p:nvGraphicFramePr>
        <p:xfrm>
          <a:off x="6459520" y="3639859"/>
          <a:ext cx="668686" cy="36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46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0.7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519695"/>
              </p:ext>
            </p:extLst>
          </p:nvPr>
        </p:nvGraphicFramePr>
        <p:xfrm>
          <a:off x="6462944" y="4103590"/>
          <a:ext cx="665262" cy="36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46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0.3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%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06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178F6C-26B7-468B-94DF-197B4AC31534}"/>
              </a:ext>
            </a:extLst>
          </p:cNvPr>
          <p:cNvSpPr/>
          <p:nvPr/>
        </p:nvSpPr>
        <p:spPr>
          <a:xfrm>
            <a:off x="1295636" y="498891"/>
            <a:ext cx="6743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       </a:t>
            </a: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60337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СТРУКТУРА ОБОСНОВАННЫХ ЖАЛОБ</a:t>
            </a:r>
            <a:endParaRPr lang="ru-RU" sz="1600" dirty="0"/>
          </a:p>
        </p:txBody>
      </p:sp>
      <p:sp>
        <p:nvSpPr>
          <p:cNvPr id="10" name="AutoShape 4" descr="IMG_20211215_160656 (1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6" descr="IMG_20211215_160656 (1)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72959688"/>
              </p:ext>
            </p:extLst>
          </p:nvPr>
        </p:nvGraphicFramePr>
        <p:xfrm>
          <a:off x="307975" y="820983"/>
          <a:ext cx="3903985" cy="2781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75555" y="3880695"/>
            <a:ext cx="144016" cy="150651"/>
          </a:xfrm>
          <a:prstGeom prst="rect">
            <a:avLst/>
          </a:prstGeom>
          <a:solidFill>
            <a:srgbClr val="8A0000"/>
          </a:solidFill>
          <a:ln>
            <a:solidFill>
              <a:srgbClr val="8A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87462" y="645415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2023 год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86630" y="70636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2022 год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13849" y="3489755"/>
            <a:ext cx="3116592" cy="16601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качество медицинской помощи</a:t>
            </a:r>
          </a:p>
          <a:p>
            <a:endParaRPr lang="ru-RU" sz="11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19568" y="3808058"/>
            <a:ext cx="35515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 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13849" y="4099578"/>
            <a:ext cx="35821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 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4972" y="3754594"/>
            <a:ext cx="3804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едостоверные сведения об оказанных</a:t>
            </a:r>
          </a:p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едицинских услугах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935977" y="3563837"/>
            <a:ext cx="144016" cy="1495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flipV="1">
            <a:off x="4942412" y="3877283"/>
            <a:ext cx="144016" cy="15065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081158" y="4784052"/>
            <a:ext cx="37256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екарственное обеспечение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76172" y="4355171"/>
            <a:ext cx="144016" cy="1495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 flipH="1">
            <a:off x="4942414" y="4602407"/>
            <a:ext cx="144014" cy="1468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F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86428" y="3488789"/>
            <a:ext cx="25692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качество медицинской помощи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942412" y="4898380"/>
            <a:ext cx="144016" cy="144016"/>
          </a:xfrm>
          <a:prstGeom prst="rect">
            <a:avLst/>
          </a:prstGeom>
          <a:solidFill>
            <a:srgbClr val="E38F8F"/>
          </a:solidFill>
          <a:ln>
            <a:solidFill>
              <a:srgbClr val="E38F8F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3939762818"/>
              </p:ext>
            </p:extLst>
          </p:nvPr>
        </p:nvGraphicFramePr>
        <p:xfrm>
          <a:off x="4529807" y="918573"/>
          <a:ext cx="4280954" cy="2610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596686" y="18743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71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75555" y="3557987"/>
            <a:ext cx="144013" cy="13032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9993" y="450872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работы медицинских организаций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00130" y="3808058"/>
            <a:ext cx="23525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авязывание платных услуг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3849" y="4256772"/>
            <a:ext cx="23121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авязывание платных услуг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942412" y="4192529"/>
            <a:ext cx="144016" cy="150651"/>
          </a:xfrm>
          <a:prstGeom prst="rect">
            <a:avLst/>
          </a:prstGeom>
          <a:solidFill>
            <a:srgbClr val="8A0000"/>
          </a:solidFill>
          <a:ln>
            <a:solidFill>
              <a:srgbClr val="8A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079993" y="406982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недостоверные сведения об оказанных</a:t>
            </a:r>
          </a:p>
          <a:p>
            <a:r>
              <a:rPr lang="ru-RU" sz="1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медицинских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услугах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723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7314</TotalTime>
  <Words>584</Words>
  <Application>Microsoft Office PowerPoint</Application>
  <PresentationFormat>Экран (16:9)</PresentationFormat>
  <Paragraphs>179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PT Astra Serif</vt:lpstr>
      <vt:lpstr>Times New Roman</vt:lpstr>
      <vt:lpstr>Trebuchet MS</vt:lpstr>
      <vt:lpstr>Wingdings</vt:lpstr>
      <vt:lpstr>2_Тема Office</vt:lpstr>
      <vt:lpstr>Результаты контроля объёмов, сроков, качества и условий предоставления медицинской помощи застрахованным лицам в Ульяновской области  за 5 месяцев 2023 года.</vt:lpstr>
      <vt:lpstr>Контрольно-экспертные мероприятия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Адволоткин Дмитрий Михайлович</dc:creator>
  <cp:lastModifiedBy>1</cp:lastModifiedBy>
  <cp:revision>566</cp:revision>
  <cp:lastPrinted>2023-06-26T06:22:38Z</cp:lastPrinted>
  <dcterms:created xsi:type="dcterms:W3CDTF">2019-12-23T12:18:20Z</dcterms:created>
  <dcterms:modified xsi:type="dcterms:W3CDTF">2023-06-27T09:26:25Z</dcterms:modified>
</cp:coreProperties>
</file>