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9"/>
  </p:notesMasterIdLst>
  <p:sldIdLst>
    <p:sldId id="272" r:id="rId2"/>
    <p:sldId id="322" r:id="rId3"/>
    <p:sldId id="348" r:id="rId4"/>
    <p:sldId id="343" r:id="rId5"/>
    <p:sldId id="344" r:id="rId6"/>
    <p:sldId id="346" r:id="rId7"/>
    <p:sldId id="347" r:id="rId8"/>
    <p:sldId id="349" r:id="rId9"/>
    <p:sldId id="354" r:id="rId10"/>
    <p:sldId id="355" r:id="rId11"/>
    <p:sldId id="352" r:id="rId12"/>
    <p:sldId id="356" r:id="rId13"/>
    <p:sldId id="345" r:id="rId14"/>
    <p:sldId id="357" r:id="rId15"/>
    <p:sldId id="358" r:id="rId16"/>
    <p:sldId id="359" r:id="rId17"/>
    <p:sldId id="360" r:id="rId18"/>
    <p:sldId id="361" r:id="rId19"/>
    <p:sldId id="362" r:id="rId20"/>
    <p:sldId id="364" r:id="rId21"/>
    <p:sldId id="363" r:id="rId22"/>
    <p:sldId id="365" r:id="rId23"/>
    <p:sldId id="371" r:id="rId24"/>
    <p:sldId id="350" r:id="rId25"/>
    <p:sldId id="351" r:id="rId26"/>
    <p:sldId id="333" r:id="rId27"/>
    <p:sldId id="342" r:id="rId28"/>
    <p:sldId id="334" r:id="rId29"/>
    <p:sldId id="366" r:id="rId30"/>
    <p:sldId id="367" r:id="rId31"/>
    <p:sldId id="335" r:id="rId32"/>
    <p:sldId id="368" r:id="rId33"/>
    <p:sldId id="369" r:id="rId34"/>
    <p:sldId id="372" r:id="rId35"/>
    <p:sldId id="373" r:id="rId36"/>
    <p:sldId id="375" r:id="rId37"/>
    <p:sldId id="376" r:id="rId38"/>
  </p:sldIdLst>
  <p:sldSz cx="9144000" cy="5143500" type="screen16x9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C7E"/>
    <a:srgbClr val="66FF99"/>
    <a:srgbClr val="00CCFF"/>
    <a:srgbClr val="66FF66"/>
    <a:srgbClr val="00FF99"/>
    <a:srgbClr val="66FFCC"/>
    <a:srgbClr val="99FF99"/>
    <a:srgbClr val="6666FF"/>
    <a:srgbClr val="4B4B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575" autoAdjust="0"/>
  </p:normalViewPr>
  <p:slideViewPr>
    <p:cSldViewPr showGuides="1">
      <p:cViewPr varScale="1">
        <p:scale>
          <a:sx n="141" d="100"/>
          <a:sy n="141" d="100"/>
        </p:scale>
        <p:origin x="366" y="3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ВМП по профилям: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ВМП по профилям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EE4-445B-9CB8-3B657E7BD20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EE4-445B-9CB8-3B657E7BD20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EE4-445B-9CB8-3B657E7BD20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EE4-445B-9CB8-3B657E7BD20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4F1B723-6C60-4A6F-A536-FEE4614689AC}" type="VALUE">
                      <a:rPr lang="en-US" smtClean="0"/>
                      <a:pPr/>
                      <a:t>[ЗНАЧЕНИЕ]</a:t>
                    </a:fld>
                    <a:r>
                      <a:rPr lang="en-US" baseline="0" dirty="0" smtClean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EE4-445B-9CB8-3B657E7BD20C}"/>
                </c:ext>
              </c:extLst>
            </c:dLbl>
            <c:dLbl>
              <c:idx val="1"/>
              <c:layout>
                <c:manualLayout>
                  <c:x val="0.10347483235906717"/>
                  <c:y val="-6.92078884411278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EE4-445B-9CB8-3B657E7BD20C}"/>
                </c:ext>
              </c:extLst>
            </c:dLbl>
            <c:dLbl>
              <c:idx val="2"/>
              <c:layout>
                <c:manualLayout>
                  <c:x val="7.7363217594921763E-2"/>
                  <c:y val="7.60959715268988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864226863626537E-2"/>
                      <c:h val="6.60208766019561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EE4-445B-9CB8-3B657E7BD20C}"/>
                </c:ext>
              </c:extLst>
            </c:dLbl>
            <c:dLbl>
              <c:idx val="3"/>
              <c:layout>
                <c:manualLayout>
                  <c:x val="3.9100421809754558E-2"/>
                  <c:y val="0.101426033658450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EE4-445B-9CB8-3B657E7BD2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Сердечно-сосудистая хирургия </c:v>
                </c:pt>
                <c:pt idx="1">
                  <c:v>Онкология</c:v>
                </c:pt>
                <c:pt idx="2">
                  <c:v>Неонатология </c:v>
                </c:pt>
                <c:pt idx="3">
                  <c:v>Травматология и ортопедия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2305</c:v>
                </c:pt>
                <c:pt idx="1">
                  <c:v>911</c:v>
                </c:pt>
                <c:pt idx="2">
                  <c:v>720</c:v>
                </c:pt>
                <c:pt idx="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E4-445B-9CB8-3B657E7BD20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C34C8-D54C-4B14-BDCE-9154B98D3D7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9DDBAF-377C-4752-8FD4-83DA57033A43}">
      <dgm:prSet phldrT="[Текст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6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Компьютерная томография      </a:t>
          </a:r>
          <a:r>
            <a:rPr lang="ru-RU" sz="18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68 % </a:t>
          </a:r>
          <a:endParaRPr lang="ru-RU" sz="18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A2A13A4-1AFB-4BAD-92A4-9C059B71F8C8}" type="parTrans" cxnId="{D0886377-4068-4078-9ED9-73A81BC53970}">
      <dgm:prSet/>
      <dgm:spPr/>
      <dgm:t>
        <a:bodyPr/>
        <a:lstStyle/>
        <a:p>
          <a:endParaRPr lang="ru-RU"/>
        </a:p>
      </dgm:t>
    </dgm:pt>
    <dgm:pt modelId="{1CD85A66-3568-4084-B996-E134202557B0}" type="sibTrans" cxnId="{D0886377-4068-4078-9ED9-73A81BC53970}">
      <dgm:prSet/>
      <dgm:spPr/>
      <dgm:t>
        <a:bodyPr/>
        <a:lstStyle/>
        <a:p>
          <a:endParaRPr lang="ru-RU"/>
        </a:p>
      </dgm:t>
    </dgm:pt>
    <dgm:pt modelId="{A4080393-0310-4FA8-9C74-24C403682352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по «КУ КТ с контрастированием» - 96 %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C9C7749-850A-4E18-93D5-95B3B4088BC5}" type="parTrans" cxnId="{208496BB-C29F-4ABF-8645-66C55D78767E}">
      <dgm:prSet/>
      <dgm:spPr/>
      <dgm:t>
        <a:bodyPr/>
        <a:lstStyle/>
        <a:p>
          <a:endParaRPr lang="ru-RU"/>
        </a:p>
      </dgm:t>
    </dgm:pt>
    <dgm:pt modelId="{D88E987F-6E5A-4933-92AE-3A0EC4D54E3F}" type="sibTrans" cxnId="{208496BB-C29F-4ABF-8645-66C55D78767E}">
      <dgm:prSet/>
      <dgm:spPr/>
      <dgm:t>
        <a:bodyPr/>
        <a:lstStyle/>
        <a:p>
          <a:endParaRPr lang="ru-RU"/>
        </a:p>
      </dgm:t>
    </dgm:pt>
    <dgm:pt modelId="{1ECFCAC6-D33D-49F3-B584-DC8E13A0DE04}">
      <dgm:prSet phldrT="[Текст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ru-RU" sz="1100" u="sng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r>
            <a:rPr lang="ru-RU" sz="16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Магнитно-резонансная томография</a:t>
          </a:r>
          <a:r>
            <a:rPr lang="ru-RU" sz="16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8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99 % </a:t>
          </a:r>
          <a:endParaRPr lang="ru-RU" sz="18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06EC9A7-5406-462E-AC1B-C08CC030B2AB}" type="parTrans" cxnId="{5E564698-F80E-489F-8787-31382C3C6C77}">
      <dgm:prSet/>
      <dgm:spPr/>
      <dgm:t>
        <a:bodyPr/>
        <a:lstStyle/>
        <a:p>
          <a:endParaRPr lang="ru-RU"/>
        </a:p>
      </dgm:t>
    </dgm:pt>
    <dgm:pt modelId="{0DB390A6-FFA5-4BF0-8EE3-37FF37717653}" type="sibTrans" cxnId="{5E564698-F80E-489F-8787-31382C3C6C77}">
      <dgm:prSet/>
      <dgm:spPr/>
      <dgm:t>
        <a:bodyPr/>
        <a:lstStyle/>
        <a:p>
          <a:endParaRPr lang="ru-RU"/>
        </a:p>
      </dgm:t>
    </dgm:pt>
    <dgm:pt modelId="{F67A2808-C1D5-4F49-BFE8-3FA77C7371F4}">
      <dgm:prSet phldrT="[Текст]" custT="1"/>
      <dgm:spPr/>
      <dgm:t>
        <a:bodyPr/>
        <a:lstStyle/>
        <a:p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«За январь-сентябрь 2023 объёмы как по МРТ без контраста и так и по МРТ с контрастом всеми медицинскими организациями выполнены более чем на 90%, кроме ГУЗ Новоспасской РБ.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676500C-5621-49CB-B422-1530C7D55FD3}" type="parTrans" cxnId="{D3E9CB0F-AF9E-48D2-A715-8521F5C2B2CD}">
      <dgm:prSet/>
      <dgm:spPr/>
      <dgm:t>
        <a:bodyPr/>
        <a:lstStyle/>
        <a:p>
          <a:endParaRPr lang="ru-RU"/>
        </a:p>
      </dgm:t>
    </dgm:pt>
    <dgm:pt modelId="{CF609606-5002-4154-BC78-B7AF9BEF1049}" type="sibTrans" cxnId="{D3E9CB0F-AF9E-48D2-A715-8521F5C2B2CD}">
      <dgm:prSet/>
      <dgm:spPr/>
      <dgm:t>
        <a:bodyPr/>
        <a:lstStyle/>
        <a:p>
          <a:endParaRPr lang="ru-RU"/>
        </a:p>
      </dgm:t>
    </dgm:pt>
    <dgm:pt modelId="{5FD2DBA2-596B-4EA6-B62E-AE0D3993CB1E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без контрастирования» - 69%.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7058CF0-C4A1-4B93-AE15-E4EF654BB6F5}" type="parTrans" cxnId="{F6484DB8-ABE8-4B89-A581-4CB700DAAAC7}">
      <dgm:prSet/>
      <dgm:spPr/>
      <dgm:t>
        <a:bodyPr/>
        <a:lstStyle/>
        <a:p>
          <a:endParaRPr lang="ru-RU"/>
        </a:p>
      </dgm:t>
    </dgm:pt>
    <dgm:pt modelId="{4BBFE5C1-BE1B-4E20-B8C2-F4AB99FFDBBE}" type="sibTrans" cxnId="{F6484DB8-ABE8-4B89-A581-4CB700DAAAC7}">
      <dgm:prSet/>
      <dgm:spPr/>
      <dgm:t>
        <a:bodyPr/>
        <a:lstStyle/>
        <a:p>
          <a:endParaRPr lang="ru-RU"/>
        </a:p>
      </dgm:t>
    </dgm:pt>
    <dgm:pt modelId="{FB915D56-F5B5-48C3-95B7-32F373131C6F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5AE2B4A-E414-4D1E-A8DA-9CBFDAF7950A}" type="parTrans" cxnId="{4D022989-6402-41C1-BD91-819EE8016515}">
      <dgm:prSet/>
      <dgm:spPr/>
      <dgm:t>
        <a:bodyPr/>
        <a:lstStyle/>
        <a:p>
          <a:endParaRPr lang="ru-RU"/>
        </a:p>
      </dgm:t>
    </dgm:pt>
    <dgm:pt modelId="{2B9FE386-008A-4D39-B301-ECAB3FCF183A}" type="sibTrans" cxnId="{4D022989-6402-41C1-BD91-819EE8016515}">
      <dgm:prSet/>
      <dgm:spPr/>
      <dgm:t>
        <a:bodyPr/>
        <a:lstStyle/>
        <a:p>
          <a:endParaRPr lang="ru-RU"/>
        </a:p>
      </dgm:t>
    </dgm:pt>
    <dgm:pt modelId="{0D1C832E-C220-4F19-BCBA-1933681D391F}">
      <dgm:prSet/>
      <dgm:spPr/>
      <dgm:t>
        <a:bodyPr/>
        <a:lstStyle/>
        <a:p>
          <a:endParaRPr lang="ru-RU" sz="18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286AFF5D-02AE-43FD-AE54-CD4AE98F73A1}" type="parTrans" cxnId="{365E8CE8-EDAE-4B7F-811E-8521F1F3CB06}">
      <dgm:prSet/>
      <dgm:spPr/>
      <dgm:t>
        <a:bodyPr/>
        <a:lstStyle/>
        <a:p>
          <a:endParaRPr lang="ru-RU"/>
        </a:p>
      </dgm:t>
    </dgm:pt>
    <dgm:pt modelId="{EE7AD7E2-0638-4C19-9F77-AF7E74C8F2CB}" type="sibTrans" cxnId="{365E8CE8-EDAE-4B7F-811E-8521F1F3CB06}">
      <dgm:prSet/>
      <dgm:spPr/>
      <dgm:t>
        <a:bodyPr/>
        <a:lstStyle/>
        <a:p>
          <a:endParaRPr lang="ru-RU"/>
        </a:p>
      </dgm:t>
    </dgm:pt>
    <dgm:pt modelId="{BD72AF85-3E96-422A-BFA6-2EB57FA6AAB3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(ниже 75%) наблюдается в 5 медицинских организациях: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1779B56-0D59-4537-9BCA-664BB13B4701}" type="parTrans" cxnId="{D9C44F5F-D59D-4902-9AB7-9844093A7140}">
      <dgm:prSet/>
      <dgm:spPr/>
      <dgm:t>
        <a:bodyPr/>
        <a:lstStyle/>
        <a:p>
          <a:endParaRPr lang="ru-RU"/>
        </a:p>
      </dgm:t>
    </dgm:pt>
    <dgm:pt modelId="{2B01341B-F779-4135-B492-842730E5EBA7}" type="sibTrans" cxnId="{D9C44F5F-D59D-4902-9AB7-9844093A7140}">
      <dgm:prSet/>
      <dgm:spPr/>
      <dgm:t>
        <a:bodyPr/>
        <a:lstStyle/>
        <a:p>
          <a:endParaRPr lang="ru-RU"/>
        </a:p>
      </dgm:t>
    </dgm:pt>
    <dgm:pt modelId="{5EE4A6FD-E7D0-4119-80D1-A7C98FC35C4D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ФГБУ  "ФЕДЕРАЛЬНЫЙ  НАУЧНО-КЛИНИЧЕСКИЙ ЦЕНТР МЕДИЦИНСКОЙ РАДИОЛОГИИ И ОНКОЛОГИИ ФЕДЕРАЛЬНОГО МЕДИКО-БИОЛОГИЧЕСКОГО АГЕНТСТВА« – 63 %;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05E45FB3-A9D6-4B86-B542-A81376741CD1}" type="parTrans" cxnId="{4DB807BB-E66E-46B9-B4B2-A8FF17D36B96}">
      <dgm:prSet/>
      <dgm:spPr/>
      <dgm:t>
        <a:bodyPr/>
        <a:lstStyle/>
        <a:p>
          <a:endParaRPr lang="ru-RU"/>
        </a:p>
      </dgm:t>
    </dgm:pt>
    <dgm:pt modelId="{63FE0FC3-5B59-47DE-8208-99D46A767E7A}" type="sibTrans" cxnId="{4DB807BB-E66E-46B9-B4B2-A8FF17D36B96}">
      <dgm:prSet/>
      <dgm:spPr/>
      <dgm:t>
        <a:bodyPr/>
        <a:lstStyle/>
        <a:p>
          <a:endParaRPr lang="ru-RU"/>
        </a:p>
      </dgm:t>
    </dgm:pt>
    <dgm:pt modelId="{E9EA1D23-C552-4D06-ABBE-D8EBE46B1593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«ГОРОДСКАЯ ПОЛИКЛИНИКА № 5» – 59,7 %;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DC550C86-F924-40C8-828A-DD9CCEBE00CC}" type="parTrans" cxnId="{C522C1DC-0FD3-4BEB-AB6B-FA8C89413DA5}">
      <dgm:prSet/>
      <dgm:spPr/>
      <dgm:t>
        <a:bodyPr/>
        <a:lstStyle/>
        <a:p>
          <a:endParaRPr lang="ru-RU"/>
        </a:p>
      </dgm:t>
    </dgm:pt>
    <dgm:pt modelId="{E5F39166-EB05-4BD3-9E2C-4FF52EB04C69}" type="sibTrans" cxnId="{C522C1DC-0FD3-4BEB-AB6B-FA8C89413DA5}">
      <dgm:prSet/>
      <dgm:spPr/>
      <dgm:t>
        <a:bodyPr/>
        <a:lstStyle/>
        <a:p>
          <a:endParaRPr lang="ru-RU"/>
        </a:p>
      </dgm:t>
    </dgm:pt>
    <dgm:pt modelId="{22CE77E7-3425-4B4F-A570-EC3A78111DF7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 "ЦЕНТРАЛЬНАЯ ГОРОДСКАЯ КЛИНИЧЕСКАЯ БОЛЬНИЦА Г. УЛЬЯНОВСКА – 39,6 %;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7D23442-B669-4CCB-A927-473F93E11C2A}" type="parTrans" cxnId="{2877AD2B-D1B1-4F51-A28D-9E8E43C3B545}">
      <dgm:prSet/>
      <dgm:spPr/>
      <dgm:t>
        <a:bodyPr/>
        <a:lstStyle/>
        <a:p>
          <a:endParaRPr lang="ru-RU"/>
        </a:p>
      </dgm:t>
    </dgm:pt>
    <dgm:pt modelId="{F9B19C7B-B927-437D-B743-9B29D83DF1F6}" type="sibTrans" cxnId="{2877AD2B-D1B1-4F51-A28D-9E8E43C3B545}">
      <dgm:prSet/>
      <dgm:spPr/>
      <dgm:t>
        <a:bodyPr/>
        <a:lstStyle/>
        <a:p>
          <a:endParaRPr lang="ru-RU"/>
        </a:p>
      </dgm:t>
    </dgm:pt>
    <dgm:pt modelId="{F8C095E4-7EAD-4788-A6B8-8900E79643E4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"БАРЫШСКАЯ РАЙОННАЯ БОЛЬНИЦА» -19,6%;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83E11C1C-97A6-42A1-B00B-53BF3DB5B5E0}" type="parTrans" cxnId="{A82928DE-1A9C-456A-BD71-FBF9EE1CFD9F}">
      <dgm:prSet/>
      <dgm:spPr/>
      <dgm:t>
        <a:bodyPr/>
        <a:lstStyle/>
        <a:p>
          <a:endParaRPr lang="ru-RU"/>
        </a:p>
      </dgm:t>
    </dgm:pt>
    <dgm:pt modelId="{75CDF46D-9E64-44D1-9F46-30A04B14EFC6}" type="sibTrans" cxnId="{A82928DE-1A9C-456A-BD71-FBF9EE1CFD9F}">
      <dgm:prSet/>
      <dgm:spPr/>
      <dgm:t>
        <a:bodyPr/>
        <a:lstStyle/>
        <a:p>
          <a:endParaRPr lang="ru-RU"/>
        </a:p>
      </dgm:t>
    </dgm:pt>
    <dgm:pt modelId="{5DA3AAA8-5108-4C3D-8212-155A8AEE0755}">
      <dgm:prSet phldrT="[Текст]" custT="1"/>
      <dgm:spPr/>
      <dgm:t>
        <a:bodyPr/>
        <a:lstStyle/>
        <a:p>
          <a:pPr marL="57150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ГБУЗ "СТОМАТОЛОГИЧЕСКАЯ ПОЛИКЛИНИКА ГОРОДА УЛЬЯНОВСКА» - 3,7%. 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3EDDD5CB-7EDD-4699-93CB-4C6C1216FE34}" type="parTrans" cxnId="{A0629323-1EA3-42F9-AAFA-CC88A8AD5E79}">
      <dgm:prSet/>
      <dgm:spPr/>
      <dgm:t>
        <a:bodyPr/>
        <a:lstStyle/>
        <a:p>
          <a:endParaRPr lang="ru-RU"/>
        </a:p>
      </dgm:t>
    </dgm:pt>
    <dgm:pt modelId="{D816DAD4-0A57-4817-A983-26DA28431AAA}" type="sibTrans" cxnId="{A0629323-1EA3-42F9-AAFA-CC88A8AD5E79}">
      <dgm:prSet/>
      <dgm:spPr/>
      <dgm:t>
        <a:bodyPr/>
        <a:lstStyle/>
        <a:p>
          <a:endParaRPr lang="ru-RU"/>
        </a:p>
      </dgm:t>
    </dgm:pt>
    <dgm:pt modelId="{3AD6E0A4-EE97-4AC0-B175-37433B90853E}">
      <dgm:prSet phldrT="[Текст]" custT="1"/>
      <dgm:spPr/>
      <dgm:t>
        <a:bodyPr/>
        <a:lstStyle/>
        <a:p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МРТ с контрастом в ГУЗ Новоспасской РБ – 38%.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E6A2FF6-5521-4F97-A030-75272CDD0613}" type="parTrans" cxnId="{8680DE01-B168-4C8A-94BD-FD00FDE3BB6D}">
      <dgm:prSet/>
      <dgm:spPr/>
      <dgm:t>
        <a:bodyPr/>
        <a:lstStyle/>
        <a:p>
          <a:endParaRPr lang="ru-RU"/>
        </a:p>
      </dgm:t>
    </dgm:pt>
    <dgm:pt modelId="{CD4F6738-B474-409E-812A-71BC351385ED}" type="sibTrans" cxnId="{8680DE01-B168-4C8A-94BD-FD00FDE3BB6D}">
      <dgm:prSet/>
      <dgm:spPr/>
      <dgm:t>
        <a:bodyPr/>
        <a:lstStyle/>
        <a:p>
          <a:endParaRPr lang="ru-RU"/>
        </a:p>
      </dgm:t>
    </dgm:pt>
    <dgm:pt modelId="{F091977F-E512-4043-ABEA-A5DA682AB8E7}" type="pres">
      <dgm:prSet presAssocID="{339C34C8-D54C-4B14-BDCE-9154B98D3D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A56CF5-51CD-4128-B81C-D9025D6FE77A}" type="pres">
      <dgm:prSet presAssocID="{679DDBAF-377C-4752-8FD4-83DA57033A43}" presName="composite" presStyleCnt="0"/>
      <dgm:spPr/>
    </dgm:pt>
    <dgm:pt modelId="{D35B643F-0CFE-4C84-96B4-EF2465ADC839}" type="pres">
      <dgm:prSet presAssocID="{679DDBAF-377C-4752-8FD4-83DA57033A43}" presName="parentText" presStyleLbl="alignNode1" presStyleIdx="0" presStyleCnt="2" custScaleX="116386" custLinFactNeighborX="0" custLinFactNeighborY="-115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03F8-8C73-4FF7-9052-F8F34850B721}" type="pres">
      <dgm:prSet presAssocID="{679DDBAF-377C-4752-8FD4-83DA57033A43}" presName="descendantText" presStyleLbl="alignAcc1" presStyleIdx="0" presStyleCnt="2" custScaleY="177873" custLinFactNeighborX="87" custLinFactNeighborY="-1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959C5-7261-478C-BAEA-A6E4F1751A7F}" type="pres">
      <dgm:prSet presAssocID="{1CD85A66-3568-4084-B996-E134202557B0}" presName="sp" presStyleCnt="0"/>
      <dgm:spPr/>
    </dgm:pt>
    <dgm:pt modelId="{402127F3-BC5D-4463-B602-9E08EF2542B6}" type="pres">
      <dgm:prSet presAssocID="{1ECFCAC6-D33D-49F3-B584-DC8E13A0DE04}" presName="composite" presStyleCnt="0"/>
      <dgm:spPr/>
    </dgm:pt>
    <dgm:pt modelId="{313E71A7-389A-411A-8EAE-357FB03FE26D}" type="pres">
      <dgm:prSet presAssocID="{1ECFCAC6-D33D-49F3-B584-DC8E13A0DE04}" presName="parentText" presStyleLbl="alignNode1" presStyleIdx="1" presStyleCnt="2" custScaleX="1034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147BB-4CCA-4FE6-A2DC-BB1DE3ABFB46}" type="pres">
      <dgm:prSet presAssocID="{1ECFCAC6-D33D-49F3-B584-DC8E13A0DE04}" presName="descendantText" presStyleLbl="alignAcc1" presStyleIdx="1" presStyleCnt="2" custScaleX="96532" custScaleY="141303" custLinFactNeighborX="166" custLinFactNeighborY="-3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F76B24-A3D5-424C-AAF1-CDEE8FF5B04B}" type="presOf" srcId="{F8C095E4-7EAD-4788-A6B8-8900E79643E4}" destId="{BA4103F8-8C73-4FF7-9052-F8F34850B721}" srcOrd="0" destOrd="6" presId="urn:microsoft.com/office/officeart/2005/8/layout/chevron2"/>
    <dgm:cxn modelId="{D0886377-4068-4078-9ED9-73A81BC53970}" srcId="{339C34C8-D54C-4B14-BDCE-9154B98D3D7C}" destId="{679DDBAF-377C-4752-8FD4-83DA57033A43}" srcOrd="0" destOrd="0" parTransId="{FA2A13A4-1AFB-4BAD-92A4-9C059B71F8C8}" sibTransId="{1CD85A66-3568-4084-B996-E134202557B0}"/>
    <dgm:cxn modelId="{4D022989-6402-41C1-BD91-819EE8016515}" srcId="{679DDBAF-377C-4752-8FD4-83DA57033A43}" destId="{FB915D56-F5B5-48C3-95B7-32F373131C6F}" srcOrd="8" destOrd="0" parTransId="{75AE2B4A-E414-4D1E-A8DA-9CBFDAF7950A}" sibTransId="{2B9FE386-008A-4D39-B301-ECAB3FCF183A}"/>
    <dgm:cxn modelId="{BFCDBF42-B14F-4CA8-97B7-78D45C5424D2}" type="presOf" srcId="{1ECFCAC6-D33D-49F3-B584-DC8E13A0DE04}" destId="{313E71A7-389A-411A-8EAE-357FB03FE26D}" srcOrd="0" destOrd="0" presId="urn:microsoft.com/office/officeart/2005/8/layout/chevron2"/>
    <dgm:cxn modelId="{20E527CA-2CF7-4450-9FA9-546CAF7E37E9}" type="presOf" srcId="{0D1C832E-C220-4F19-BCBA-1933681D391F}" destId="{140147BB-4CCA-4FE6-A2DC-BB1DE3ABFB46}" srcOrd="0" destOrd="2" presId="urn:microsoft.com/office/officeart/2005/8/layout/chevron2"/>
    <dgm:cxn modelId="{7A42E617-981E-4DE6-9013-5D8881ECA889}" type="presOf" srcId="{339C34C8-D54C-4B14-BDCE-9154B98D3D7C}" destId="{F091977F-E512-4043-ABEA-A5DA682AB8E7}" srcOrd="0" destOrd="0" presId="urn:microsoft.com/office/officeart/2005/8/layout/chevron2"/>
    <dgm:cxn modelId="{B50E2466-8C8B-4751-8C9F-DE4FC8E57985}" type="presOf" srcId="{22CE77E7-3425-4B4F-A570-EC3A78111DF7}" destId="{BA4103F8-8C73-4FF7-9052-F8F34850B721}" srcOrd="0" destOrd="5" presId="urn:microsoft.com/office/officeart/2005/8/layout/chevron2"/>
    <dgm:cxn modelId="{D3E9CB0F-AF9E-48D2-A715-8521F5C2B2CD}" srcId="{1ECFCAC6-D33D-49F3-B584-DC8E13A0DE04}" destId="{F67A2808-C1D5-4F49-BFE8-3FA77C7371F4}" srcOrd="0" destOrd="0" parTransId="{B676500C-5621-49CB-B422-1530C7D55FD3}" sibTransId="{CF609606-5002-4154-BC78-B7AF9BEF1049}"/>
    <dgm:cxn modelId="{A0629323-1EA3-42F9-AAFA-CC88A8AD5E79}" srcId="{679DDBAF-377C-4752-8FD4-83DA57033A43}" destId="{5DA3AAA8-5108-4C3D-8212-155A8AEE0755}" srcOrd="7" destOrd="0" parTransId="{3EDDD5CB-7EDD-4699-93CB-4C6C1216FE34}" sibTransId="{D816DAD4-0A57-4817-A983-26DA28431AAA}"/>
    <dgm:cxn modelId="{D9C44F5F-D59D-4902-9AB7-9844093A7140}" srcId="{679DDBAF-377C-4752-8FD4-83DA57033A43}" destId="{BD72AF85-3E96-422A-BFA6-2EB57FA6AAB3}" srcOrd="2" destOrd="0" parTransId="{F1779B56-0D59-4537-9BCA-664BB13B4701}" sibTransId="{2B01341B-F779-4135-B492-842730E5EBA7}"/>
    <dgm:cxn modelId="{7E668645-747E-4B24-A5D6-5A014A34DB5D}" type="presOf" srcId="{5DA3AAA8-5108-4C3D-8212-155A8AEE0755}" destId="{BA4103F8-8C73-4FF7-9052-F8F34850B721}" srcOrd="0" destOrd="7" presId="urn:microsoft.com/office/officeart/2005/8/layout/chevron2"/>
    <dgm:cxn modelId="{A10F1F13-29E6-4499-A0C1-DB49FB92465F}" type="presOf" srcId="{679DDBAF-377C-4752-8FD4-83DA57033A43}" destId="{D35B643F-0CFE-4C84-96B4-EF2465ADC839}" srcOrd="0" destOrd="0" presId="urn:microsoft.com/office/officeart/2005/8/layout/chevron2"/>
    <dgm:cxn modelId="{C5A3F107-4AB5-4238-8A82-541C3CA09025}" type="presOf" srcId="{5FD2DBA2-596B-4EA6-B62E-AE0D3993CB1E}" destId="{BA4103F8-8C73-4FF7-9052-F8F34850B721}" srcOrd="0" destOrd="1" presId="urn:microsoft.com/office/officeart/2005/8/layout/chevron2"/>
    <dgm:cxn modelId="{3B9AC462-9F16-40EC-8575-D1127B34B40A}" type="presOf" srcId="{A4080393-0310-4FA8-9C74-24C403682352}" destId="{BA4103F8-8C73-4FF7-9052-F8F34850B721}" srcOrd="0" destOrd="0" presId="urn:microsoft.com/office/officeart/2005/8/layout/chevron2"/>
    <dgm:cxn modelId="{365E8CE8-EDAE-4B7F-811E-8521F1F3CB06}" srcId="{1ECFCAC6-D33D-49F3-B584-DC8E13A0DE04}" destId="{0D1C832E-C220-4F19-BCBA-1933681D391F}" srcOrd="2" destOrd="0" parTransId="{286AFF5D-02AE-43FD-AE54-CD4AE98F73A1}" sibTransId="{EE7AD7E2-0638-4C19-9F77-AF7E74C8F2CB}"/>
    <dgm:cxn modelId="{2877AD2B-D1B1-4F51-A28D-9E8E43C3B545}" srcId="{679DDBAF-377C-4752-8FD4-83DA57033A43}" destId="{22CE77E7-3425-4B4F-A570-EC3A78111DF7}" srcOrd="5" destOrd="0" parTransId="{97D23442-B669-4CCB-A927-473F93E11C2A}" sibTransId="{F9B19C7B-B927-437D-B743-9B29D83DF1F6}"/>
    <dgm:cxn modelId="{6D0C9CD8-A203-4E78-8864-6BC1F433C334}" type="presOf" srcId="{F67A2808-C1D5-4F49-BFE8-3FA77C7371F4}" destId="{140147BB-4CCA-4FE6-A2DC-BB1DE3ABFB46}" srcOrd="0" destOrd="0" presId="urn:microsoft.com/office/officeart/2005/8/layout/chevron2"/>
    <dgm:cxn modelId="{F6484DB8-ABE8-4B89-A581-4CB700DAAAC7}" srcId="{679DDBAF-377C-4752-8FD4-83DA57033A43}" destId="{5FD2DBA2-596B-4EA6-B62E-AE0D3993CB1E}" srcOrd="1" destOrd="0" parTransId="{47058CF0-C4A1-4B93-AE15-E4EF654BB6F5}" sibTransId="{4BBFE5C1-BE1B-4E20-B8C2-F4AB99FFDBBE}"/>
    <dgm:cxn modelId="{C522C1DC-0FD3-4BEB-AB6B-FA8C89413DA5}" srcId="{679DDBAF-377C-4752-8FD4-83DA57033A43}" destId="{E9EA1D23-C552-4D06-ABBE-D8EBE46B1593}" srcOrd="4" destOrd="0" parTransId="{DC550C86-F924-40C8-828A-DD9CCEBE00CC}" sibTransId="{E5F39166-EB05-4BD3-9E2C-4FF52EB04C69}"/>
    <dgm:cxn modelId="{8680DE01-B168-4C8A-94BD-FD00FDE3BB6D}" srcId="{1ECFCAC6-D33D-49F3-B584-DC8E13A0DE04}" destId="{3AD6E0A4-EE97-4AC0-B175-37433B90853E}" srcOrd="1" destOrd="0" parTransId="{4E6A2FF6-5521-4F97-A030-75272CDD0613}" sibTransId="{CD4F6738-B474-409E-812A-71BC351385ED}"/>
    <dgm:cxn modelId="{80C94989-7524-4E57-BF32-FD2BF13E6F65}" type="presOf" srcId="{3AD6E0A4-EE97-4AC0-B175-37433B90853E}" destId="{140147BB-4CCA-4FE6-A2DC-BB1DE3ABFB46}" srcOrd="0" destOrd="1" presId="urn:microsoft.com/office/officeart/2005/8/layout/chevron2"/>
    <dgm:cxn modelId="{208496BB-C29F-4ABF-8645-66C55D78767E}" srcId="{679DDBAF-377C-4752-8FD4-83DA57033A43}" destId="{A4080393-0310-4FA8-9C74-24C403682352}" srcOrd="0" destOrd="0" parTransId="{AC9C7749-850A-4E18-93D5-95B3B4088BC5}" sibTransId="{D88E987F-6E5A-4933-92AE-3A0EC4D54E3F}"/>
    <dgm:cxn modelId="{1EC3132F-C0D8-4C66-B11E-3FC8D6DA30DA}" type="presOf" srcId="{E9EA1D23-C552-4D06-ABBE-D8EBE46B1593}" destId="{BA4103F8-8C73-4FF7-9052-F8F34850B721}" srcOrd="0" destOrd="4" presId="urn:microsoft.com/office/officeart/2005/8/layout/chevron2"/>
    <dgm:cxn modelId="{F811413A-BD63-4E39-923F-FC16D98EC061}" type="presOf" srcId="{5EE4A6FD-E7D0-4119-80D1-A7C98FC35C4D}" destId="{BA4103F8-8C73-4FF7-9052-F8F34850B721}" srcOrd="0" destOrd="3" presId="urn:microsoft.com/office/officeart/2005/8/layout/chevron2"/>
    <dgm:cxn modelId="{5E564698-F80E-489F-8787-31382C3C6C77}" srcId="{339C34C8-D54C-4B14-BDCE-9154B98D3D7C}" destId="{1ECFCAC6-D33D-49F3-B584-DC8E13A0DE04}" srcOrd="1" destOrd="0" parTransId="{706EC9A7-5406-462E-AC1B-C08CC030B2AB}" sibTransId="{0DB390A6-FFA5-4BF0-8EE3-37FF37717653}"/>
    <dgm:cxn modelId="{4DB807BB-E66E-46B9-B4B2-A8FF17D36B96}" srcId="{679DDBAF-377C-4752-8FD4-83DA57033A43}" destId="{5EE4A6FD-E7D0-4119-80D1-A7C98FC35C4D}" srcOrd="3" destOrd="0" parTransId="{05E45FB3-A9D6-4B86-B542-A81376741CD1}" sibTransId="{63FE0FC3-5B59-47DE-8208-99D46A767E7A}"/>
    <dgm:cxn modelId="{A82928DE-1A9C-456A-BD71-FBF9EE1CFD9F}" srcId="{679DDBAF-377C-4752-8FD4-83DA57033A43}" destId="{F8C095E4-7EAD-4788-A6B8-8900E79643E4}" srcOrd="6" destOrd="0" parTransId="{83E11C1C-97A6-42A1-B00B-53BF3DB5B5E0}" sibTransId="{75CDF46D-9E64-44D1-9F46-30A04B14EFC6}"/>
    <dgm:cxn modelId="{49635993-4783-40D8-83DE-4E508C3499CA}" type="presOf" srcId="{BD72AF85-3E96-422A-BFA6-2EB57FA6AAB3}" destId="{BA4103F8-8C73-4FF7-9052-F8F34850B721}" srcOrd="0" destOrd="2" presId="urn:microsoft.com/office/officeart/2005/8/layout/chevron2"/>
    <dgm:cxn modelId="{E9ECC038-4E45-4830-827B-D4673501B13B}" type="presOf" srcId="{FB915D56-F5B5-48C3-95B7-32F373131C6F}" destId="{BA4103F8-8C73-4FF7-9052-F8F34850B721}" srcOrd="0" destOrd="8" presId="urn:microsoft.com/office/officeart/2005/8/layout/chevron2"/>
    <dgm:cxn modelId="{0C3A42D9-FC08-4DA9-B81B-D35DFFDF65C9}" type="presParOf" srcId="{F091977F-E512-4043-ABEA-A5DA682AB8E7}" destId="{69A56CF5-51CD-4128-B81C-D9025D6FE77A}" srcOrd="0" destOrd="0" presId="urn:microsoft.com/office/officeart/2005/8/layout/chevron2"/>
    <dgm:cxn modelId="{87DC380D-8BFD-4515-92D5-C0A33DF1EA53}" type="presParOf" srcId="{69A56CF5-51CD-4128-B81C-D9025D6FE77A}" destId="{D35B643F-0CFE-4C84-96B4-EF2465ADC839}" srcOrd="0" destOrd="0" presId="urn:microsoft.com/office/officeart/2005/8/layout/chevron2"/>
    <dgm:cxn modelId="{41B68DC8-A2C7-4A1F-9280-F36FB1D2F648}" type="presParOf" srcId="{69A56CF5-51CD-4128-B81C-D9025D6FE77A}" destId="{BA4103F8-8C73-4FF7-9052-F8F34850B721}" srcOrd="1" destOrd="0" presId="urn:microsoft.com/office/officeart/2005/8/layout/chevron2"/>
    <dgm:cxn modelId="{7848EC3C-AF26-45A9-B539-13CE67CB640F}" type="presParOf" srcId="{F091977F-E512-4043-ABEA-A5DA682AB8E7}" destId="{22F959C5-7261-478C-BAEA-A6E4F1751A7F}" srcOrd="1" destOrd="0" presId="urn:microsoft.com/office/officeart/2005/8/layout/chevron2"/>
    <dgm:cxn modelId="{B8E6F6F1-9129-4BDA-96E2-6A14E7605F3A}" type="presParOf" srcId="{F091977F-E512-4043-ABEA-A5DA682AB8E7}" destId="{402127F3-BC5D-4463-B602-9E08EF2542B6}" srcOrd="2" destOrd="0" presId="urn:microsoft.com/office/officeart/2005/8/layout/chevron2"/>
    <dgm:cxn modelId="{D09CAE3F-4110-4080-B925-17875B1ED497}" type="presParOf" srcId="{402127F3-BC5D-4463-B602-9E08EF2542B6}" destId="{313E71A7-389A-411A-8EAE-357FB03FE26D}" srcOrd="0" destOrd="0" presId="urn:microsoft.com/office/officeart/2005/8/layout/chevron2"/>
    <dgm:cxn modelId="{8C7ADE78-8A21-445F-BAAE-4BF367EFFB59}" type="presParOf" srcId="{402127F3-BC5D-4463-B602-9E08EF2542B6}" destId="{140147BB-4CCA-4FE6-A2DC-BB1DE3ABFB46}" srcOrd="1" destOrd="0" presId="urn:microsoft.com/office/officeart/2005/8/layout/chevron2"/>
  </dgm:cxnLst>
  <dgm:bg>
    <a:gradFill flip="none" rotWithShape="1">
      <a:gsLst>
        <a:gs pos="0">
          <a:schemeClr val="accent2">
            <a:lumMod val="5000"/>
            <a:lumOff val="95000"/>
          </a:schemeClr>
        </a:gs>
        <a:gs pos="74000">
          <a:schemeClr val="accent2">
            <a:lumMod val="45000"/>
            <a:lumOff val="55000"/>
          </a:schemeClr>
        </a:gs>
        <a:gs pos="83000">
          <a:schemeClr val="accent2">
            <a:lumMod val="45000"/>
            <a:lumOff val="55000"/>
          </a:schemeClr>
        </a:gs>
        <a:gs pos="100000">
          <a:schemeClr val="accent2">
            <a:lumMod val="30000"/>
            <a:lumOff val="70000"/>
          </a:schemeClr>
        </a:gs>
      </a:gsLst>
      <a:lin ang="54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9C34C8-D54C-4B14-BDCE-9154B98D3D7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9DDBAF-377C-4752-8FD4-83DA57033A43}">
      <dgm:prSet phldrT="[Текст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ru-RU" sz="1200" u="sng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r>
            <a:rPr lang="ru-RU" sz="12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сердечно-сосудистой системы</a:t>
          </a:r>
          <a:r>
            <a:rPr lang="ru-RU" sz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</a:t>
          </a:r>
        </a:p>
        <a:p>
          <a:r>
            <a:rPr lang="ru-RU" sz="16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86% 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FA2A13A4-1AFB-4BAD-92A4-9C059B71F8C8}" type="parTrans" cxnId="{D0886377-4068-4078-9ED9-73A81BC53970}">
      <dgm:prSet/>
      <dgm:spPr/>
      <dgm:t>
        <a:bodyPr/>
        <a:lstStyle/>
        <a:p>
          <a:endParaRPr lang="ru-RU"/>
        </a:p>
      </dgm:t>
    </dgm:pt>
    <dgm:pt modelId="{1CD85A66-3568-4084-B996-E134202557B0}" type="sibTrans" cxnId="{D0886377-4068-4078-9ED9-73A81BC53970}">
      <dgm:prSet/>
      <dgm:spPr/>
      <dgm:t>
        <a:bodyPr/>
        <a:lstStyle/>
        <a:p>
          <a:endParaRPr lang="ru-RU"/>
        </a:p>
      </dgm:t>
    </dgm:pt>
    <dgm:pt modelId="{A4080393-0310-4FA8-9C74-24C403682352}">
      <dgm:prSet phldrT="[Текст]" custT="1"/>
      <dgm:spPr/>
      <dgm:t>
        <a:bodyPr/>
        <a:lstStyle/>
        <a:p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«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УЗИ ССС допплерография сосудов» - 86 %.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75%): ГУЗ Ульяновская РБ -70%, ГУЗ ГБ №2 – 24%;</a:t>
          </a:r>
          <a:endParaRPr lang="ru-RU" sz="1100" u="sng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C9C7749-850A-4E18-93D5-95B3B4088BC5}" type="parTrans" cxnId="{208496BB-C29F-4ABF-8645-66C55D78767E}">
      <dgm:prSet/>
      <dgm:spPr/>
      <dgm:t>
        <a:bodyPr/>
        <a:lstStyle/>
        <a:p>
          <a:endParaRPr lang="ru-RU"/>
        </a:p>
      </dgm:t>
    </dgm:pt>
    <dgm:pt modelId="{D88E987F-6E5A-4933-92AE-3A0EC4D54E3F}" type="sibTrans" cxnId="{208496BB-C29F-4ABF-8645-66C55D78767E}">
      <dgm:prSet/>
      <dgm:spPr/>
      <dgm:t>
        <a:bodyPr/>
        <a:lstStyle/>
        <a:p>
          <a:endParaRPr lang="ru-RU"/>
        </a:p>
      </dgm:t>
    </dgm:pt>
    <dgm:pt modelId="{1ECFCAC6-D33D-49F3-B584-DC8E13A0DE04}">
      <dgm:prSet phldrT="[Текст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2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Эндоскопические исследования</a:t>
          </a:r>
          <a:r>
            <a:rPr lang="ru-RU" sz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</a:t>
          </a:r>
          <a:r>
            <a: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92 % </a:t>
          </a:r>
          <a:endParaRPr lang="ru-RU" sz="14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706EC9A7-5406-462E-AC1B-C08CC030B2AB}" type="parTrans" cxnId="{5E564698-F80E-489F-8787-31382C3C6C77}">
      <dgm:prSet/>
      <dgm:spPr/>
      <dgm:t>
        <a:bodyPr/>
        <a:lstStyle/>
        <a:p>
          <a:endParaRPr lang="ru-RU"/>
        </a:p>
      </dgm:t>
    </dgm:pt>
    <dgm:pt modelId="{0DB390A6-FFA5-4BF0-8EE3-37FF37717653}" type="sibTrans" cxnId="{5E564698-F80E-489F-8787-31382C3C6C77}">
      <dgm:prSet/>
      <dgm:spPr/>
      <dgm:t>
        <a:bodyPr/>
        <a:lstStyle/>
        <a:p>
          <a:endParaRPr lang="ru-RU"/>
        </a:p>
      </dgm:t>
    </dgm:pt>
    <dgm:pt modelId="{F67A2808-C1D5-4F49-BFE8-3FA77C7371F4}">
      <dgm:prSet phldrT="[Текст]" custT="1"/>
      <dgm:spPr/>
      <dgm:t>
        <a:bodyPr/>
        <a:lstStyle/>
        <a:p>
          <a:r>
            <a:rPr lang="ru-RU" sz="16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ЭДИ бронхоскопия» - 86 %. </a:t>
          </a:r>
          <a:endParaRPr lang="ru-RU" sz="1100" u="sng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676500C-5621-49CB-B422-1530C7D55FD3}" type="parTrans" cxnId="{D3E9CB0F-AF9E-48D2-A715-8521F5C2B2CD}">
      <dgm:prSet/>
      <dgm:spPr/>
      <dgm:t>
        <a:bodyPr/>
        <a:lstStyle/>
        <a:p>
          <a:endParaRPr lang="ru-RU"/>
        </a:p>
      </dgm:t>
    </dgm:pt>
    <dgm:pt modelId="{CF609606-5002-4154-BC78-B7AF9BEF1049}" type="sibTrans" cxnId="{D3E9CB0F-AF9E-48D2-A715-8521F5C2B2CD}">
      <dgm:prSet/>
      <dgm:spPr/>
      <dgm:t>
        <a:bodyPr/>
        <a:lstStyle/>
        <a:p>
          <a:endParaRPr lang="ru-RU"/>
        </a:p>
      </dgm:t>
    </dgm:pt>
    <dgm:pt modelId="{DCF35139-0670-47D0-B0FD-1533F6F2F775}">
      <dgm:prSet phldrT="[Текст]" custT="1"/>
      <dgm:spPr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200" u="sng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Маммография</a:t>
          </a:r>
          <a:r>
            <a:rPr lang="ru-RU" sz="1100" dirty="0" smtClean="0">
              <a:solidFill>
                <a:schemeClr val="tx1"/>
              </a:solidFill>
            </a:rPr>
            <a:t>   </a:t>
          </a:r>
          <a:r>
            <a:rPr lang="ru-RU" sz="1600" b="1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93 %</a:t>
          </a:r>
          <a:r>
            <a:rPr lang="ru-RU" sz="16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endParaRPr lang="ru-RU" sz="1600" b="1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A491C91A-CF78-4F30-9846-AED0DF991948}" type="parTrans" cxnId="{6E7CB791-0427-420C-A491-A6B15ACA9A64}">
      <dgm:prSet/>
      <dgm:spPr/>
      <dgm:t>
        <a:bodyPr/>
        <a:lstStyle/>
        <a:p>
          <a:endParaRPr lang="ru-RU"/>
        </a:p>
      </dgm:t>
    </dgm:pt>
    <dgm:pt modelId="{A3CBE2AF-68DD-4C14-A927-E54E9FA81871}" type="sibTrans" cxnId="{6E7CB791-0427-420C-A491-A6B15ACA9A64}">
      <dgm:prSet/>
      <dgm:spPr/>
      <dgm:t>
        <a:bodyPr/>
        <a:lstStyle/>
        <a:p>
          <a:endParaRPr lang="ru-RU"/>
        </a:p>
      </dgm:t>
    </dgm:pt>
    <dgm:pt modelId="{070AD21E-BFC5-405B-AD62-CD0D3B3E3860}">
      <dgm:prSet phldrT="[Текст]" custT="1"/>
      <dgm:spPr/>
      <dgm:t>
        <a:bodyPr/>
        <a:lstStyle/>
        <a:p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менее 75% в 3 медицинских организациях: ЧУЗ Больница РЖД-Медицина г.Ульяновск-66%, ГУЗ </a:t>
          </a:r>
          <a:r>
            <a:rPr lang="ru-RU" sz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Новоспасскя</a:t>
          </a: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66%, ГУЗ </a:t>
          </a:r>
          <a:r>
            <a:rPr lang="ru-RU" sz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Инзенская</a:t>
          </a:r>
          <a:r>
            <a:rPr lang="ru-RU" sz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46%.</a:t>
          </a:r>
          <a:endParaRPr lang="ru-RU" sz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9CAC2340-ADFA-49EC-90EF-3979EA6FAABE}" type="parTrans" cxnId="{9061F712-71E9-47C8-AB15-9523C4936E1F}">
      <dgm:prSet/>
      <dgm:spPr/>
      <dgm:t>
        <a:bodyPr/>
        <a:lstStyle/>
        <a:p>
          <a:endParaRPr lang="ru-RU"/>
        </a:p>
      </dgm:t>
    </dgm:pt>
    <dgm:pt modelId="{71A7CDC8-7D78-42CC-85CD-21C0F0C15B7D}" type="sibTrans" cxnId="{9061F712-71E9-47C8-AB15-9523C4936E1F}">
      <dgm:prSet/>
      <dgm:spPr/>
      <dgm:t>
        <a:bodyPr/>
        <a:lstStyle/>
        <a:p>
          <a:endParaRPr lang="ru-RU"/>
        </a:p>
      </dgm:t>
    </dgm:pt>
    <dgm:pt modelId="{90F2B20B-813D-462A-98AF-B8064A0C8923}">
      <dgm:prSet custT="1"/>
      <dgm:spPr/>
      <dgm:t>
        <a:bodyPr/>
        <a:lstStyle/>
        <a:p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«УЗИ ССС дуплексное сканирование сосудов» - 80%.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ГБ №2 -73%, ГУЗ ГП №4 – 63%, ГУЗ «ЦК МСЧ имени заслуженного врача России В.А. Егорова» - 61%,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ГП №3 при имеющим плане не подано ни одного случая - 0%;</a:t>
          </a:r>
        </a:p>
      </dgm:t>
    </dgm:pt>
    <dgm:pt modelId="{B96D0164-AC50-4641-BAF8-BD7774450F3F}" type="parTrans" cxnId="{25731F21-3694-4E39-BB00-FC7A3A88FB73}">
      <dgm:prSet/>
      <dgm:spPr/>
      <dgm:t>
        <a:bodyPr/>
        <a:lstStyle/>
        <a:p>
          <a:endParaRPr lang="ru-RU"/>
        </a:p>
      </dgm:t>
    </dgm:pt>
    <dgm:pt modelId="{9D89C2B9-3EC6-412E-AA76-9470B22516DE}" type="sibTrans" cxnId="{25731F21-3694-4E39-BB00-FC7A3A88FB73}">
      <dgm:prSet/>
      <dgm:spPr/>
      <dgm:t>
        <a:bodyPr/>
        <a:lstStyle/>
        <a:p>
          <a:endParaRPr lang="ru-RU"/>
        </a:p>
      </dgm:t>
    </dgm:pt>
    <dgm:pt modelId="{A5A87900-86F6-4A29-A9C8-608F2283BE3C}">
      <dgm:prSet/>
      <dgm:spPr/>
      <dgm:t>
        <a:bodyPr/>
        <a:lstStyle/>
        <a:p>
          <a:endParaRPr lang="ru-RU" sz="14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BA4E22DF-B0AC-47B6-A178-F7B3C86B60F6}" type="parTrans" cxnId="{AC75FF0B-425C-4AEB-82DD-12D0FC0481EB}">
      <dgm:prSet/>
      <dgm:spPr/>
      <dgm:t>
        <a:bodyPr/>
        <a:lstStyle/>
        <a:p>
          <a:endParaRPr lang="ru-RU"/>
        </a:p>
      </dgm:t>
    </dgm:pt>
    <dgm:pt modelId="{B205A2CE-8D2F-4480-97AA-48C1FF00F37B}" type="sibTrans" cxnId="{AC75FF0B-425C-4AEB-82DD-12D0FC0481EB}">
      <dgm:prSet/>
      <dgm:spPr/>
      <dgm:t>
        <a:bodyPr/>
        <a:lstStyle/>
        <a:p>
          <a:endParaRPr lang="ru-RU"/>
        </a:p>
      </dgm:t>
    </dgm:pt>
    <dgm:pt modelId="{4DB151E5-A468-4C76-BD91-251A4D9E9392}">
      <dgm:prSet custT="1"/>
      <dgm:spPr/>
      <dgm:t>
        <a:bodyPr/>
        <a:lstStyle/>
        <a:p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«УЗИ ССС эхокардиография» - 91 %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. Низкий процент выполнения (менее 75%) объёмов в</a:t>
          </a:r>
          <a:r>
            <a:rPr lang="ru-RU" sz="1100" smtClean="0">
              <a:latin typeface="PT Astra Serif" panose="020A0603040505020204" pitchFamily="18" charset="-52"/>
              <a:ea typeface="PT Astra Serif" panose="020A0603040505020204" pitchFamily="18" charset="-52"/>
            </a:rPr>
            <a:t>:  </a:t>
          </a:r>
          <a:r>
            <a:rPr lang="ru-RU" sz="1100" smtClean="0">
              <a:latin typeface="PT Astra Serif" panose="020A0603040505020204" pitchFamily="18" charset="-52"/>
              <a:ea typeface="PT Astra Serif" panose="020A0603040505020204" pitchFamily="18" charset="-52"/>
            </a:rPr>
            <a:t> ГУЗ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ГП №4 – 55%, ГУЗ «</a:t>
          </a:r>
          <a:r>
            <a:rPr lang="ru-RU" sz="11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Новоульяновская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РБ»-18%.</a:t>
          </a:r>
        </a:p>
      </dgm:t>
    </dgm:pt>
    <dgm:pt modelId="{B19E2133-EADD-428E-B84A-9A11690CC462}" type="parTrans" cxnId="{6ABE74AD-70D5-4E00-8683-3B3E68A89E25}">
      <dgm:prSet/>
      <dgm:spPr/>
      <dgm:t>
        <a:bodyPr/>
        <a:lstStyle/>
        <a:p>
          <a:endParaRPr lang="ru-RU"/>
        </a:p>
      </dgm:t>
    </dgm:pt>
    <dgm:pt modelId="{7373A69D-F7E8-43B9-926D-5A9498B4D05E}" type="sibTrans" cxnId="{6ABE74AD-70D5-4E00-8683-3B3E68A89E25}">
      <dgm:prSet/>
      <dgm:spPr/>
      <dgm:t>
        <a:bodyPr/>
        <a:lstStyle/>
        <a:p>
          <a:endParaRPr lang="ru-RU"/>
        </a:p>
      </dgm:t>
    </dgm:pt>
    <dgm:pt modelId="{2B4A46AC-2923-49FF-B081-3000C670ED20}">
      <dgm:prSet phldrT="[Текст]" custT="1"/>
      <dgm:spPr/>
      <dgm:t>
        <a:bodyPr/>
        <a:lstStyle/>
        <a:p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колоноскопия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- 90%. 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</a:t>
          </a:r>
          <a:r>
            <a:rPr lang="ru-RU" sz="11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Чердаклинская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66%, ГУЗ ГП №3 – 33%;</a:t>
          </a:r>
          <a:endParaRPr lang="ru-RU" sz="11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6D520AAD-439D-4F68-83FF-17ACAED3685A}" type="parTrans" cxnId="{6ACE02D9-5500-48E8-BBC6-030B419988A3}">
      <dgm:prSet/>
      <dgm:spPr/>
      <dgm:t>
        <a:bodyPr/>
        <a:lstStyle/>
        <a:p>
          <a:endParaRPr lang="ru-RU"/>
        </a:p>
      </dgm:t>
    </dgm:pt>
    <dgm:pt modelId="{78FFC76C-DA2A-4298-A7B6-DEC8DC63CA2E}" type="sibTrans" cxnId="{6ACE02D9-5500-48E8-BBC6-030B419988A3}">
      <dgm:prSet/>
      <dgm:spPr/>
      <dgm:t>
        <a:bodyPr/>
        <a:lstStyle/>
        <a:p>
          <a:endParaRPr lang="ru-RU"/>
        </a:p>
      </dgm:t>
    </dgm:pt>
    <dgm:pt modelId="{3D7EC94D-409F-4254-8100-186548C77206}">
      <dgm:prSet phldrT="[Текст]" custT="1"/>
      <dgm:spPr/>
      <dgm:t>
        <a:bodyPr/>
        <a:lstStyle/>
        <a:p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ректосигмоидоскопия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- 94%.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ЦГКБ – 60%,  ФГБУ «</a:t>
          </a:r>
          <a:r>
            <a:rPr lang="ru-RU" sz="11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ФНКЦМРиО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ФМБА» при имеющим плане не подано ни одного случая</a:t>
          </a:r>
          <a:endParaRPr lang="ru-RU" sz="11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4AF64C60-AC1F-40F2-95AC-3B365A7C1A2A}" type="parTrans" cxnId="{F2685ECC-69DD-4157-91B1-8AEADD6271ED}">
      <dgm:prSet/>
      <dgm:spPr/>
      <dgm:t>
        <a:bodyPr/>
        <a:lstStyle/>
        <a:p>
          <a:endParaRPr lang="ru-RU"/>
        </a:p>
      </dgm:t>
    </dgm:pt>
    <dgm:pt modelId="{3AD801EE-D26C-4043-B0CC-2C427596CE8C}" type="sibTrans" cxnId="{F2685ECC-69DD-4157-91B1-8AEADD6271ED}">
      <dgm:prSet/>
      <dgm:spPr/>
      <dgm:t>
        <a:bodyPr/>
        <a:lstStyle/>
        <a:p>
          <a:endParaRPr lang="ru-RU"/>
        </a:p>
      </dgm:t>
    </dgm:pt>
    <dgm:pt modelId="{389CCC74-B6A2-4AB3-A228-5A10478B7722}">
      <dgm:prSet phldrT="[Текст]" custT="1"/>
      <dgm:spPr/>
      <dgm:t>
        <a:bodyPr/>
        <a:lstStyle/>
        <a:p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эзофагогастродуоденскопия</a:t>
          </a:r>
          <a:r>
            <a:rPr lang="ru-RU" sz="1100" u="sng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-93 %.  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Новоспасская РБ – 72%, ЧУЗ Больница РЖД-Медицина </a:t>
          </a:r>
          <a:r>
            <a:rPr lang="ru-RU" sz="11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г.Ульяновск</a:t>
          </a:r>
          <a:r>
            <a:rPr lang="ru-RU" sz="11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– 62%.</a:t>
          </a:r>
          <a:endParaRPr lang="ru-RU" sz="11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gm:t>
    </dgm:pt>
    <dgm:pt modelId="{C8D7CA3A-212C-4CF9-BD5B-9C57CF8FAF71}" type="parTrans" cxnId="{8806E113-A680-4665-AE94-005B6320ED35}">
      <dgm:prSet/>
      <dgm:spPr/>
      <dgm:t>
        <a:bodyPr/>
        <a:lstStyle/>
        <a:p>
          <a:endParaRPr lang="ru-RU"/>
        </a:p>
      </dgm:t>
    </dgm:pt>
    <dgm:pt modelId="{1FA98F58-0613-46E6-AB78-677206C8F404}" type="sibTrans" cxnId="{8806E113-A680-4665-AE94-005B6320ED35}">
      <dgm:prSet/>
      <dgm:spPr/>
      <dgm:t>
        <a:bodyPr/>
        <a:lstStyle/>
        <a:p>
          <a:endParaRPr lang="ru-RU"/>
        </a:p>
      </dgm:t>
    </dgm:pt>
    <dgm:pt modelId="{F091977F-E512-4043-ABEA-A5DA682AB8E7}" type="pres">
      <dgm:prSet presAssocID="{339C34C8-D54C-4B14-BDCE-9154B98D3D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A56CF5-51CD-4128-B81C-D9025D6FE77A}" type="pres">
      <dgm:prSet presAssocID="{679DDBAF-377C-4752-8FD4-83DA57033A43}" presName="composite" presStyleCnt="0"/>
      <dgm:spPr/>
    </dgm:pt>
    <dgm:pt modelId="{D35B643F-0CFE-4C84-96B4-EF2465ADC839}" type="pres">
      <dgm:prSet presAssocID="{679DDBAF-377C-4752-8FD4-83DA57033A4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103F8-8C73-4FF7-9052-F8F34850B721}" type="pres">
      <dgm:prSet presAssocID="{679DDBAF-377C-4752-8FD4-83DA57033A43}" presName="descendantText" presStyleLbl="alignAcc1" presStyleIdx="0" presStyleCnt="3" custScaleX="90325" custScaleY="146410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959C5-7261-478C-BAEA-A6E4F1751A7F}" type="pres">
      <dgm:prSet presAssocID="{1CD85A66-3568-4084-B996-E134202557B0}" presName="sp" presStyleCnt="0"/>
      <dgm:spPr/>
    </dgm:pt>
    <dgm:pt modelId="{402127F3-BC5D-4463-B602-9E08EF2542B6}" type="pres">
      <dgm:prSet presAssocID="{1ECFCAC6-D33D-49F3-B584-DC8E13A0DE04}" presName="composite" presStyleCnt="0"/>
      <dgm:spPr/>
    </dgm:pt>
    <dgm:pt modelId="{313E71A7-389A-411A-8EAE-357FB03FE26D}" type="pres">
      <dgm:prSet presAssocID="{1ECFCAC6-D33D-49F3-B584-DC8E13A0DE04}" presName="parentText" presStyleLbl="alignNode1" presStyleIdx="1" presStyleCnt="3" custLinFactNeighborX="0" custLinFactNeighborY="-3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0147BB-4CCA-4FE6-A2DC-BB1DE3ABFB46}" type="pres">
      <dgm:prSet presAssocID="{1ECFCAC6-D33D-49F3-B584-DC8E13A0DE04}" presName="descendantText" presStyleLbl="alignAcc1" presStyleIdx="1" presStyleCnt="3" custScaleY="144473" custLinFactNeighborX="52" custLinFactNeighborY="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00D31-6F45-46A5-980F-104B3DE22D0C}" type="pres">
      <dgm:prSet presAssocID="{0DB390A6-FFA5-4BF0-8EE3-37FF37717653}" presName="sp" presStyleCnt="0"/>
      <dgm:spPr/>
    </dgm:pt>
    <dgm:pt modelId="{734ADA41-35C2-4054-A20B-3EBF10F289B3}" type="pres">
      <dgm:prSet presAssocID="{DCF35139-0670-47D0-B0FD-1533F6F2F775}" presName="composite" presStyleCnt="0"/>
      <dgm:spPr/>
    </dgm:pt>
    <dgm:pt modelId="{32F56345-F811-43A8-AC1C-E0DAF8850AF3}" type="pres">
      <dgm:prSet presAssocID="{DCF35139-0670-47D0-B0FD-1533F6F2F775}" presName="parentText" presStyleLbl="alignNode1" presStyleIdx="2" presStyleCnt="3" custLinFactNeighborX="-692" custLinFactNeighborY="22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D12B6-CF41-4A7C-825D-8B9ECD6071C5}" type="pres">
      <dgm:prSet presAssocID="{DCF35139-0670-47D0-B0FD-1533F6F2F775}" presName="descendantText" presStyleLbl="alignAcc1" presStyleIdx="2" presStyleCnt="3" custScaleY="108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685ECC-69DD-4157-91B1-8AEADD6271ED}" srcId="{1ECFCAC6-D33D-49F3-B584-DC8E13A0DE04}" destId="{3D7EC94D-409F-4254-8100-186548C77206}" srcOrd="2" destOrd="0" parTransId="{4AF64C60-AC1F-40F2-95AC-3B365A7C1A2A}" sibTransId="{3AD801EE-D26C-4043-B0CC-2C427596CE8C}"/>
    <dgm:cxn modelId="{D0886377-4068-4078-9ED9-73A81BC53970}" srcId="{339C34C8-D54C-4B14-BDCE-9154B98D3D7C}" destId="{679DDBAF-377C-4752-8FD4-83DA57033A43}" srcOrd="0" destOrd="0" parTransId="{FA2A13A4-1AFB-4BAD-92A4-9C059B71F8C8}" sibTransId="{1CD85A66-3568-4084-B996-E134202557B0}"/>
    <dgm:cxn modelId="{25731F21-3694-4E39-BB00-FC7A3A88FB73}" srcId="{679DDBAF-377C-4752-8FD4-83DA57033A43}" destId="{90F2B20B-813D-462A-98AF-B8064A0C8923}" srcOrd="1" destOrd="0" parTransId="{B96D0164-AC50-4641-BAF8-BD7774450F3F}" sibTransId="{9D89C2B9-3EC6-412E-AA76-9470B22516DE}"/>
    <dgm:cxn modelId="{9061F712-71E9-47C8-AB15-9523C4936E1F}" srcId="{DCF35139-0670-47D0-B0FD-1533F6F2F775}" destId="{070AD21E-BFC5-405B-AD62-CD0D3B3E3860}" srcOrd="0" destOrd="0" parTransId="{9CAC2340-ADFA-49EC-90EF-3979EA6FAABE}" sibTransId="{71A7CDC8-7D78-42CC-85CD-21C0F0C15B7D}"/>
    <dgm:cxn modelId="{BFCDBF42-B14F-4CA8-97B7-78D45C5424D2}" type="presOf" srcId="{1ECFCAC6-D33D-49F3-B584-DC8E13A0DE04}" destId="{313E71A7-389A-411A-8EAE-357FB03FE26D}" srcOrd="0" destOrd="0" presId="urn:microsoft.com/office/officeart/2005/8/layout/chevron2"/>
    <dgm:cxn modelId="{D50098FE-F07E-4637-A6AC-DF2E4E7E5C58}" type="presOf" srcId="{A5A87900-86F6-4A29-A9C8-608F2283BE3C}" destId="{140147BB-4CCA-4FE6-A2DC-BB1DE3ABFB46}" srcOrd="0" destOrd="4" presId="urn:microsoft.com/office/officeart/2005/8/layout/chevron2"/>
    <dgm:cxn modelId="{8806E113-A680-4665-AE94-005B6320ED35}" srcId="{1ECFCAC6-D33D-49F3-B584-DC8E13A0DE04}" destId="{389CCC74-B6A2-4AB3-A228-5A10478B7722}" srcOrd="3" destOrd="0" parTransId="{C8D7CA3A-212C-4CF9-BD5B-9C57CF8FAF71}" sibTransId="{1FA98F58-0613-46E6-AB78-677206C8F404}"/>
    <dgm:cxn modelId="{7A42E617-981E-4DE6-9013-5D8881ECA889}" type="presOf" srcId="{339C34C8-D54C-4B14-BDCE-9154B98D3D7C}" destId="{F091977F-E512-4043-ABEA-A5DA682AB8E7}" srcOrd="0" destOrd="0" presId="urn:microsoft.com/office/officeart/2005/8/layout/chevron2"/>
    <dgm:cxn modelId="{AC75FF0B-425C-4AEB-82DD-12D0FC0481EB}" srcId="{1ECFCAC6-D33D-49F3-B584-DC8E13A0DE04}" destId="{A5A87900-86F6-4A29-A9C8-608F2283BE3C}" srcOrd="4" destOrd="0" parTransId="{BA4E22DF-B0AC-47B6-A178-F7B3C86B60F6}" sibTransId="{B205A2CE-8D2F-4480-97AA-48C1FF00F37B}"/>
    <dgm:cxn modelId="{DB56616E-CFBD-4FDA-87E9-FD29B16B0476}" type="presOf" srcId="{389CCC74-B6A2-4AB3-A228-5A10478B7722}" destId="{140147BB-4CCA-4FE6-A2DC-BB1DE3ABFB46}" srcOrd="0" destOrd="3" presId="urn:microsoft.com/office/officeart/2005/8/layout/chevron2"/>
    <dgm:cxn modelId="{D3E9CB0F-AF9E-48D2-A715-8521F5C2B2CD}" srcId="{1ECFCAC6-D33D-49F3-B584-DC8E13A0DE04}" destId="{F67A2808-C1D5-4F49-BFE8-3FA77C7371F4}" srcOrd="0" destOrd="0" parTransId="{B676500C-5621-49CB-B422-1530C7D55FD3}" sibTransId="{CF609606-5002-4154-BC78-B7AF9BEF1049}"/>
    <dgm:cxn modelId="{6ACE02D9-5500-48E8-BBC6-030B419988A3}" srcId="{1ECFCAC6-D33D-49F3-B584-DC8E13A0DE04}" destId="{2B4A46AC-2923-49FF-B081-3000C670ED20}" srcOrd="1" destOrd="0" parTransId="{6D520AAD-439D-4F68-83FF-17ACAED3685A}" sibTransId="{78FFC76C-DA2A-4298-A7B6-DEC8DC63CA2E}"/>
    <dgm:cxn modelId="{A10F1F13-29E6-4499-A0C1-DB49FB92465F}" type="presOf" srcId="{679DDBAF-377C-4752-8FD4-83DA57033A43}" destId="{D35B643F-0CFE-4C84-96B4-EF2465ADC839}" srcOrd="0" destOrd="0" presId="urn:microsoft.com/office/officeart/2005/8/layout/chevron2"/>
    <dgm:cxn modelId="{3B9AC462-9F16-40EC-8575-D1127B34B40A}" type="presOf" srcId="{A4080393-0310-4FA8-9C74-24C403682352}" destId="{BA4103F8-8C73-4FF7-9052-F8F34850B721}" srcOrd="0" destOrd="0" presId="urn:microsoft.com/office/officeart/2005/8/layout/chevron2"/>
    <dgm:cxn modelId="{BD0782B2-E01F-41D8-AB7B-0068B30E6DCF}" type="presOf" srcId="{3D7EC94D-409F-4254-8100-186548C77206}" destId="{140147BB-4CCA-4FE6-A2DC-BB1DE3ABFB46}" srcOrd="0" destOrd="2" presId="urn:microsoft.com/office/officeart/2005/8/layout/chevron2"/>
    <dgm:cxn modelId="{6ABE74AD-70D5-4E00-8683-3B3E68A89E25}" srcId="{679DDBAF-377C-4752-8FD4-83DA57033A43}" destId="{4DB151E5-A468-4C76-BD91-251A4D9E9392}" srcOrd="2" destOrd="0" parTransId="{B19E2133-EADD-428E-B84A-9A11690CC462}" sibTransId="{7373A69D-F7E8-43B9-926D-5A9498B4D05E}"/>
    <dgm:cxn modelId="{6D0C9CD8-A203-4E78-8864-6BC1F433C334}" type="presOf" srcId="{F67A2808-C1D5-4F49-BFE8-3FA77C7371F4}" destId="{140147BB-4CCA-4FE6-A2DC-BB1DE3ABFB46}" srcOrd="0" destOrd="0" presId="urn:microsoft.com/office/officeart/2005/8/layout/chevron2"/>
    <dgm:cxn modelId="{76489980-DA6A-4556-B336-DC597F515D0F}" type="presOf" srcId="{DCF35139-0670-47D0-B0FD-1533F6F2F775}" destId="{32F56345-F811-43A8-AC1C-E0DAF8850AF3}" srcOrd="0" destOrd="0" presId="urn:microsoft.com/office/officeart/2005/8/layout/chevron2"/>
    <dgm:cxn modelId="{208496BB-C29F-4ABF-8645-66C55D78767E}" srcId="{679DDBAF-377C-4752-8FD4-83DA57033A43}" destId="{A4080393-0310-4FA8-9C74-24C403682352}" srcOrd="0" destOrd="0" parTransId="{AC9C7749-850A-4E18-93D5-95B3B4088BC5}" sibTransId="{D88E987F-6E5A-4933-92AE-3A0EC4D54E3F}"/>
    <dgm:cxn modelId="{DCC38B2A-42D4-4C3F-9E94-99F2772E8971}" type="presOf" srcId="{070AD21E-BFC5-405B-AD62-CD0D3B3E3860}" destId="{302D12B6-CF41-4A7C-825D-8B9ECD6071C5}" srcOrd="0" destOrd="0" presId="urn:microsoft.com/office/officeart/2005/8/layout/chevron2"/>
    <dgm:cxn modelId="{5E564698-F80E-489F-8787-31382C3C6C77}" srcId="{339C34C8-D54C-4B14-BDCE-9154B98D3D7C}" destId="{1ECFCAC6-D33D-49F3-B584-DC8E13A0DE04}" srcOrd="1" destOrd="0" parTransId="{706EC9A7-5406-462E-AC1B-C08CC030B2AB}" sibTransId="{0DB390A6-FFA5-4BF0-8EE3-37FF37717653}"/>
    <dgm:cxn modelId="{6ABA4EFC-E84C-4B69-B178-CCBDDDF6875B}" type="presOf" srcId="{90F2B20B-813D-462A-98AF-B8064A0C8923}" destId="{BA4103F8-8C73-4FF7-9052-F8F34850B721}" srcOrd="0" destOrd="1" presId="urn:microsoft.com/office/officeart/2005/8/layout/chevron2"/>
    <dgm:cxn modelId="{B56FBE85-D6DB-40CA-BC26-8BDA403B9D76}" type="presOf" srcId="{2B4A46AC-2923-49FF-B081-3000C670ED20}" destId="{140147BB-4CCA-4FE6-A2DC-BB1DE3ABFB46}" srcOrd="0" destOrd="1" presId="urn:microsoft.com/office/officeart/2005/8/layout/chevron2"/>
    <dgm:cxn modelId="{6E7CB791-0427-420C-A491-A6B15ACA9A64}" srcId="{339C34C8-D54C-4B14-BDCE-9154B98D3D7C}" destId="{DCF35139-0670-47D0-B0FD-1533F6F2F775}" srcOrd="2" destOrd="0" parTransId="{A491C91A-CF78-4F30-9846-AED0DF991948}" sibTransId="{A3CBE2AF-68DD-4C14-A927-E54E9FA81871}"/>
    <dgm:cxn modelId="{C4C2D58E-F45A-47E1-B4C6-ACB80F5641FA}" type="presOf" srcId="{4DB151E5-A468-4C76-BD91-251A4D9E9392}" destId="{BA4103F8-8C73-4FF7-9052-F8F34850B721}" srcOrd="0" destOrd="2" presId="urn:microsoft.com/office/officeart/2005/8/layout/chevron2"/>
    <dgm:cxn modelId="{0C3A42D9-FC08-4DA9-B81B-D35DFFDF65C9}" type="presParOf" srcId="{F091977F-E512-4043-ABEA-A5DA682AB8E7}" destId="{69A56CF5-51CD-4128-B81C-D9025D6FE77A}" srcOrd="0" destOrd="0" presId="urn:microsoft.com/office/officeart/2005/8/layout/chevron2"/>
    <dgm:cxn modelId="{87DC380D-8BFD-4515-92D5-C0A33DF1EA53}" type="presParOf" srcId="{69A56CF5-51CD-4128-B81C-D9025D6FE77A}" destId="{D35B643F-0CFE-4C84-96B4-EF2465ADC839}" srcOrd="0" destOrd="0" presId="urn:microsoft.com/office/officeart/2005/8/layout/chevron2"/>
    <dgm:cxn modelId="{41B68DC8-A2C7-4A1F-9280-F36FB1D2F648}" type="presParOf" srcId="{69A56CF5-51CD-4128-B81C-D9025D6FE77A}" destId="{BA4103F8-8C73-4FF7-9052-F8F34850B721}" srcOrd="1" destOrd="0" presId="urn:microsoft.com/office/officeart/2005/8/layout/chevron2"/>
    <dgm:cxn modelId="{7848EC3C-AF26-45A9-B539-13CE67CB640F}" type="presParOf" srcId="{F091977F-E512-4043-ABEA-A5DA682AB8E7}" destId="{22F959C5-7261-478C-BAEA-A6E4F1751A7F}" srcOrd="1" destOrd="0" presId="urn:microsoft.com/office/officeart/2005/8/layout/chevron2"/>
    <dgm:cxn modelId="{B8E6F6F1-9129-4BDA-96E2-6A14E7605F3A}" type="presParOf" srcId="{F091977F-E512-4043-ABEA-A5DA682AB8E7}" destId="{402127F3-BC5D-4463-B602-9E08EF2542B6}" srcOrd="2" destOrd="0" presId="urn:microsoft.com/office/officeart/2005/8/layout/chevron2"/>
    <dgm:cxn modelId="{D09CAE3F-4110-4080-B925-17875B1ED497}" type="presParOf" srcId="{402127F3-BC5D-4463-B602-9E08EF2542B6}" destId="{313E71A7-389A-411A-8EAE-357FB03FE26D}" srcOrd="0" destOrd="0" presId="urn:microsoft.com/office/officeart/2005/8/layout/chevron2"/>
    <dgm:cxn modelId="{8C7ADE78-8A21-445F-BAAE-4BF367EFFB59}" type="presParOf" srcId="{402127F3-BC5D-4463-B602-9E08EF2542B6}" destId="{140147BB-4CCA-4FE6-A2DC-BB1DE3ABFB46}" srcOrd="1" destOrd="0" presId="urn:microsoft.com/office/officeart/2005/8/layout/chevron2"/>
    <dgm:cxn modelId="{278B76F3-A769-43A7-A4E6-535AE1488490}" type="presParOf" srcId="{F091977F-E512-4043-ABEA-A5DA682AB8E7}" destId="{D4200D31-6F45-46A5-980F-104B3DE22D0C}" srcOrd="3" destOrd="0" presId="urn:microsoft.com/office/officeart/2005/8/layout/chevron2"/>
    <dgm:cxn modelId="{37337AE9-9719-48D3-8AFD-26D3ECC35DD1}" type="presParOf" srcId="{F091977F-E512-4043-ABEA-A5DA682AB8E7}" destId="{734ADA41-35C2-4054-A20B-3EBF10F289B3}" srcOrd="4" destOrd="0" presId="urn:microsoft.com/office/officeart/2005/8/layout/chevron2"/>
    <dgm:cxn modelId="{12DEF69A-D51D-4196-9F9D-3717E00C6531}" type="presParOf" srcId="{734ADA41-35C2-4054-A20B-3EBF10F289B3}" destId="{32F56345-F811-43A8-AC1C-E0DAF8850AF3}" srcOrd="0" destOrd="0" presId="urn:microsoft.com/office/officeart/2005/8/layout/chevron2"/>
    <dgm:cxn modelId="{69823FF2-9BC1-49A7-9B50-D88C3F67291F}" type="presParOf" srcId="{734ADA41-35C2-4054-A20B-3EBF10F289B3}" destId="{302D12B6-CF41-4A7C-825D-8B9ECD6071C5}" srcOrd="1" destOrd="0" presId="urn:microsoft.com/office/officeart/2005/8/layout/chevron2"/>
  </dgm:cxnLst>
  <dgm:bg>
    <a:gradFill>
      <a:gsLst>
        <a:gs pos="0">
          <a:schemeClr val="accent2">
            <a:lumMod val="5000"/>
            <a:lumOff val="95000"/>
          </a:schemeClr>
        </a:gs>
        <a:gs pos="74000">
          <a:schemeClr val="accent2">
            <a:lumMod val="45000"/>
            <a:lumOff val="55000"/>
          </a:schemeClr>
        </a:gs>
        <a:gs pos="83000">
          <a:schemeClr val="accent2">
            <a:lumMod val="45000"/>
            <a:lumOff val="55000"/>
          </a:schemeClr>
        </a:gs>
        <a:gs pos="100000">
          <a:schemeClr val="accent2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B643F-0CFE-4C84-96B4-EF2465ADC839}">
      <dsp:nvSpPr>
        <dsp:cNvPr id="0" name=""/>
        <dsp:cNvSpPr/>
      </dsp:nvSpPr>
      <dsp:spPr>
        <a:xfrm rot="5400000">
          <a:off x="-226210" y="430824"/>
          <a:ext cx="1864504" cy="1519015"/>
        </a:xfrm>
        <a:prstGeom prst="chevron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6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Компьютерная томография      </a:t>
          </a:r>
          <a:r>
            <a:rPr lang="ru-RU" sz="18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68 % </a:t>
          </a:r>
          <a:endParaRPr lang="ru-RU" sz="18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-53465" y="1017588"/>
        <a:ext cx="1519015" cy="345489"/>
      </dsp:txXfrm>
    </dsp:sp>
    <dsp:sp modelId="{BA4103F8-8C73-4FF7-9052-F8F34850B721}">
      <dsp:nvSpPr>
        <dsp:cNvPr id="0" name=""/>
        <dsp:cNvSpPr/>
      </dsp:nvSpPr>
      <dsp:spPr>
        <a:xfrm rot="5400000">
          <a:off x="4070421" y="-2711802"/>
          <a:ext cx="2156826" cy="75804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по «КУ КТ с контрастированием» - 96 %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по «КУ КТ без контрастирования» - 69%.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(ниже 75%) наблюдается в 5 медицинских организациях: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ФГБУ  "ФЕДЕРАЛЬНЫЙ  НАУЧНО-КЛИНИЧЕСКИЙ ЦЕНТР МЕДИЦИНСКОЙ РАДИОЛОГИИ И ОНКОЛОГИИ ФЕДЕРАЛЬНОГО МЕДИКО-БИОЛОГИЧЕСКОГО АГЕНТСТВА« – 63 %;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«ГОРОДСКАЯ ПОЛИКЛИНИКА № 5» – 59,7 %;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 "ЦЕНТРАЛЬНАЯ ГОРОДСКАЯ КЛИНИЧЕСКАЯ БОЛЬНИЦА Г. УЛЬЯНОВСКА – 39,6 %;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"БАРЫШСКАЯ РАЙОННАЯ БОЛЬНИЦА» -19,6%;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ГБУЗ "СТОМАТОЛОГИЧЕСКАЯ ПОЛИКЛИНИКА ГОРОДА УЛЬЯНОВСКА» - 3,7%.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358619" y="105288"/>
        <a:ext cx="7475142" cy="1946250"/>
      </dsp:txXfrm>
    </dsp:sp>
    <dsp:sp modelId="{313E71A7-389A-411A-8EAE-357FB03FE26D}">
      <dsp:nvSpPr>
        <dsp:cNvPr id="0" name=""/>
        <dsp:cNvSpPr/>
      </dsp:nvSpPr>
      <dsp:spPr>
        <a:xfrm rot="5400000">
          <a:off x="-310392" y="2609163"/>
          <a:ext cx="1864504" cy="1350650"/>
        </a:xfrm>
        <a:prstGeom prst="chevron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u="sng" kern="12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Магнитно-резонансная томография</a:t>
          </a:r>
          <a:r>
            <a:rPr lang="ru-RU" sz="16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8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99 % </a:t>
          </a:r>
          <a:endParaRPr lang="ru-RU" sz="18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-53465" y="3027561"/>
        <a:ext cx="1350650" cy="513854"/>
      </dsp:txXfrm>
    </dsp:sp>
    <dsp:sp modelId="{140147BB-4CCA-4FE6-A2DC-BB1DE3ABFB46}">
      <dsp:nvSpPr>
        <dsp:cNvPr id="0" name=""/>
        <dsp:cNvSpPr/>
      </dsp:nvSpPr>
      <dsp:spPr>
        <a:xfrm rot="5400000">
          <a:off x="4220990" y="-743956"/>
          <a:ext cx="1712490" cy="7317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«За январь-сентябрь 2023 объёмы как по МРТ без контраста и так и по МРТ с контрастом всеми медицинскими организациями выполнены более чем на 90%, кроме ГУЗ Новоспасской РБ. 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МРТ с контрастом в ГУЗ Новоспасской РБ – 38%.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418465" y="2142166"/>
        <a:ext cx="7233944" cy="1545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B643F-0CFE-4C84-96B4-EF2465ADC839}">
      <dsp:nvSpPr>
        <dsp:cNvPr id="0" name=""/>
        <dsp:cNvSpPr/>
      </dsp:nvSpPr>
      <dsp:spPr>
        <a:xfrm rot="5400000">
          <a:off x="-236811" y="479521"/>
          <a:ext cx="1578744" cy="1105120"/>
        </a:xfrm>
        <a:prstGeom prst="chevron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u="sng" kern="1200" dirty="0" smtClean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УЗИ сердечно-сосудистой системы</a:t>
          </a:r>
          <a:r>
            <a:rPr lang="ru-RU" sz="12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</a:t>
          </a:r>
          <a:r>
            <a:rPr lang="ru-RU" sz="16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86% 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" y="795269"/>
        <a:ext cx="1105120" cy="473624"/>
      </dsp:txXfrm>
    </dsp:sp>
    <dsp:sp modelId="{BA4103F8-8C73-4FF7-9052-F8F34850B721}">
      <dsp:nvSpPr>
        <dsp:cNvPr id="0" name=""/>
        <dsp:cNvSpPr/>
      </dsp:nvSpPr>
      <dsp:spPr>
        <a:xfrm rot="5400000">
          <a:off x="4247137" y="-2760849"/>
          <a:ext cx="1503225" cy="70338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«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УЗИ ССС допплерография сосудов» - 86 %.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75%): ГУЗ Ульяновская РБ -70%, ГУЗ ГБ №2 – 24%;</a:t>
          </a:r>
          <a:endParaRPr lang="ru-RU" sz="1100" u="sng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«УЗИ ССС дуплексное сканирование сосудов» - 80%.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ГБ №2 -73%, ГУЗ ГП №4 – 63%, ГУЗ «ЦК МСЧ имени заслуженного врача России В.А. Егорова» - 61%,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ГУЗ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ГП №3 при имеющим плане не подано ни одного случая - 0%;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«УЗИ ССС эхокардиография» - 91 %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. Низкий процент выполнения (менее 75%) объёмов в</a:t>
          </a:r>
          <a:r>
            <a:rPr lang="ru-RU" sz="1100" kern="1200" smtClean="0">
              <a:latin typeface="PT Astra Serif" panose="020A0603040505020204" pitchFamily="18" charset="-52"/>
              <a:ea typeface="PT Astra Serif" panose="020A0603040505020204" pitchFamily="18" charset="-52"/>
            </a:rPr>
            <a:t>:  </a:t>
          </a:r>
          <a:r>
            <a:rPr lang="ru-RU" sz="1100" kern="1200" smtClean="0">
              <a:latin typeface="PT Astra Serif" panose="020A0603040505020204" pitchFamily="18" charset="-52"/>
              <a:ea typeface="PT Astra Serif" panose="020A0603040505020204" pitchFamily="18" charset="-52"/>
            </a:rPr>
            <a:t> ГУЗ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ГП №4 – 55%, ГУЗ «</a:t>
          </a:r>
          <a:r>
            <a:rPr lang="ru-RU" sz="11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Новоульяновская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РБ»-18%.</a:t>
          </a:r>
        </a:p>
      </dsp:txBody>
      <dsp:txXfrm rot="-5400000">
        <a:off x="1481830" y="77839"/>
        <a:ext cx="6960460" cy="1356463"/>
      </dsp:txXfrm>
    </dsp:sp>
    <dsp:sp modelId="{313E71A7-389A-411A-8EAE-357FB03FE26D}">
      <dsp:nvSpPr>
        <dsp:cNvPr id="0" name=""/>
        <dsp:cNvSpPr/>
      </dsp:nvSpPr>
      <dsp:spPr>
        <a:xfrm rot="5400000">
          <a:off x="-236811" y="2064505"/>
          <a:ext cx="1578744" cy="1105120"/>
        </a:xfrm>
        <a:prstGeom prst="chevron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Эндоскопические исследования</a:t>
          </a:r>
          <a:r>
            <a:rPr lang="ru-RU" sz="12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   </a:t>
          </a:r>
          <a:r>
            <a:rPr lang="ru-RU" sz="16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92 % </a:t>
          </a:r>
          <a:endParaRPr lang="ru-RU" sz="14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" y="2380253"/>
        <a:ext cx="1105120" cy="473624"/>
      </dsp:txXfrm>
    </dsp:sp>
    <dsp:sp modelId="{140147BB-4CCA-4FE6-A2DC-BB1DE3ABFB46}">
      <dsp:nvSpPr>
        <dsp:cNvPr id="0" name=""/>
        <dsp:cNvSpPr/>
      </dsp:nvSpPr>
      <dsp:spPr>
        <a:xfrm rot="5400000">
          <a:off x="4257471" y="-1498223"/>
          <a:ext cx="1482558" cy="7787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ЭДИ бронхоскопия» - 86 %. </a:t>
          </a:r>
          <a:endParaRPr lang="ru-RU" sz="1100" u="sng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колоноскопия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- 90%. 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</a:t>
          </a:r>
          <a:r>
            <a:rPr lang="ru-RU" sz="11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Чердаклинская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66%, ГУЗ ГП №3 – 33%;</a:t>
          </a:r>
          <a:endParaRPr lang="ru-RU" sz="11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ректосигмоидоскопия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- 94%.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ЦГКБ – 60%,  ФГБУ «</a:t>
          </a:r>
          <a:r>
            <a:rPr lang="ru-RU" sz="11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ФНКЦМРиО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ФМБА» при имеющим плане не подано ни одного случая</a:t>
          </a:r>
          <a:endParaRPr lang="ru-RU" sz="11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«ЭДИ </a:t>
          </a:r>
          <a:r>
            <a:rPr lang="ru-RU" sz="1100" u="sng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эзофагогастродуоденскопия</a:t>
          </a:r>
          <a:r>
            <a:rPr lang="ru-RU" sz="1100" u="sng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» -93 %.  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Низкий процент выполнения (менее 75%) объёмов в: ГУЗ Новоспасская РБ – 72%, ЧУЗ Больница РЖД-Медицина </a:t>
          </a:r>
          <a:r>
            <a:rPr lang="ru-RU" sz="11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г.Ульяновск</a:t>
          </a:r>
          <a:r>
            <a:rPr lang="ru-RU" sz="11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– 62%.</a:t>
          </a:r>
          <a:endParaRPr lang="ru-RU" sz="11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 smtClean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105121" y="1726500"/>
        <a:ext cx="7714886" cy="1337812"/>
      </dsp:txXfrm>
    </dsp:sp>
    <dsp:sp modelId="{32F56345-F811-43A8-AC1C-E0DAF8850AF3}">
      <dsp:nvSpPr>
        <dsp:cNvPr id="0" name=""/>
        <dsp:cNvSpPr/>
      </dsp:nvSpPr>
      <dsp:spPr>
        <a:xfrm rot="5400000">
          <a:off x="-236811" y="3569188"/>
          <a:ext cx="1578744" cy="1105120"/>
        </a:xfrm>
        <a:prstGeom prst="chevron">
          <a:avLst/>
        </a:prstGeom>
        <a:gradFill rotWithShape="0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sng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Маммография</a:t>
          </a:r>
          <a:r>
            <a:rPr lang="ru-RU" sz="1100" kern="1200" dirty="0" smtClean="0">
              <a:solidFill>
                <a:schemeClr val="tx1"/>
              </a:solidFill>
            </a:rPr>
            <a:t>   </a:t>
          </a:r>
          <a:r>
            <a:rPr lang="ru-RU" sz="1600" b="1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93 %</a:t>
          </a:r>
          <a:r>
            <a:rPr lang="ru-RU" sz="1600" kern="1200" dirty="0" smtClean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</a:rPr>
            <a:t> </a:t>
          </a:r>
          <a:endParaRPr lang="ru-RU" sz="1600" b="1" kern="1200" dirty="0">
            <a:solidFill>
              <a:schemeClr val="tx1"/>
            </a:solidFill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" y="3884936"/>
        <a:ext cx="1105120" cy="473624"/>
      </dsp:txXfrm>
    </dsp:sp>
    <dsp:sp modelId="{302D12B6-CF41-4A7C-825D-8B9ECD6071C5}">
      <dsp:nvSpPr>
        <dsp:cNvPr id="0" name=""/>
        <dsp:cNvSpPr/>
      </dsp:nvSpPr>
      <dsp:spPr>
        <a:xfrm rot="5400000">
          <a:off x="4441722" y="-52619"/>
          <a:ext cx="1114055" cy="77872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Выполнение менее 75% в 3 медицинских организациях: ЧУЗ Больница РЖД-Медицина г.Ульяновск-66%, ГУЗ </a:t>
          </a:r>
          <a:r>
            <a:rPr lang="ru-RU" sz="12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Новоспасскя</a:t>
          </a: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66%, ГУЗ </a:t>
          </a:r>
          <a:r>
            <a:rPr lang="ru-RU" sz="1200" kern="1200" dirty="0" err="1" smtClean="0">
              <a:latin typeface="PT Astra Serif" panose="020A0603040505020204" pitchFamily="18" charset="-52"/>
              <a:ea typeface="PT Astra Serif" panose="020A0603040505020204" pitchFamily="18" charset="-52"/>
            </a:rPr>
            <a:t>Инзенская</a:t>
          </a:r>
          <a:r>
            <a:rPr lang="ru-RU" sz="1200" kern="1200" dirty="0" smtClean="0">
              <a:latin typeface="PT Astra Serif" panose="020A0603040505020204" pitchFamily="18" charset="-52"/>
              <a:ea typeface="PT Astra Serif" panose="020A0603040505020204" pitchFamily="18" charset="-52"/>
            </a:rPr>
            <a:t> РБ – 46%.</a:t>
          </a:r>
          <a:endParaRPr lang="ru-RU" sz="1200" kern="1200" dirty="0">
            <a:latin typeface="PT Astra Serif" panose="020A0603040505020204" pitchFamily="18" charset="-52"/>
            <a:ea typeface="PT Astra Serif" panose="020A0603040505020204" pitchFamily="18" charset="-52"/>
          </a:endParaRPr>
        </a:p>
      </dsp:txBody>
      <dsp:txXfrm rot="-5400000">
        <a:off x="1105120" y="3338367"/>
        <a:ext cx="7732875" cy="10052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5D21A-D3E1-48C4-8795-B6A9A68EED12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C7D7D-C065-4DE8-9493-72061724B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9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56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C7D7D-C065-4DE8-9493-72061724BA3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1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D7D-C065-4DE8-9493-72061724BA3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1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8AE5F-C635-4A34-A02B-109EE9E59990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1B4E-696D-4ACB-A0A5-3B4EC84E3B7B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548639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546A-6860-4A3E-8EED-74BEFE16AF2E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C457-87BE-4ADD-8A82-8FACCCE0BF8F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F12A-1CC9-4923-8945-87B2EAD7EF47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445D8-B74C-47E4-B5C2-AE2AEEE0E941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C512-F906-45E1-99B2-829268A52037}" type="datetime1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62BE-289A-4E90-ACF6-1480BB281366}" type="datetime1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0C033-08ED-4350-9DFD-DCB444A711A7}" type="datetime1">
              <a:rPr lang="ru-RU" smtClean="0"/>
              <a:t>18.10.2023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E433-20CD-4CFC-A937-CD1B0B09C9C6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4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08558-1B3A-4383-82F6-ED728C96CF61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2714D2-01D5-468A-AC20-16710F0F81BB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D1FB51-CDC2-4B07-91DD-80E7C26BB4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0547" y="1571511"/>
            <a:ext cx="8280920" cy="2800440"/>
          </a:xfrm>
          <a:ln>
            <a:noFill/>
          </a:ln>
          <a:effectLst/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Анализ выполнения объёмов медицинской помощи в рамках территориальной программы ОМС по итогам работы за</a:t>
            </a:r>
            <a:b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9 месяцев 2023 </a:t>
            </a:r>
            <a:r>
              <a:rPr lang="ru-RU" sz="2800" dirty="0">
                <a:solidFill>
                  <a:schemeClr val="tx1"/>
                </a:solidFill>
                <a:effectLst/>
                <a:latin typeface="PT Astra Serif"/>
                <a:ea typeface="Times New Roman"/>
                <a:cs typeface="Times New Roman"/>
              </a:rPr>
              <a:t>года.</a:t>
            </a:r>
            <a:endParaRPr lang="ru-RU" sz="2800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  <p:pic>
        <p:nvPicPr>
          <p:cNvPr id="6151" name="Picture 7" descr="Герб Ульяновской области (2013)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56" y="944077"/>
            <a:ext cx="846291" cy="801155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19" y="140475"/>
            <a:ext cx="818050" cy="8180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785569" y="201782"/>
            <a:ext cx="537463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ТЕРРИТОРИАЛЬНЫЙ ФОНД </a:t>
            </a:r>
          </a:p>
          <a:p>
            <a:pPr algn="ctr"/>
            <a:r>
              <a:rPr lang="ru-RU" sz="1000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ОБЯЗАТЕЛЬНОГО МЕДИЦИНСКОГО СТРАХОВАНИЯ УЛЬЯНОВСКОЙ ОБЛАСТИ 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997AA06-D3F2-4809-BDFB-0330752BFFC7}"/>
              </a:ext>
            </a:extLst>
          </p:cNvPr>
          <p:cNvGrpSpPr/>
          <p:nvPr/>
        </p:nvGrpSpPr>
        <p:grpSpPr>
          <a:xfrm>
            <a:off x="107504" y="170181"/>
            <a:ext cx="8885584" cy="4853138"/>
            <a:chOff x="129208" y="145181"/>
            <a:chExt cx="8885584" cy="4853138"/>
          </a:xfrm>
        </p:grpSpPr>
        <p:sp>
          <p:nvSpPr>
            <p:cNvPr id="11" name="Прямоугольный треугольник 10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rot="16200000">
              <a:off x="8100392" y="4083919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bg2">
                <a:lumMod val="7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718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 rot="16200000">
            <a:off x="5292080" y="1310497"/>
            <a:ext cx="3642602" cy="3642602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7494"/>
            <a:ext cx="6120680" cy="7957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        </a:t>
            </a:r>
            <a:endParaRPr lang="ru-RU" sz="1600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63529"/>
              </p:ext>
            </p:extLst>
          </p:nvPr>
        </p:nvGraphicFramePr>
        <p:xfrm>
          <a:off x="827584" y="141534"/>
          <a:ext cx="6912768" cy="640080"/>
        </p:xfrm>
        <a:graphic>
          <a:graphicData uri="http://schemas.openxmlformats.org/drawingml/2006/table">
            <a:tbl>
              <a:tblPr firstRow="1" bandRow="1"/>
              <a:tblGrid>
                <a:gridCol w="691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 взрослого населения 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(средний уровень выполнения – 74%)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Блок-схема: документ 14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0488"/>
              </p:ext>
            </p:extLst>
          </p:nvPr>
        </p:nvGraphicFramePr>
        <p:xfrm>
          <a:off x="129208" y="781614"/>
          <a:ext cx="8885584" cy="4328848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7946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7509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0041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7449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9295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31059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17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02905"/>
              </p:ext>
            </p:extLst>
          </p:nvPr>
        </p:nvGraphicFramePr>
        <p:xfrm>
          <a:off x="136005" y="490527"/>
          <a:ext cx="8885584" cy="3558589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0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7946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26957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1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71709"/>
              </p:ext>
            </p:extLst>
          </p:nvPr>
        </p:nvGraphicFramePr>
        <p:xfrm>
          <a:off x="586408" y="145181"/>
          <a:ext cx="7200800" cy="640080"/>
        </p:xfrm>
        <a:graphic>
          <a:graphicData uri="http://schemas.openxmlformats.org/drawingml/2006/table">
            <a:tbl>
              <a:tblPr firstRow="1" bandRow="1"/>
              <a:tblGrid>
                <a:gridCol w="72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Углубленная диспансеризация взрослого населения 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83%)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374747"/>
              </p:ext>
            </p:extLst>
          </p:nvPr>
        </p:nvGraphicFramePr>
        <p:xfrm>
          <a:off x="129208" y="858144"/>
          <a:ext cx="8885584" cy="4140175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КУЗОВАТОВСКАЯ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БОЛЬШЕНАГАТКИНСКАЯ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РАДИЩЕВСКАЯ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ФЕДЕРАЛЬНЫЙ 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НАУЧНО-КЛИНИЧЕСКИЙ ЦЕНТР МЕДИЦИНСКОЙ РАДИОЛОГИИ И ОНКОЛОГИИ ФЕДЕРАЛЬНОГО МЕДИКО-БИОЛОГИЧЕСКОГО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АГЕНТСТВА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ТЕРЕНЬГУЛЬСКАЯ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МАЙНСКАЯ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ЦЕНТРАЛЬНАЯ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ГОРОДСКАЯ КЛИНИЧЕСКАЯ БОЛЬНИЦА Г.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СЕНГИЛЕЕВСКАЯ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НОВОУЛЬЯНОВСКАЯ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ГОРОДСКАЯ БОЛЬНИЦА ИМ. А.Ф.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АЛЬБЕРТ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КАРСУНСКАЯ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БОЛЬНИЦА ИМЕНИ ВРАЧА В.И.ФИОШИНА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ЦЕНТРАЛЬНАЯ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КЛИНИЧЕСКАЯ МЕДИКО-САНИТАРНАЯ ЧАСТЬ ИМЕНИ ЗАСЛУЖЕННОГО ВРАЧА РОССИИ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9658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СТАРОМАЙНСКАЯ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9811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ИНЗЕНСКАЯ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9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83683"/>
              </p:ext>
            </p:extLst>
          </p:nvPr>
        </p:nvGraphicFramePr>
        <p:xfrm>
          <a:off x="129208" y="555526"/>
          <a:ext cx="8885584" cy="370393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БАРЫШСКАЯ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ПАВЛОВСКАЯ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СУРСКАЯ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ВЕШКАЙМСКАЯ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СТАРОКУЛАТКИНСКАЯ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ЧЕРДАКЛИНСКАЯ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НИКОЛАЕВСКАЯ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НОВОМАЛЫКЛИНСКАЯ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НОВОСПАССКАЯ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БАЗАРНОСЫЗГАНСКАЯ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608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0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36316"/>
              </p:ext>
            </p:extLst>
          </p:nvPr>
        </p:nvGraphicFramePr>
        <p:xfrm>
          <a:off x="827584" y="61755"/>
          <a:ext cx="6912768" cy="640080"/>
        </p:xfrm>
        <a:graphic>
          <a:graphicData uri="http://schemas.openxmlformats.org/drawingml/2006/table">
            <a:tbl>
              <a:tblPr firstRow="1" bandRow="1"/>
              <a:tblGrid>
                <a:gridCol w="691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Профилактические медицинские осмотры взрослого населения (средний уровень выполнения – 7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3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563474"/>
              </p:ext>
            </p:extLst>
          </p:nvPr>
        </p:nvGraphicFramePr>
        <p:xfrm>
          <a:off x="136005" y="701835"/>
          <a:ext cx="8885584" cy="4396578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8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310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071101"/>
                  </a:ext>
                </a:extLst>
              </a:tr>
              <a:tr h="19015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269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7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78831"/>
              </p:ext>
            </p:extLst>
          </p:nvPr>
        </p:nvGraphicFramePr>
        <p:xfrm>
          <a:off x="129208" y="445883"/>
          <a:ext cx="8885584" cy="356296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2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779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156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476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43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56111"/>
              </p:ext>
            </p:extLst>
          </p:nvPr>
        </p:nvGraphicFramePr>
        <p:xfrm>
          <a:off x="792998" y="99762"/>
          <a:ext cx="7091369" cy="640080"/>
        </p:xfrm>
        <a:graphic>
          <a:graphicData uri="http://schemas.openxmlformats.org/drawingml/2006/table">
            <a:tbl>
              <a:tblPr firstRow="1" bandRow="1"/>
              <a:tblGrid>
                <a:gridCol w="7091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Профилактические медицинские осмотры несовершеннолетних (средний уровень выполнения –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79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607576"/>
              </p:ext>
            </p:extLst>
          </p:nvPr>
        </p:nvGraphicFramePr>
        <p:xfrm>
          <a:off x="129208" y="752405"/>
          <a:ext cx="8885584" cy="4331702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90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87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87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85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83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82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82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7946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82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0308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81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952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75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7127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75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228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73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7449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72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9811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71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31059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71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6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2190" y="1255903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65850"/>
              </p:ext>
            </p:extLst>
          </p:nvPr>
        </p:nvGraphicFramePr>
        <p:xfrm>
          <a:off x="129208" y="505221"/>
          <a:ext cx="8885584" cy="2164690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6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71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71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69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66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64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12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45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2785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37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7946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34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1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05362"/>
              </p:ext>
            </p:extLst>
          </p:nvPr>
        </p:nvGraphicFramePr>
        <p:xfrm>
          <a:off x="585461" y="573575"/>
          <a:ext cx="7296032" cy="640080"/>
        </p:xfrm>
        <a:graphic>
          <a:graphicData uri="http://schemas.openxmlformats.org/drawingml/2006/table">
            <a:tbl>
              <a:tblPr firstRow="1" bandRow="1"/>
              <a:tblGrid>
                <a:gridCol w="7296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7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Диспансеризация</a:t>
                      </a:r>
                      <a:r>
                        <a:rPr lang="ru-RU" sz="18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детей-сирот и детей, находящихся в трудной жизненной ситуации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– 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99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87199"/>
            <a:ext cx="6271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Диспансеризация детского населения</a:t>
            </a: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17644"/>
              </p:ext>
            </p:extLst>
          </p:nvPr>
        </p:nvGraphicFramePr>
        <p:xfrm>
          <a:off x="131489" y="1424769"/>
          <a:ext cx="8883302" cy="1696331"/>
        </p:xfrm>
        <a:graphic>
          <a:graphicData uri="http://schemas.openxmlformats.org/drawingml/2006/table">
            <a:tbl>
              <a:tblPr firstRow="1" firstCol="1" bandRow="1"/>
              <a:tblGrid>
                <a:gridCol w="672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5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103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100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8195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84</a:t>
                      </a:r>
                      <a:r>
                        <a:rPr lang="en-US" sz="1200" b="1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81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68771"/>
              </p:ext>
            </p:extLst>
          </p:nvPr>
        </p:nvGraphicFramePr>
        <p:xfrm>
          <a:off x="458583" y="145181"/>
          <a:ext cx="7451409" cy="914400"/>
        </p:xfrm>
        <a:graphic>
          <a:graphicData uri="http://schemas.openxmlformats.org/drawingml/2006/table">
            <a:tbl>
              <a:tblPr firstRow="1" bandRow="1"/>
              <a:tblGrid>
                <a:gridCol w="7451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9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Диспансеризация детей-сирот и детей, оставшихся без попечения родителей, в том числе усыновленных (удочеренных) 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– 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91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096825"/>
              </p:ext>
            </p:extLst>
          </p:nvPr>
        </p:nvGraphicFramePr>
        <p:xfrm>
          <a:off x="136005" y="1117563"/>
          <a:ext cx="8885584" cy="387810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6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58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6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83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2329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43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29208" y="48947"/>
            <a:ext cx="8957592" cy="5021380"/>
            <a:chOff x="129208" y="48947"/>
            <a:chExt cx="8957592" cy="5021380"/>
          </a:xfrm>
        </p:grpSpPr>
        <p:sp>
          <p:nvSpPr>
            <p:cNvPr id="5" name="Блок-схема: документ 4"/>
            <p:cNvSpPr/>
            <p:nvPr/>
          </p:nvSpPr>
          <p:spPr>
            <a:xfrm>
              <a:off x="7668344" y="48947"/>
              <a:ext cx="1418456" cy="540655"/>
            </a:xfrm>
            <a:prstGeom prst="flowChartDocumen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234" tIns="31117" rIns="62234" bIns="31117" rtlCol="0" anchor="ctr"/>
            <a:lstStyle/>
            <a:p>
              <a:pPr algn="ctr"/>
              <a:r>
                <a:rPr lang="ru-RU" sz="1200" b="1" dirty="0" smtClean="0">
                  <a:solidFill>
                    <a:prstClr val="white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  <a:cs typeface="Segoe UI" pitchFamily="34" charset="0"/>
                </a:rPr>
                <a:t>ОМС</a:t>
              </a:r>
              <a:endPara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endParaRPr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rot="5400000">
              <a:off x="129208" y="145181"/>
              <a:ext cx="914400" cy="914400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lang="ru-RU" sz="1600" b="1" dirty="0">
              <a:ln w="0"/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indent="450215" algn="ctr" fontAlgn="base" hangingPunct="0">
              <a:spcAft>
                <a:spcPts val="0"/>
              </a:spcAft>
            </a:pPr>
            <a:endParaRPr lang="en-US" sz="1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8538" y="89796"/>
            <a:ext cx="729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Выполнение объёмов медицинской помощи 9 месяцев </a:t>
            </a:r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2023 </a:t>
            </a:r>
            <a:r>
              <a:rPr lang="ru-RU" b="1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года в сравнении с аналогичным периодом прошлого года</a:t>
            </a:r>
            <a:endParaRPr lang="ru-RU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321316"/>
              </p:ext>
            </p:extLst>
          </p:nvPr>
        </p:nvGraphicFramePr>
        <p:xfrm>
          <a:off x="129208" y="954523"/>
          <a:ext cx="8869460" cy="4032733"/>
        </p:xfrm>
        <a:graphic>
          <a:graphicData uri="http://schemas.openxmlformats.org/drawingml/2006/table">
            <a:tbl>
              <a:tblPr firstRow="1" bandRow="1"/>
              <a:tblGrid>
                <a:gridCol w="4400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598">
                  <a:extLst>
                    <a:ext uri="{9D8B030D-6E8A-4147-A177-3AD203B41FA5}">
                      <a16:colId xmlns:a16="http://schemas.microsoft.com/office/drawing/2014/main" val="2056346323"/>
                    </a:ext>
                  </a:extLst>
                </a:gridCol>
              </a:tblGrid>
              <a:tr h="346569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Медицинские организации всех форм собственности</a:t>
                      </a:r>
                      <a:endParaRPr lang="ru-RU" sz="16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вида</a:t>
                      </a:r>
                      <a:r>
                        <a:rPr lang="ru-RU" sz="1400" b="1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медицинской помощи</a:t>
                      </a:r>
                      <a:endParaRPr lang="ru-RU" sz="1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 месяцев 2023 г.</a:t>
                      </a:r>
                      <a:endParaRPr lang="ru-RU" sz="1200" b="1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 месяцев 2022 г.</a:t>
                      </a:r>
                      <a:endParaRPr lang="ru-RU" sz="12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557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Амбулаторная помощь:</a:t>
                      </a:r>
                      <a:endParaRPr lang="ru-RU" sz="1200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посещения с иными целями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обращения по поводу заболеваний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88%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посещения по неотложной медицинской помощи </a:t>
                      </a:r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92%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0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Скорая медицинская помощь </a:t>
                      </a:r>
                      <a:endParaRPr lang="ru-RU" sz="12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83%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5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Дневной стационар </a:t>
                      </a:r>
                      <a:endParaRPr lang="ru-RU" sz="1200" b="1" u="none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/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92%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5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Круглосуточный стационар </a:t>
                      </a:r>
                      <a:endParaRPr lang="ru-RU" sz="1200" b="1" u="none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 algn="l"/>
                      <a:endParaRPr lang="ru-RU" sz="1200" b="0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92%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296">
                <a:tc>
                  <a:txBody>
                    <a:bodyPr/>
                    <a:lstStyle/>
                    <a:p>
                      <a:pPr algn="l"/>
                      <a:r>
                        <a:rPr lang="ru-RU" sz="12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Медицинские услуги</a:t>
                      </a:r>
                      <a:endParaRPr lang="ru-RU" sz="12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64 %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90%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29158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22668"/>
              </p:ext>
            </p:extLst>
          </p:nvPr>
        </p:nvGraphicFramePr>
        <p:xfrm>
          <a:off x="136005" y="483518"/>
          <a:ext cx="8885584" cy="2562587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9420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1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906498"/>
              </p:ext>
            </p:extLst>
          </p:nvPr>
        </p:nvGraphicFramePr>
        <p:xfrm>
          <a:off x="1187624" y="145181"/>
          <a:ext cx="5688632" cy="640080"/>
        </p:xfrm>
        <a:graphic>
          <a:graphicData uri="http://schemas.openxmlformats.org/drawingml/2006/table">
            <a:tbl>
              <a:tblPr firstRow="1" bandRow="1"/>
              <a:tblGrid>
                <a:gridCol w="5688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Диспансерное</a:t>
                      </a: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наблюдение </a:t>
                      </a:r>
                    </a:p>
                    <a:p>
                      <a:pPr marL="0" marR="0" lvl="0" indent="0" algn="ctr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(средний уровень выполнения  – 54%)</a:t>
                      </a:r>
                      <a:endParaRPr lang="ru-RU" sz="1800" u="none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90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523536"/>
              </p:ext>
            </p:extLst>
          </p:nvPr>
        </p:nvGraphicFramePr>
        <p:xfrm>
          <a:off x="136005" y="801255"/>
          <a:ext cx="8885584" cy="4192431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6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58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6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83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23295838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37236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4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63930"/>
              </p:ext>
            </p:extLst>
          </p:nvPr>
        </p:nvGraphicFramePr>
        <p:xfrm>
          <a:off x="136005" y="483518"/>
          <a:ext cx="8885584" cy="3717017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2942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261415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61320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930999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835121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691109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59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39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899592" y="-284621"/>
            <a:ext cx="6480720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lang="ru-RU" sz="18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Школа сахарного диабета</a:t>
            </a:r>
            <a:endParaRPr lang="en-US" sz="1800" b="1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29208" y="735359"/>
          <a:ext cx="8885584" cy="353403"/>
        </p:xfrm>
        <a:graphic>
          <a:graphicData uri="http://schemas.openxmlformats.org/drawingml/2006/table">
            <a:tbl>
              <a:tblPr firstRow="1" bandRow="1"/>
              <a:tblGrid>
                <a:gridCol w="4565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1 703 случаев лечения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24% от соответствующего плана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29208" y="1406811"/>
          <a:ext cx="8885584" cy="2552272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4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355" y="0"/>
            <a:ext cx="7826012" cy="4616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Неотложная помощь</a:t>
            </a:r>
            <a:r>
              <a:rPr lang="ru-RU" sz="24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  <a:endParaRPr lang="ru-RU" sz="24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268225"/>
              </p:ext>
            </p:extLst>
          </p:nvPr>
        </p:nvGraphicFramePr>
        <p:xfrm>
          <a:off x="136005" y="387502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439 260 случаев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864040"/>
              </p:ext>
            </p:extLst>
          </p:nvPr>
        </p:nvGraphicFramePr>
        <p:xfrm>
          <a:off x="121973" y="703982"/>
          <a:ext cx="8885584" cy="4280181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6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11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584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601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83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854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109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30468507"/>
                  </a:ext>
                </a:extLst>
              </a:tr>
              <a:tr h="280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1893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36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851958"/>
              </p:ext>
            </p:extLst>
          </p:nvPr>
        </p:nvGraphicFramePr>
        <p:xfrm>
          <a:off x="123866" y="164873"/>
          <a:ext cx="8885584" cy="438483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8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ОБЛАСТНАЯ КЛИНИЧЕСКАЯ СТАНЦИЯ СКОРОЙ МЕДИЦИНСКОЙ ПОМОЩИ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7103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474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4644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2111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8711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073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7352155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806624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90692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847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0830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51611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21571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33460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237924"/>
                  </a:ext>
                </a:extLst>
              </a:tr>
              <a:tr h="13611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277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3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296831" y="0"/>
            <a:ext cx="6372987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72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скорой медицинской </a:t>
            </a:r>
            <a:r>
              <a:rPr lang="ru-RU" sz="72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помощи</a:t>
            </a:r>
          </a:p>
          <a:p>
            <a:pPr lvl="0" indent="450193" eaLnBrk="0" hangingPunct="0"/>
            <a:r>
              <a:rPr lang="ru-RU" sz="7200" b="1" dirty="0" smtClean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639534"/>
              </p:ext>
            </p:extLst>
          </p:nvPr>
        </p:nvGraphicFramePr>
        <p:xfrm>
          <a:off x="517442" y="561627"/>
          <a:ext cx="7848871" cy="365760"/>
        </p:xfrm>
        <a:graphic>
          <a:graphicData uri="http://schemas.openxmlformats.org/drawingml/2006/table">
            <a:tbl>
              <a:tblPr firstRow="1" bandRow="1"/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224 227 вызовов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89 % от соответствующего плана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96182"/>
              </p:ext>
            </p:extLst>
          </p:nvPr>
        </p:nvGraphicFramePr>
        <p:xfrm>
          <a:off x="129208" y="1053310"/>
          <a:ext cx="8885584" cy="3888354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5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6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47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42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944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46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697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93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69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68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43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67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91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4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38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0209560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87923550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3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469655"/>
              </p:ext>
            </p:extLst>
          </p:nvPr>
        </p:nvGraphicFramePr>
        <p:xfrm>
          <a:off x="129208" y="483518"/>
          <a:ext cx="8885584" cy="2457310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47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50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532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"ВЕШКАЙМСКАЯ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74867783"/>
                  </a:ext>
                </a:extLst>
              </a:tr>
              <a:tr h="1585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65646195"/>
                  </a:ext>
                </a:extLst>
              </a:tr>
              <a:tr h="89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8870"/>
                  </a:ext>
                </a:extLst>
              </a:tr>
              <a:tr h="1638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ОБЛАСТНАЯ КЛИНИЧЕСКАЯ СТАНЦИЯ СКОРОЙ МЕДИЦИНСКОЙ ПОМОЩИ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638864"/>
                  </a:ext>
                </a:extLst>
              </a:tr>
              <a:tr h="1665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31286"/>
                  </a:ext>
                </a:extLst>
              </a:tr>
              <a:tr h="311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674273"/>
                  </a:ext>
                </a:extLst>
              </a:tr>
            </a:tbl>
          </a:graphicData>
        </a:graphic>
      </p:graphicFrame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0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899592" y="-284621"/>
            <a:ext cx="6480720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lang="ru-RU" sz="18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</a:t>
            </a:r>
            <a:r>
              <a:rPr lang="ru-RU" sz="20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</a:t>
            </a:r>
            <a:r>
              <a:rPr lang="ru-RU" sz="1800" b="1" dirty="0">
                <a:solidFill>
                  <a:prstClr val="black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в условиях дневного стационара</a:t>
            </a:r>
            <a:endParaRPr lang="en-US" sz="1800" b="1" dirty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763578"/>
              </p:ext>
            </p:extLst>
          </p:nvPr>
        </p:nvGraphicFramePr>
        <p:xfrm>
          <a:off x="136006" y="450439"/>
          <a:ext cx="8828482" cy="353403"/>
        </p:xfrm>
        <a:graphic>
          <a:graphicData uri="http://schemas.openxmlformats.org/drawingml/2006/table">
            <a:tbl>
              <a:tblPr firstRow="1" bandRow="1"/>
              <a:tblGrid>
                <a:gridCol w="4535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2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55 776 случаев лечения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98 % от соответствующего плана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022096"/>
              </p:ext>
            </p:extLst>
          </p:nvPr>
        </p:nvGraphicFramePr>
        <p:xfrm>
          <a:off x="136005" y="890261"/>
          <a:ext cx="8885584" cy="4070347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МЕДИЦИНСКИЙ ЦЕНТР ОКАЗАНИЯПОМОЩИ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20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4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956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9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387833"/>
              </p:ext>
            </p:extLst>
          </p:nvPr>
        </p:nvGraphicFramePr>
        <p:xfrm>
          <a:off x="129208" y="356801"/>
          <a:ext cx="8885584" cy="4530719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 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БОЛЬНИЦА №3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20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4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93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9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  <a:tr h="186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72466823"/>
                  </a:ext>
                </a:extLst>
              </a:tr>
              <a:tr h="210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81863422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178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1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73160" y="125761"/>
            <a:ext cx="8866842" cy="4944566"/>
            <a:chOff x="219958" y="125761"/>
            <a:chExt cx="8866842" cy="4944566"/>
          </a:xfrm>
        </p:grpSpPr>
        <p:sp>
          <p:nvSpPr>
            <p:cNvPr id="6" name="Прямоугольный треугольник 5"/>
            <p:cNvSpPr/>
            <p:nvPr/>
          </p:nvSpPr>
          <p:spPr>
            <a:xfrm rot="16200000">
              <a:off x="5356066" y="1344655"/>
              <a:ext cx="3642602" cy="3642602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rot="5400000">
              <a:off x="332287" y="13432"/>
              <a:ext cx="789807" cy="1014465"/>
            </a:xfrm>
            <a:prstGeom prst="rtTriangle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ый треугольник 7"/>
            <p:cNvSpPr/>
            <p:nvPr/>
          </p:nvSpPr>
          <p:spPr>
            <a:xfrm rot="16200000">
              <a:off x="8172400" y="4155927"/>
              <a:ext cx="914400" cy="914400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043888" y="144016"/>
            <a:ext cx="61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  </a:t>
            </a:r>
            <a:endParaRPr kumimoji="0" lang="ru-RU" sz="1600" b="1" i="0" u="none" strike="noStrike" kern="1200" cap="none" spc="0" normalizeH="0" baseline="0" noProof="0" dirty="0">
              <a:ln w="0"/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+mn-cs"/>
            </a:endParaRPr>
          </a:p>
          <a:p>
            <a:pPr marL="0" marR="0" lvl="0" indent="450215" algn="ctr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615" y="0"/>
            <a:ext cx="7711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193" algn="ctr" fontAlgn="base" hangingPunct="0"/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Анализ выполнения объёмов медицинской помощи в амбулаторных условиях в государственных учреждениях здравоохранения </a:t>
            </a:r>
          </a:p>
          <a:p>
            <a:pPr indent="450193" algn="ctr" fontAlgn="base" hangingPunct="0"/>
            <a:endParaRPr lang="en-US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595713"/>
              </p:ext>
            </p:extLst>
          </p:nvPr>
        </p:nvGraphicFramePr>
        <p:xfrm>
          <a:off x="154418" y="902129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1 791 592 посещения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Блок-схема: документ 13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9212" y="502024"/>
            <a:ext cx="7826012" cy="400105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Посещения:</a:t>
            </a:r>
            <a:endParaRPr lang="ru-RU" sz="20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602920"/>
              </p:ext>
            </p:extLst>
          </p:nvPr>
        </p:nvGraphicFramePr>
        <p:xfrm>
          <a:off x="154418" y="1230815"/>
          <a:ext cx="8885584" cy="3825116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6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ОБЛАСТНОЙ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КЛИНИЧЕСКИЙ КОЖНО-ВЕНЕРОЛОГИЧЕСКИЙ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ДИСПАНСЕР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87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ДЕТСКАЯ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ГОРОДСКАЯ КЛИНИЧЕСКАЯ БОЛЬНИЦА ГОРОДА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НОВОСПАССКАЯ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349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СТАРОМАЙНСКАЯ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2838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УЛЬЯНОВСКИЙ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ОБЛАСТНОЙ КЛИНИЧЕСКИЙ ЦЕНТР СПЕЦИАЛИЗИРОВАННЫХ ВИДОВ МЕДИЦИНСКОЙ ПОМОЩИ ИМЕНИ ЗАСЛУЖЕННОГО ВРАЧА РОССИИ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Е.М.ЧУЧКАЛОВА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2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УЛЬЯНОВСКИЙ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ОБЛАСТНОЙ КЛИНИЧЕСКИЙ МЕДИЦИНСКИЙ ЦЕНТР ОКАЗАНИЯ ПОМОЩИ ЛИЦАМ,ПОСТРАДАВШИМ ОТ РАДИАЦИОННОГО ВОЗДЕЙСТВИЯ  И ПРОФЕССИОНАЛЬНОЙ ПАТОЛОГИИ ИМЕНИ ГЕРОЯ РОССИЙСКОЙ ФЕДЕРАЦИИ МАКСИМЧУКА В.М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55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ЦЕНТР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ОБЩЕСТВЕННОГО ЗДОРОВЬЯ И МЕДИЦИНСКОЙ ПРОФИЛАКТИКИ УЛЬЯНОВСКОЙ ОБЛАСТИ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07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ЦЕНТРАЛЬНАЯ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ГОРОДСКАЯ КЛИНИЧЕСКАЯ БОЛЬНИЦА Г.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261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КУЗОВАТОВСКАЯ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СТАРОКУЛАТКИНСКАЯ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20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25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48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БАРЫШСКАЯ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280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СУРСКАЯ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45476"/>
              </p:ext>
            </p:extLst>
          </p:nvPr>
        </p:nvGraphicFramePr>
        <p:xfrm>
          <a:off x="129208" y="356801"/>
          <a:ext cx="8885584" cy="2552272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"СЕНГИЛЕЕВСКАЯ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52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899592" y="-125358"/>
            <a:ext cx="6686451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72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Выполнение объёмов в условиях круглосуточного стационара</a:t>
            </a:r>
            <a:endParaRPr lang="en-US" sz="72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lvl="0" indent="450193" eaLnBrk="0" hangingPunct="0"/>
            <a:endParaRPr lang="en-US" sz="72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59122"/>
              </p:ext>
            </p:extLst>
          </p:nvPr>
        </p:nvGraphicFramePr>
        <p:xfrm>
          <a:off x="136006" y="495246"/>
          <a:ext cx="8878786" cy="353403"/>
        </p:xfrm>
        <a:graphic>
          <a:graphicData uri="http://schemas.openxmlformats.org/drawingml/2006/table">
            <a:tbl>
              <a:tblPr firstRow="1" bandRow="1"/>
              <a:tblGrid>
                <a:gridCol w="4561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7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135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609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случаев лечения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96 % от соответствующего плана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57032"/>
              </p:ext>
            </p:extLst>
          </p:nvPr>
        </p:nvGraphicFramePr>
        <p:xfrm>
          <a:off x="136005" y="890261"/>
          <a:ext cx="8885584" cy="4055091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МЕДИЦИНСКИЙ ЦЕНТР ОКАЗАНИЯПОМОЩИ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"ОБЛАСТНОЙ КАРДИОЛОГИЧЕСКИЙ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ЧУЗ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91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47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35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4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10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345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19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017164"/>
              </p:ext>
            </p:extLst>
          </p:nvPr>
        </p:nvGraphicFramePr>
        <p:xfrm>
          <a:off x="129208" y="356801"/>
          <a:ext cx="8885584" cy="4637860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006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52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2102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21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4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20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44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93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9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4595662"/>
                  </a:ext>
                </a:extLst>
              </a:tr>
              <a:tr h="186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"УЛЬЯНОВСКАЯ ОБЛАСТНАЯ ДЕТСКАЯ КЛИНИЧЕСКАЯ БОЛЬНИЦА ИМЕНИ ПОЛИТИЧЕСКОГО И ОБЩЕСТВЕННОГО ДЕЯТЕЛЯ Ю.Ф.ГОРЯЧЕВА"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72466823"/>
                  </a:ext>
                </a:extLst>
              </a:tr>
              <a:tr h="210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81863422"/>
                  </a:ext>
                </a:extLst>
              </a:tr>
              <a:tr h="299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17890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6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документ 16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62825"/>
              </p:ext>
            </p:extLst>
          </p:nvPr>
        </p:nvGraphicFramePr>
        <p:xfrm>
          <a:off x="129208" y="356801"/>
          <a:ext cx="8885584" cy="1572431"/>
        </p:xfrm>
        <a:graphic>
          <a:graphicData uri="http://schemas.openxmlformats.org/drawingml/2006/table">
            <a:tbl>
              <a:tblPr firstRow="1" firstCol="1" bandRow="1"/>
              <a:tblGrid>
                <a:gridCol w="89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"СЕНГИЛЕЕВСКАЯ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"ИНЗЕНСКАЯ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"ОБЛАСТНАЯ ДЕТСКАЯ ИНФЕКЦИОННАЯ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73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49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5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88107" y="-296241"/>
            <a:ext cx="6192688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Высокотехнологичная </a:t>
            </a:r>
            <a:r>
              <a:rPr lang="ru-RU" sz="2000" b="1" dirty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медицинская </a:t>
            </a:r>
            <a:r>
              <a:rPr lang="ru-RU" sz="20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помощь</a:t>
            </a:r>
            <a:endParaRPr lang="en-US" sz="20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323528" y="508323"/>
          <a:ext cx="8352928" cy="335280"/>
        </p:xfrm>
        <a:graphic>
          <a:graphicData uri="http://schemas.openxmlformats.org/drawingml/2006/table">
            <a:tbl>
              <a:tblPr firstRow="1" bandRow="1"/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868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5 287 случаев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ВМП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на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2,2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выше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чем за 9 месяцев 2022 года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/>
          </p:nvPr>
        </p:nvGraphicFramePr>
        <p:xfrm>
          <a:off x="4499992" y="1047390"/>
          <a:ext cx="4104457" cy="346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596336" y="1505073"/>
            <a:ext cx="1425253" cy="17020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itchFamily="18" charset="-52"/>
                <a:ea typeface="+mn-ea"/>
                <a:cs typeface="Arial" charset="0"/>
              </a:rPr>
              <a:t>Сумма финансирования 1 096,5 млн. рублей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Astra Serif" pitchFamily="18" charset="-52"/>
                <a:ea typeface="+mn-ea"/>
                <a:cs typeface="Arial" charset="0"/>
              </a:rPr>
              <a:t>(за 9 месяцев 2022 года – 885,9 млн. руб.)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T Astra Serif" pitchFamily="18" charset="-52"/>
              <a:ea typeface="+mn-ea"/>
              <a:cs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179512" y="881284"/>
          <a:ext cx="4997608" cy="3922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360">
                  <a:extLst>
                    <a:ext uri="{9D8B030D-6E8A-4147-A177-3AD203B41FA5}">
                      <a16:colId xmlns:a16="http://schemas.microsoft.com/office/drawing/2014/main" val="4150161634"/>
                    </a:ext>
                  </a:extLst>
                </a:gridCol>
                <a:gridCol w="3946112">
                  <a:extLst>
                    <a:ext uri="{9D8B030D-6E8A-4147-A177-3AD203B41FA5}">
                      <a16:colId xmlns:a16="http://schemas.microsoft.com/office/drawing/2014/main" val="2325857387"/>
                    </a:ext>
                  </a:extLst>
                </a:gridCol>
                <a:gridCol w="749136">
                  <a:extLst>
                    <a:ext uri="{9D8B030D-6E8A-4147-A177-3AD203B41FA5}">
                      <a16:colId xmlns:a16="http://schemas.microsoft.com/office/drawing/2014/main" val="2761320815"/>
                    </a:ext>
                  </a:extLst>
                </a:gridCol>
              </a:tblGrid>
              <a:tr h="3681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122179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509360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75%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7715"/>
                  </a:ext>
                </a:extLst>
              </a:tr>
              <a:tr h="49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957646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195965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"ОБЛАСТНОЙ КЛИНИЧЕСКИЙ КОЖНО-ВЕНЕРОЛОГИЧЕСКИЙ ДИСПАНСЕР"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704596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08292"/>
                  </a:ext>
                </a:extLst>
              </a:tr>
              <a:tr h="3965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УОДКБ ИМЕНИ ПОЛИТИЧЕСКОГО И ОБЩЕСТВЕННОГО ДЕЯТЕЛЯ Ю.Ф.ГОРЯЧЕВА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170845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74%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37899"/>
                  </a:ext>
                </a:extLst>
              </a:tr>
              <a:tr h="335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22266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 "АЛЬЯНС КЛИНИК+"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84%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094527"/>
                  </a:ext>
                </a:extLst>
              </a:tr>
              <a:tr h="236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ООО"АЛЬЯНС КЛИНИК СВИЯГА"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8824" marR="8824" marT="8824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71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22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документ 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3608" y="-389104"/>
            <a:ext cx="6192688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indent="450193" eaLnBrk="0" hangingPunct="0"/>
            <a: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Медицинская реабилитация</a:t>
            </a:r>
            <a:endParaRPr lang="en-US" sz="2400" b="1" dirty="0" smtClean="0">
              <a:solidFill>
                <a:prstClr val="black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14827"/>
              </p:ext>
            </p:extLst>
          </p:nvPr>
        </p:nvGraphicFramePr>
        <p:xfrm>
          <a:off x="129203" y="411510"/>
          <a:ext cx="8986502" cy="4646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382">
                  <a:extLst>
                    <a:ext uri="{9D8B030D-6E8A-4147-A177-3AD203B41FA5}">
                      <a16:colId xmlns:a16="http://schemas.microsoft.com/office/drawing/2014/main" val="2296189929"/>
                    </a:ext>
                  </a:extLst>
                </a:gridCol>
                <a:gridCol w="2765265">
                  <a:extLst>
                    <a:ext uri="{9D8B030D-6E8A-4147-A177-3AD203B41FA5}">
                      <a16:colId xmlns:a16="http://schemas.microsoft.com/office/drawing/2014/main" val="156852768"/>
                    </a:ext>
                  </a:extLst>
                </a:gridCol>
                <a:gridCol w="582161">
                  <a:extLst>
                    <a:ext uri="{9D8B030D-6E8A-4147-A177-3AD203B41FA5}">
                      <a16:colId xmlns:a16="http://schemas.microsoft.com/office/drawing/2014/main" val="164885042"/>
                    </a:ext>
                  </a:extLst>
                </a:gridCol>
                <a:gridCol w="682965">
                  <a:extLst>
                    <a:ext uri="{9D8B030D-6E8A-4147-A177-3AD203B41FA5}">
                      <a16:colId xmlns:a16="http://schemas.microsoft.com/office/drawing/2014/main" val="2600264556"/>
                    </a:ext>
                  </a:extLst>
                </a:gridCol>
                <a:gridCol w="580889">
                  <a:extLst>
                    <a:ext uri="{9D8B030D-6E8A-4147-A177-3AD203B41FA5}">
                      <a16:colId xmlns:a16="http://schemas.microsoft.com/office/drawing/2014/main" val="3131598205"/>
                    </a:ext>
                  </a:extLst>
                </a:gridCol>
                <a:gridCol w="571239">
                  <a:extLst>
                    <a:ext uri="{9D8B030D-6E8A-4147-A177-3AD203B41FA5}">
                      <a16:colId xmlns:a16="http://schemas.microsoft.com/office/drawing/2014/main" val="5178984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15641021"/>
                    </a:ext>
                  </a:extLst>
                </a:gridCol>
                <a:gridCol w="870109">
                  <a:extLst>
                    <a:ext uri="{9D8B030D-6E8A-4147-A177-3AD203B41FA5}">
                      <a16:colId xmlns:a16="http://schemas.microsoft.com/office/drawing/2014/main" val="1459406192"/>
                    </a:ext>
                  </a:extLst>
                </a:gridCol>
                <a:gridCol w="576313">
                  <a:extLst>
                    <a:ext uri="{9D8B030D-6E8A-4147-A177-3AD203B41FA5}">
                      <a16:colId xmlns:a16="http://schemas.microsoft.com/office/drawing/2014/main" val="2611385749"/>
                    </a:ext>
                  </a:extLst>
                </a:gridCol>
                <a:gridCol w="641810">
                  <a:extLst>
                    <a:ext uri="{9D8B030D-6E8A-4147-A177-3AD203B41FA5}">
                      <a16:colId xmlns:a16="http://schemas.microsoft.com/office/drawing/2014/main" val="1434189460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3676679197"/>
                    </a:ext>
                  </a:extLst>
                </a:gridCol>
              </a:tblGrid>
              <a:tr h="1956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Поликлиника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Дневной стационар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Круглосуточный стационар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984363"/>
                  </a:ext>
                </a:extLst>
              </a:tr>
              <a:tr h="513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выполнения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соответствующего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 объёмов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Оплаченные объёмы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 от </a:t>
                      </a:r>
                      <a:r>
                        <a:rPr lang="ru-RU" sz="800" b="1" u="none" strike="noStrike" dirty="0" smtClean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соответствующего </a:t>
                      </a:r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норматива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67956"/>
                  </a:ext>
                </a:extLst>
              </a:tr>
              <a:tr h="462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"УЛЬЯНОВСКАЯ ОБЛАСТНАЯ ДЕТСКАЯ КЛИНИЧЕСКАЯ БОЛЬНИЦА ИМЕНИ ПОЛИТИЧЕСКОГО И ОБЩЕСТВЕННОГО ДЕЯТЕЛЯ Ю.Ф.ГОРЯЧЕВА"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223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69%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477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454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300114"/>
                  </a:ext>
                </a:extLst>
              </a:tr>
              <a:tr h="5573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89161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460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92%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1 183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1 159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98%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737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706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42020"/>
                  </a:ext>
                </a:extLst>
              </a:tr>
              <a:tr h="3174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4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162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88095"/>
                  </a:ext>
                </a:extLst>
              </a:tr>
              <a:tr h="2767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5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  <a:endParaRPr lang="ru-RU" sz="8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150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150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897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897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17796"/>
                  </a:ext>
                </a:extLst>
              </a:tr>
              <a:tr h="232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6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  <a:endParaRPr lang="ru-RU" sz="8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139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139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1 071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1 071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6327"/>
                  </a:ext>
                </a:extLst>
              </a:tr>
              <a:tr h="385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7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636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636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559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450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81%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91861"/>
                  </a:ext>
                </a:extLst>
              </a:tr>
              <a:tr h="299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8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576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576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402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85%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607543"/>
                  </a:ext>
                </a:extLst>
              </a:tr>
              <a:tr h="1851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9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 "ГОРОДСКАЯ ПОЛИКЛИНИКА № 6"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150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96%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10481"/>
                  </a:ext>
                </a:extLst>
              </a:tr>
              <a:tr h="1981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10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ГУЗ "ГОРОДСКАЯ БОЛЬНИЦА № 2"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100%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552757"/>
                  </a:ext>
                </a:extLst>
              </a:tr>
              <a:tr h="571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11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  <a:endParaRPr lang="ru-RU" sz="8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97%</a:t>
                      </a:r>
                      <a:endParaRPr lang="ru-RU" sz="10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-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14525"/>
                  </a:ext>
                </a:extLst>
              </a:tr>
              <a:tr h="131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 по Ульяновской области</a:t>
                      </a:r>
                      <a:endParaRPr lang="ru-RU" sz="80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2 597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2 453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94%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2 199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2 172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4 542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4 310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95%</a:t>
                      </a:r>
                      <a:endParaRPr lang="ru-RU" sz="1050" b="1" i="0" u="none" strike="noStrike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3509" marR="3509" marT="3509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915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6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043608" y="106346"/>
            <a:ext cx="6686451" cy="76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193" eaLnBrk="0" hangingPunct="0"/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/>
            </a:r>
            <a:br>
              <a:rPr kumimoji="0" lang="ru-RU" alt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9600" b="1" noProof="0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Медицинские услуги </a:t>
            </a:r>
            <a:endParaRPr lang="en-US" sz="96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lvl="0" indent="450193" eaLnBrk="0" hangingPunct="0"/>
            <a:endParaRPr lang="en-US" sz="7200" b="1" dirty="0">
              <a:solidFill>
                <a:schemeClr val="tx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  <a:p>
            <a:pPr indent="450193" hangingPunct="0"/>
            <a:r>
              <a:rPr lang="ru-RU" sz="6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е </a:t>
            </a:r>
            <a:r>
              <a:rPr lang="ru-RU" sz="6600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объёмов по скорой медицинской помощи </a:t>
            </a:r>
            <a:endParaRPr lang="en-US" sz="6600" b="1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anose="02020603050405020304" pitchFamily="18" charset="0"/>
            </a:endParaRPr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38088991"/>
              </p:ext>
            </p:extLst>
          </p:nvPr>
        </p:nvGraphicFramePr>
        <p:xfrm>
          <a:off x="129208" y="873226"/>
          <a:ext cx="8885584" cy="4218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476320"/>
              </p:ext>
            </p:extLst>
          </p:nvPr>
        </p:nvGraphicFramePr>
        <p:xfrm>
          <a:off x="129208" y="479910"/>
          <a:ext cx="8892381" cy="353403"/>
        </p:xfrm>
        <a:graphic>
          <a:graphicData uri="http://schemas.openxmlformats.org/drawingml/2006/table">
            <a:tbl>
              <a:tblPr firstRow="1" bandRow="1"/>
              <a:tblGrid>
                <a:gridCol w="4484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7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40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405 336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услуг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64 % от соответствующего плана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документ 10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24032777"/>
              </p:ext>
            </p:extLst>
          </p:nvPr>
        </p:nvGraphicFramePr>
        <p:xfrm>
          <a:off x="129209" y="87199"/>
          <a:ext cx="8892380" cy="4911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85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392425"/>
              </p:ext>
            </p:extLst>
          </p:nvPr>
        </p:nvGraphicFramePr>
        <p:xfrm>
          <a:off x="129208" y="350462"/>
          <a:ext cx="8885584" cy="4738400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8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КАРСУНСКАЯ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БОЛЬНИЦА ИМЕНИ ВРАЧА В.И.ФИОШИНА 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НОВОУЛЬЯНОВСКАЯ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ГОРОДСКАЯ БОЛЬНИЦА ИМ. А.Ф.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АЛЬБЕРТ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КЛИНИЧЕСКАЯ БОЛЬНИЦА СВЯТОГО АПОСТОЛА АНДРЕЯ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ПЕРВОЗВАННОГО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ТЕРЕНЬГУЛЬСКАЯ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РАДИЩЕВСКАЯ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УЛЬЯНОВСКИЙ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ОБЛАСТНОЙ КЛИНИЧЕСКИЙ ГОСПИТАЛЬ ВЕТЕРАНОВ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ВОЙН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92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БОЛЬНИЦА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2"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ПАВЛОВСКАЯ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БОЛЬНИЦА ИМЕНИ ЗАСЛУЖЕННОГО ВРАЧА РОССИИ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А.И.МАРЬИНА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ЧЕРДАКЛИНСКАЯ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СЕНГИЛЕЕВСКАЯ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874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ОБЛАСТНАЯ ДЕТСКАЯ КЛИНИЧЕСКАЯ БОЛЬНИЦА ИМЕНИ ПОЛИТИЧЕСКОГО И ОБЩЕСТВЕННОГО ДЕЯТЕЛЯ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Ю.Ф.ГОРЯЧЕВА"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ЦЕНТРАЛЬНАЯ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КЛИНИЧЕСКАЯ МЕДИКО-САНИТАРНАЯ ЧАСТЬ ИМЕНИ ЗАСЛУЖЕННОГО ВРАЧА РОССИИ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В.А.ЕГОРОВА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33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БАЗАРНОСЫЗГАНСКАЯ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85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ВЕШКАЙМСКАЯ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99868641"/>
                  </a:ext>
                </a:extLst>
              </a:tr>
              <a:tr h="36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2989270"/>
                  </a:ext>
                </a:extLst>
              </a:tr>
              <a:tr h="1325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ФГБУ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ФЕДЕРАЛЬНЫЙ 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НАУЧНО-КЛИНИЧЕСКИЙ ЦЕНТР МЕДИЦИНСКОЙ РАДИОЛОГИИ И ОНКОЛОГИИ ФЕДЕРАЛЬНОГО МЕДИКО-БИОЛОГИЧЕСКОГО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АГЕНТСТВА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35328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МАЙНСКАЯ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6000614"/>
                  </a:ext>
                </a:extLst>
              </a:tr>
              <a:tr h="270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БОЛЬШЕНАГАТКИНСКАЯ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15185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3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809578"/>
              </p:ext>
            </p:extLst>
          </p:nvPr>
        </p:nvGraphicFramePr>
        <p:xfrm>
          <a:off x="129208" y="350462"/>
          <a:ext cx="8885584" cy="2755075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8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ДЕТСКАЯ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СПЕЦИАЛИЗИРОВАННАЯ ПСИХОНЕВРОЛОГИЧЕСКАЯ БОЛЬНИЦА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НИКОЛАЕВСКАЯ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66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ГБУЗ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СТОМАТОЛОГИЧЕСКАЯ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ГОРОДА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УЛЬЯНОВСКА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92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НОВОМАЛЫКЛИНСКАЯ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874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ГОРОДСКАЯ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ПОЛИКЛИНИКА №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9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ИНЗЕНСКАЯ </a:t>
                      </a:r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РАЙОННАЯ </a:t>
                      </a:r>
                      <a:r>
                        <a:rPr lang="ru-RU" sz="1000" b="0" i="0" u="none" strike="noStrike" dirty="0" smtClean="0">
                          <a:effectLst/>
                          <a:latin typeface="PT Astra Serif" panose="020A0603040505020204" pitchFamily="18" charset="-52"/>
                        </a:rPr>
                        <a:t>БОЛЬНИЦА</a:t>
                      </a:r>
                      <a:endParaRPr lang="ru-RU" sz="1000" b="0" i="0" u="none" strike="noStrike" dirty="0">
                        <a:effectLst/>
                        <a:latin typeface="PT Astra Serif" panose="020A0603040505020204" pitchFamily="18" charset="-5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6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55" y="-53829"/>
            <a:ext cx="7826012" cy="461661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Обращения</a:t>
            </a:r>
            <a:r>
              <a:rPr lang="ru-RU" sz="2400" b="1" dirty="0" smtClean="0">
                <a:solidFill>
                  <a:srgbClr val="FF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:</a:t>
            </a:r>
            <a:endParaRPr lang="ru-RU" sz="2400" b="1" dirty="0">
              <a:solidFill>
                <a:srgbClr val="FF000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7752"/>
              </p:ext>
            </p:extLst>
          </p:nvPr>
        </p:nvGraphicFramePr>
        <p:xfrm>
          <a:off x="129072" y="635198"/>
          <a:ext cx="8885584" cy="4490678"/>
        </p:xfrm>
        <a:graphic>
          <a:graphicData uri="http://schemas.openxmlformats.org/drawingml/2006/table">
            <a:tbl>
              <a:tblPr firstRow="1" firstCol="1" bandRow="1"/>
              <a:tblGrid>
                <a:gridCol w="67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КАРДИОЛОГИЧЕСКИЙ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8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ОБЛАСТНОЙ КЛИНИЧЕСКИЙ ОНКОЛОГИЧЕСКИЙ ДИСПАНСЕР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ТИИНСКАЯ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1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ЦЕНТР СПЕЦИАЛИЗИРОВАННЫХ ВИДОВ МЕДИЦИНСКОЙ ПОМОЩИ ИМЕНИ ЗАСЛУЖЕННОГО ВРАЧА РОССИИ Е.М.ЧУЧКАЛОВА"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1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"УЛЬЯНОВСКИЙ ОБЛАСТНОЙ КЛИНИЧЕСКИЙ МЕДИЦИНСКИЙ ЦЕНТР ОКАЗАНИЯ ПОМОЩИ ЛИЦАМ,ПОСТРАДАВШИМ ОТ РАДИАЦИОННОГО ВОЗДЕЙСТВИЯ  И ПРОФЕССИОНАЛЬНОЙ ПАТОЛОГИИ ИМЕНИ ГЕРОЯ РОССИЙСКОЙ ФЕДЕРАЦИИ МАКСИМЧУКА В.М."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"КУЗОВАТОВСКАЯ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476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МУЛЛОВСКАЯ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35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"ЦЕНТРАЛЬНАЯ ГОРОДСКАЯ КЛИНИЧЕСКАЯ БОЛЬНИЦА Г.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9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"СТАРОКУЛАТКИНСКАЯ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18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"УЛЬЯНОВСКИЙ ОБЛАСТНОЙ КЛИНИЧЕСКИЙ ГОСПИТАЛЬ ВЕТЕРАНОВ ВОЙН"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1343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"БАРЫШСКАЯ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УЛЬЯНОВСКАЯ ОБЛАСТНАЯ КЛИНИЧЕСКАЯ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34017026"/>
                  </a:ext>
                </a:extLst>
              </a:tr>
              <a:tr h="13485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13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ГОРОДСКАЯ БОЛЬНИЦА №3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216178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14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"ДЕТСКАЯ ГОРОДСКАЯ КЛИНИЧЕСКАЯ БОЛЬНИЦА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380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15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"ОБЛАСТНОЙ КЛИНИЧЕСКИЙ КОЖНО-ВЕНЕРОЛОГИЧЕСКИЙ ДИСПАНСЕР"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6730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16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КЛИНИЧЕСКАЯ БОЛЬНИЦА СВЯТОГО АПОСТОЛА АНДРЕЯ ПЕРВОЗВАННОГО"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1593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17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"КАРСУНСКАЯ РАЙОННАЯ БОЛЬНИЦА ИМЕНИ ВРАЧА В.И.ФИОШИНА 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3955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18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"НОВОСПАССКАЯ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16316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19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"ТЕРЕНЬГУЛЬСКАЯ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179292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20</a:t>
                      </a:r>
                      <a:endParaRPr lang="ru-RU" sz="11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ЗЕРНОСОВХОЗСКАЯ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30468507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30509"/>
              </p:ext>
            </p:extLst>
          </p:nvPr>
        </p:nvGraphicFramePr>
        <p:xfrm>
          <a:off x="129072" y="335454"/>
          <a:ext cx="888558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7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8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97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1 378 679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обращений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89 % от соответствующего плана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85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11073"/>
              </p:ext>
            </p:extLst>
          </p:nvPr>
        </p:nvGraphicFramePr>
        <p:xfrm>
          <a:off x="136005" y="437371"/>
          <a:ext cx="8885584" cy="4503139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"ПАВЛОВСКАЯ РАЙОННАЯ БОЛЬНИЦА ИМЕНИ ЗАСЛУЖЕННОГО ВРАЧА РОССИИ А.И.МАРЬИНА"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"РАДИЩЕВСКАЯ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6"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"ГОРОДСКАЯ ПОЛИКЛИНИКА № 4"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60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"БОЛЬШЕНАГАТКИНСКАЯ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"ДЕТСКАЯ СПЕЦИАЛИЗИРОВАННАЯ ПСИХОНЕВРОЛОГИЧЕСКАЯ БОЛЬНИЦА № 1"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"НИКОЛАЕВСКАЯ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"ЧЕРДАКЛИНСКАЯ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292750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29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"УЛЬЯНОВСКАЯ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7589730"/>
                  </a:ext>
                </a:extLst>
              </a:tr>
              <a:tr h="134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"СУРСКАЯ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69577987"/>
                  </a:ext>
                </a:extLst>
              </a:tr>
              <a:tr h="8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НОВО-МАЙНСКАЯ ГОРОДСКАЯ БОЛЬНИЦА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ПОЛИКЛИНИКА № 5"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66607922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"НОВОУЛЬЯНОВСКАЯ ГОРОДСКАЯ БОЛЬНИЦА ИМ. А.Ф. АЛЬБЕРТ"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559683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"СТАРОМАЙНСКАЯ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37377"/>
                  </a:ext>
                </a:extLst>
              </a:tr>
              <a:tr h="152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ЧАСТНОЕ УЧРЕЖДЕНИЕ ЗДРАВООХРАНЕНИЯ "БОЛЬНИЦА "РЖД-МЕДИЦИНА" ГОРОДА УЛЬЯНОВСК"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911906"/>
                  </a:ext>
                </a:extLst>
              </a:tr>
              <a:tr h="104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"ЦЕНТРАЛЬНАЯ КЛИНИЧЕСКАЯ МЕДИКО-САНИТАРНАЯ ЧАСТЬ ИМЕНИ ЗАСЛУЖЕННОГО ВРАЧА РОССИИ В.А.ЕГОРОВА"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99631"/>
                  </a:ext>
                </a:extLst>
              </a:tr>
              <a:tr h="1281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"ГОРОДСКАЯ БОЛЬНИЦА № 2"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47656"/>
                  </a:ext>
                </a:extLst>
              </a:tr>
              <a:tr h="151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"ВЕШКАЙМСКАЯ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25204"/>
                  </a:ext>
                </a:extLst>
              </a:tr>
              <a:tr h="175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39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"БАЗАРНОСЫЗГАНСКАЯ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68507"/>
                  </a:ext>
                </a:extLst>
              </a:tr>
              <a:tr h="127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40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PT Astra Serif" panose="020A0603040505020204" pitchFamily="18" charset="-52"/>
                        </a:rPr>
                        <a:t>ГУЗ  "МАЙНСКАЯ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93033"/>
                  </a:ext>
                </a:extLst>
              </a:tr>
              <a:tr h="270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41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ГБУЗ "СТОМАТОЛОГИЧЕСКАЯ ПОЛИКЛИНИКА ГОРОДА УЛЬЯНОВСКА"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28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2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ый треугольник 13">
            <a:extLst>
              <a:ext uri="{FF2B5EF4-FFF2-40B4-BE49-F238E27FC236}">
                <a16:creationId xmlns:a16="http://schemas.microsoft.com/office/drawing/2014/main" id="{3F779B67-A684-42FC-BF4A-C6C620DFF935}"/>
              </a:ext>
            </a:extLst>
          </p:cNvPr>
          <p:cNvSpPr/>
          <p:nvPr/>
        </p:nvSpPr>
        <p:spPr>
          <a:xfrm rot="16200000">
            <a:off x="5378987" y="1229715"/>
            <a:ext cx="3642602" cy="3642602"/>
          </a:xfrm>
          <a:prstGeom prst="rtTriangle">
            <a:avLst/>
          </a:prstGeom>
          <a:solidFill>
            <a:schemeClr val="bg2">
              <a:lumMod val="50000"/>
              <a:alpha val="20000"/>
            </a:scheme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52751CCD-D5B5-435F-B64D-542E43174A6A}"/>
              </a:ext>
            </a:extLst>
          </p:cNvPr>
          <p:cNvSpPr/>
          <p:nvPr/>
        </p:nvSpPr>
        <p:spPr>
          <a:xfrm rot="16200000">
            <a:off x="8100392" y="4083919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E01F3925-F743-4864-BE41-F8DA2DE479B4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chemeClr val="bg2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документ 17"/>
          <p:cNvSpPr/>
          <p:nvPr/>
        </p:nvSpPr>
        <p:spPr>
          <a:xfrm>
            <a:off x="7884367" y="87199"/>
            <a:ext cx="1231337" cy="269602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lang="ru-RU" sz="1100" b="1" dirty="0">
              <a:solidFill>
                <a:schemeClr val="bg1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958630"/>
              </p:ext>
            </p:extLst>
          </p:nvPr>
        </p:nvGraphicFramePr>
        <p:xfrm>
          <a:off x="129208" y="412347"/>
          <a:ext cx="8885584" cy="1722531"/>
        </p:xfrm>
        <a:graphic>
          <a:graphicData uri="http://schemas.openxmlformats.org/drawingml/2006/table">
            <a:tbl>
              <a:tblPr firstRow="1" firstCol="1" bandRow="1"/>
              <a:tblGrid>
                <a:gridCol w="69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5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№ п/п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Наименование медицинской организации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%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/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42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"НОВОМАЛЫКЛИНСКАЯ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"СЕНГИЛЕЕВСКАЯ РАЙОННАЯ БОЛЬНИЦА"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ФГБУ  "ФЕДЕРАЛЬНЫЙ  НАУЧНО-КЛИНИЧЕСКИЙ ЦЕНТР МЕДИЦИНСКОЙ РАДИОЛОГИИ И ОНКОЛОГИИ ФЕДЕРАЛЬНОГО МЕДИКО-БИОЛОГИЧЕСКОГО АГЕНТСТВА"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071698"/>
                  </a:ext>
                </a:extLst>
              </a:tr>
              <a:tr h="104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45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ГОРОДСКАЯ ПОЛИКЛИНИКА №1 ИМ.С.М.КИРОВА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4210"/>
                  </a:ext>
                </a:extLst>
              </a:tr>
              <a:tr h="160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46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"ИНЗЕНСКАЯ РАЙОННАЯ БОЛЬНИЦА"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4955"/>
                  </a:ext>
                </a:extLst>
              </a:tr>
              <a:tr h="1859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 РЯЗАНОВСКАЯ УЧАСТКОВАЯ БОЛЬНИЦА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PT Astra Serif" panose="020A0603040505020204" pitchFamily="18" charset="-52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532050"/>
                  </a:ext>
                </a:extLst>
              </a:tr>
              <a:tr h="1358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48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68580" marR="68580" marT="0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PT Astra Serif" panose="020A0603040505020204" pitchFamily="18" charset="-52"/>
                        </a:rPr>
                        <a:t>ГУЗ ГОРОДСКАЯ ПОЛИКЛИНИКА №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PT Astra Serif" panose="020A0603040505020204" pitchFamily="18" charset="-52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22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0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DE63296A-3BE6-40D0-A6E9-1EE464786ADA}"/>
              </a:ext>
            </a:extLst>
          </p:cNvPr>
          <p:cNvSpPr/>
          <p:nvPr/>
        </p:nvSpPr>
        <p:spPr>
          <a:xfrm rot="16200000">
            <a:off x="5400539" y="1390413"/>
            <a:ext cx="3642602" cy="3642602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solidFill>
              <a:schemeClr val="bg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ый треугольник 15">
            <a:extLst>
              <a:ext uri="{FF2B5EF4-FFF2-40B4-BE49-F238E27FC236}">
                <a16:creationId xmlns:a16="http://schemas.microsoft.com/office/drawing/2014/main" id="{5E3B2023-499E-430D-9A36-35F5D8FEBCF7}"/>
              </a:ext>
            </a:extLst>
          </p:cNvPr>
          <p:cNvSpPr/>
          <p:nvPr/>
        </p:nvSpPr>
        <p:spPr>
          <a:xfrm rot="5400000">
            <a:off x="129208" y="145181"/>
            <a:ext cx="914400" cy="914400"/>
          </a:xfrm>
          <a:prstGeom prst="rtTriangle">
            <a:avLst/>
          </a:prstGeom>
          <a:solidFill>
            <a:srgbClr val="C6D9F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33049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anose="02020603050405020304" pitchFamily="18" charset="0"/>
              </a:rPr>
              <a:t>Анализ выполнения объёмов по профилактическим мероприятиям </a:t>
            </a:r>
          </a:p>
        </p:txBody>
      </p:sp>
      <p:sp>
        <p:nvSpPr>
          <p:cNvPr id="17" name="Прямоугольный треугольник 16">
            <a:extLst>
              <a:ext uri="{FF2B5EF4-FFF2-40B4-BE49-F238E27FC236}">
                <a16:creationId xmlns:a16="http://schemas.microsoft.com/office/drawing/2014/main" id="{935E5828-3D89-4B8C-A1FA-8AF22408C910}"/>
              </a:ext>
            </a:extLst>
          </p:cNvPr>
          <p:cNvSpPr/>
          <p:nvPr/>
        </p:nvSpPr>
        <p:spPr>
          <a:xfrm rot="16200000">
            <a:off x="8172400" y="4155927"/>
            <a:ext cx="914400" cy="91440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7740352" y="123984"/>
            <a:ext cx="1302789" cy="50355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ОМС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T Astra Serif" panose="020A0603040505020204" pitchFamily="18" charset="-52"/>
              <a:ea typeface="PT Astra Serif" panose="020A0603040505020204" pitchFamily="18" charset="-52"/>
              <a:cs typeface="Segoe UI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67987"/>
              </p:ext>
            </p:extLst>
          </p:nvPr>
        </p:nvGraphicFramePr>
        <p:xfrm>
          <a:off x="146449" y="1168646"/>
          <a:ext cx="8863629" cy="3438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2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675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1. Диспансеризация взрослого населения </a:t>
                      </a:r>
                      <a:endParaRPr lang="ru-RU" sz="1800" u="none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74%</a:t>
                      </a:r>
                      <a:endParaRPr lang="ru-RU" sz="24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043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2. Углубленная диспансеризация взрослого населения</a:t>
                      </a:r>
                      <a:endParaRPr lang="ru-RU" sz="18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83%</a:t>
                      </a:r>
                      <a:endParaRPr lang="ru-RU" sz="2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173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3. Профилактические медицинские осмотры взрослого населения </a:t>
                      </a:r>
                      <a:endParaRPr lang="ru-RU" sz="18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73%</a:t>
                      </a:r>
                      <a:endParaRPr lang="ru-RU" sz="2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66797381"/>
                  </a:ext>
                </a:extLst>
              </a:tr>
              <a:tr h="424043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4.</a:t>
                      </a:r>
                      <a:r>
                        <a:rPr lang="ru-RU" sz="1800" b="1" u="none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Профилактические медицинские осмотры несовершеннолетних </a:t>
                      </a:r>
                      <a:endParaRPr lang="ru-RU" sz="18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79%</a:t>
                      </a:r>
                      <a:endParaRPr lang="ru-RU" sz="2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97347924"/>
                  </a:ext>
                </a:extLst>
              </a:tr>
              <a:tr h="593660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5.</a:t>
                      </a:r>
                      <a:r>
                        <a:rPr lang="ru-RU" sz="18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</a:t>
                      </a:r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Диспансеризация</a:t>
                      </a:r>
                      <a:r>
                        <a:rPr lang="ru-RU" sz="18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 детей-сирот и детей, находящихся в трудной жизненной ситуации </a:t>
                      </a:r>
                      <a:endParaRPr lang="ru-RU" sz="18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99%</a:t>
                      </a:r>
                      <a:endParaRPr lang="ru-RU" sz="2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4566972"/>
                  </a:ext>
                </a:extLst>
              </a:tr>
              <a:tr h="825775">
                <a:tc>
                  <a:txBody>
                    <a:bodyPr/>
                    <a:lstStyle/>
                    <a:p>
                      <a:pPr algn="l"/>
                      <a:r>
                        <a:rPr lang="ru-RU" sz="1800" b="1" u="none" kern="1200" dirty="0" smtClean="0">
                          <a:solidFill>
                            <a:schemeClr val="tx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6. Диспансеризация детей-сирот и детей, оставшихся без попечения родителей, в том числе усыновленных (удочеренных) </a:t>
                      </a:r>
                      <a:endParaRPr lang="ru-RU" sz="1800" b="1" u="none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91%</a:t>
                      </a:r>
                      <a:endParaRPr lang="ru-RU" sz="24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70058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1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4645</TotalTime>
  <Words>6242</Words>
  <Application>Microsoft Office PowerPoint</Application>
  <PresentationFormat>Экран (16:9)</PresentationFormat>
  <Paragraphs>1883</Paragraphs>
  <Slides>37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5" baseType="lpstr">
      <vt:lpstr>Arial</vt:lpstr>
      <vt:lpstr>Calibri</vt:lpstr>
      <vt:lpstr>Georgia</vt:lpstr>
      <vt:lpstr>PT Astra Serif</vt:lpstr>
      <vt:lpstr>Segoe UI</vt:lpstr>
      <vt:lpstr>Times New Roman</vt:lpstr>
      <vt:lpstr>Trebuchet MS</vt:lpstr>
      <vt:lpstr>Воздушный поток</vt:lpstr>
      <vt:lpstr> Анализ выполнения объёмов медицинской помощи в рамках территориальной программы ОМС по итогам работы за 9 месяцев 2023 года.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Адволоткин Дмитрий Михайлович</dc:creator>
  <cp:lastModifiedBy>1</cp:lastModifiedBy>
  <cp:revision>454</cp:revision>
  <cp:lastPrinted>2023-10-17T14:39:09Z</cp:lastPrinted>
  <dcterms:created xsi:type="dcterms:W3CDTF">2019-12-23T12:18:20Z</dcterms:created>
  <dcterms:modified xsi:type="dcterms:W3CDTF">2023-10-18T07:55:05Z</dcterms:modified>
</cp:coreProperties>
</file>