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4" r:id="rId2"/>
    <p:sldId id="306" r:id="rId3"/>
    <p:sldId id="258" r:id="rId4"/>
    <p:sldId id="257" r:id="rId5"/>
    <p:sldId id="283" r:id="rId6"/>
    <p:sldId id="284" r:id="rId7"/>
    <p:sldId id="286" r:id="rId8"/>
    <p:sldId id="285" r:id="rId9"/>
    <p:sldId id="287" r:id="rId10"/>
    <p:sldId id="288" r:id="rId11"/>
    <p:sldId id="259" r:id="rId12"/>
    <p:sldId id="272" r:id="rId13"/>
    <p:sldId id="262" r:id="rId14"/>
    <p:sldId id="275" r:id="rId15"/>
    <p:sldId id="277" r:id="rId16"/>
    <p:sldId id="276" r:id="rId17"/>
    <p:sldId id="278" r:id="rId18"/>
    <p:sldId id="279" r:id="rId19"/>
    <p:sldId id="280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82" r:id="rId30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0E"/>
    <a:srgbClr val="0B024A"/>
    <a:srgbClr val="FF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7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E84AEE94-4FA5-4B19-A34D-EBCE8D3590F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9497"/>
            <a:ext cx="5438140" cy="3909488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2214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2214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9E51E03D-C22F-47B0-938C-B66816386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1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1E03D-C22F-47B0-938C-B668163864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4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1E03D-C22F-47B0-938C-B668163864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2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1E03D-C22F-47B0-938C-B6681638649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2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30129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Анализ выполнения объемов медицинской помощи медицинскими организациями Ульяновской области за январь-ноябрь 2022 год в рамках территориальной программы ОМС </a:t>
            </a:r>
            <a:r>
              <a:rPr lang="ru-RU" sz="28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8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28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76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6" y="0"/>
            <a:ext cx="6153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0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4752528" cy="648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Обращения по поводу заболеваний</a:t>
            </a:r>
            <a:endParaRPr lang="ru-RU" sz="1800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81197"/>
              </p:ext>
            </p:extLst>
          </p:nvPr>
        </p:nvGraphicFramePr>
        <p:xfrm>
          <a:off x="179510" y="548679"/>
          <a:ext cx="8784979" cy="5895055"/>
        </p:xfrm>
        <a:graphic>
          <a:graphicData uri="http://schemas.openxmlformats.org/drawingml/2006/table">
            <a:tbl>
              <a:tblPr/>
              <a:tblGrid>
                <a:gridCol w="504058">
                  <a:extLst>
                    <a:ext uri="{9D8B030D-6E8A-4147-A177-3AD203B41FA5}">
                      <a16:colId xmlns:a16="http://schemas.microsoft.com/office/drawing/2014/main" xmlns="" val="2866165248"/>
                    </a:ext>
                  </a:extLst>
                </a:gridCol>
                <a:gridCol w="5262027">
                  <a:extLst>
                    <a:ext uri="{9D8B030D-6E8A-4147-A177-3AD203B41FA5}">
                      <a16:colId xmlns:a16="http://schemas.microsoft.com/office/drawing/2014/main" xmlns="" val="1211126410"/>
                    </a:ext>
                  </a:extLst>
                </a:gridCol>
                <a:gridCol w="1006298">
                  <a:extLst>
                    <a:ext uri="{9D8B030D-6E8A-4147-A177-3AD203B41FA5}">
                      <a16:colId xmlns:a16="http://schemas.microsoft.com/office/drawing/2014/main" xmlns="" val="3492780200"/>
                    </a:ext>
                  </a:extLst>
                </a:gridCol>
                <a:gridCol w="1006298">
                  <a:extLst>
                    <a:ext uri="{9D8B030D-6E8A-4147-A177-3AD203B41FA5}">
                      <a16:colId xmlns:a16="http://schemas.microsoft.com/office/drawing/2014/main" xmlns="" val="4286702031"/>
                    </a:ext>
                  </a:extLst>
                </a:gridCol>
                <a:gridCol w="1006298">
                  <a:extLst>
                    <a:ext uri="{9D8B030D-6E8A-4147-A177-3AD203B41FA5}">
                      <a16:colId xmlns:a16="http://schemas.microsoft.com/office/drawing/2014/main" xmlns="" val="742748448"/>
                    </a:ext>
                  </a:extLst>
                </a:gridCol>
              </a:tblGrid>
              <a:tr h="1683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Наименование медицинской организации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Обращения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3492290"/>
                  </a:ext>
                </a:extLst>
              </a:tr>
              <a:tr h="335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Норматив объёмов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Оплаченные объёмы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выполнения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1966994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ОБЛАСТНОЙ КАРДИОЛОГИЧЕСКИЙ ДИСПАНСЕР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4 403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4 403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912162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ОБЛАСТНОЙ КЛИНИЧЕСКИЙ ОНКОЛОГИЧЕСКИЙ ДИСПАНСЕР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440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440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5022422"/>
                  </a:ext>
                </a:extLst>
              </a:tr>
              <a:tr h="519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"УЛЬЯНОВСКИЙ ОБЛАСТНОЙ КЛИНИЧЕСКИЙ МЕДИЦИНСКИЙ ЦЕНТР ОКАЗАНИЯ ПОМОЩИ ЛИЦАМ,ПОСТРАДАВШИМ ОТ РАДИАЦИОННОГО ВОЗДЕЙСТВИЯ  И ПРОФЕССИОНАЛЬНОЙ ПАТОЛОГИИ ИМЕНИ ГЕРОЯ РОССИЙСКОЙ ФЕДЕРАЦИИ МАКСИМЧУКА В.М."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944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944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970635"/>
                  </a:ext>
                </a:extLst>
              </a:tr>
              <a:tr h="391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"УЛЬЯНОВСКИЙ ОБЛАСТНОЙ КЛИНИЧЕСКИЙ ЦЕНТР СПЕЦИАЛИЗИРОВАННЫХ ВИДОВ МЕДИЦИНСКОЙ ПОМОЩИ ИМЕНИ ЗАСЛУЖЕННОГО ВРАЧА РОССИИ Е.М.ЧУЧКАЛОВА"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34 652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34 651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2087774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НОВО-МАЙНСКАЯ ГОРОДСКАЯ БОЛЬНИЦА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9 508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9 501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371621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ТИИНСКАЯ УЧАСТКОВАЯ БОЛЬНИЦА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3 663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3 659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0934018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"КУЗОВАТОВСКАЯ РАЙОННАЯ БОЛЬНИЦА"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20 935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20 892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4275501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"СТАРОКУЛАТКИНСКАЯ РАЙОННАЯ БОЛЬНИЦА"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11 051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11 027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8213838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"УЛЬЯНОВСКИЙ ОБЛАСТНОЙ КЛИНИЧЕСКИЙ ГОСПИТАЛЬ ВЕТЕРАНОВ ВОЙН"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3 373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3 364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9654706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"ДЕТСКАЯ ГОРОДСКАЯ КЛИНИЧЕСКАЯ БОЛЬНИЦА ГОРОДА УЛЬЯНОВСКА"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156 087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155 538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872391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МУЛЛОВСКАЯ УЧАСТКОВАЯ БОЛЬНИЦА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8 018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7 986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961063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"ТЕРЕНЬГУЛЬСКАЯ РАЙОННАЯ БОЛЬНИЦА"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14 710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14 610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6912671"/>
                  </a:ext>
                </a:extLst>
              </a:tr>
              <a:tr h="25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"РАДИЩЕВСКАЯ РАЙОННАЯ БОЛЬНИЦА"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10 919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10 843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7214912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39 351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39 018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4467813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ГОРОДСКАЯ БОЛЬНИЦА №3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72 461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71 458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107548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"ОБЛАСТНОЙ КЛИНИЧЕСКИЙ КОЖНО-ВЕНЕРОЛОГИЧЕСКИЙ ДИСПАНСЕР"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19 935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19 578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4747681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ЗЕРНОСОВХОЗСКАЯ УЧАСТКОВАЯ БОЛЬНИЦА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4 917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4 821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2241426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"НОВОСПАССКАЯ РАЙОННАЯ БОЛЬНИЦА"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21 937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21 396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619622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"ЧЕРДАКЛИНСКАЯ РАЙОННАЯ БОЛЬНИЦА"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35 985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35 049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661978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УЛЬЯНОВСКАЯ ОБЛАСТНАЯ КЛИНИЧЕСКАЯ БОЛЬНИЦА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3 291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3 188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927888"/>
                  </a:ext>
                </a:extLst>
              </a:tr>
              <a:tr h="215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"ГОРОДСКАЯ ПОЛИКЛИНИКА № 6"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61 007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58 328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2644777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"ГОРОДСКАЯ КЛИНИЧЕСКАЯ БОЛЬНИЦА СВЯТОГО АПОСТОЛА АНДРЕЯ ПЕРВОЗВАННОГО"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96 693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92 181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6078" marR="6078" marT="6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766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4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83046"/>
              </p:ext>
            </p:extLst>
          </p:nvPr>
        </p:nvGraphicFramePr>
        <p:xfrm>
          <a:off x="179511" y="188640"/>
          <a:ext cx="8784978" cy="6631056"/>
        </p:xfrm>
        <a:graphic>
          <a:graphicData uri="http://schemas.openxmlformats.org/drawingml/2006/table">
            <a:tbl>
              <a:tblPr/>
              <a:tblGrid>
                <a:gridCol w="576065">
                  <a:extLst>
                    <a:ext uri="{9D8B030D-6E8A-4147-A177-3AD203B41FA5}">
                      <a16:colId xmlns:a16="http://schemas.microsoft.com/office/drawing/2014/main" xmlns="" val="3064178579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xmlns="" val="381584501"/>
                    </a:ext>
                  </a:extLst>
                </a:gridCol>
                <a:gridCol w="956277">
                  <a:extLst>
                    <a:ext uri="{9D8B030D-6E8A-4147-A177-3AD203B41FA5}">
                      <a16:colId xmlns:a16="http://schemas.microsoft.com/office/drawing/2014/main" xmlns="" val="15214311"/>
                    </a:ext>
                  </a:extLst>
                </a:gridCol>
                <a:gridCol w="1070034">
                  <a:extLst>
                    <a:ext uri="{9D8B030D-6E8A-4147-A177-3AD203B41FA5}">
                      <a16:colId xmlns:a16="http://schemas.microsoft.com/office/drawing/2014/main" xmlns="" val="3374512808"/>
                    </a:ext>
                  </a:extLst>
                </a:gridCol>
                <a:gridCol w="1070034">
                  <a:extLst>
                    <a:ext uri="{9D8B030D-6E8A-4147-A177-3AD203B41FA5}">
                      <a16:colId xmlns:a16="http://schemas.microsoft.com/office/drawing/2014/main" xmlns="" val="3196625674"/>
                    </a:ext>
                  </a:extLst>
                </a:gridCol>
              </a:tblGrid>
              <a:tr h="301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23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"ПАВЛОВСКАЯ РАЙОННАЯ БОЛЬНИЦА ИМЕНИ ЗАСЛУЖЕННОГО ВРАЧА РОССИИ А.И.МАРЬИНА"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12 118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11 528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124419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24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"УЛЬЯНОВСКАЯ РАЙОННАЯ БОЛЬНИЦА"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34 281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32 524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9236371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"ЦЕНТРАЛЬНАЯ ГОРОДСКАЯ КЛИНИЧЕСКАЯ БОЛЬНИЦА Г. УЛЬЯНОВСКА"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100 323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95 056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703199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"БОЛЬШЕНАГАТКИНСКАЯ РАЙОННАЯ БОЛЬНИЦА"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20 868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19 438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93%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8567544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"НИКОЛАЕВСКАЯ РАЙОННАЯ БОЛЬНИЦА"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23 638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21 789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6881952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"ГОРОДСКАЯ ПОЛИКЛИНИКА № 4"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175 244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160 695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051710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29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"НОВОУЛЬЯНОВСКАЯ ГОРОДСКАЯ БОЛЬНИЦА ИМ. А.Ф. АЛЬБЕРТ"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18 844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17 040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114826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30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"КАРСУНСКАЯ РАЙОННАЯ БОЛЬНИЦА ИМЕНИ ВРАЧА В.И.ФИОШИНА 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21 478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19 222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89%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7011521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31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"МАЙНСКАЯ РАЙОННАЯ БОЛЬНИЦА"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22 524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19 682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87%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794745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ГОРОДСКАЯ ПОЛИКЛИНИКА №1 ИМ.С.М.КИРОВА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111 793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97 238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87%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611648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33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108 149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93 795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87%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8727182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34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"НОВОМАЛЫКЛИНСКАЯ РАЙОННАЯ БОЛЬНИЦА"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15 024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12 943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86%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8868512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35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"СЕНГИЛЕЕВСКАЯ РАЙОННАЯ БОЛЬНИЦА"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20 413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17 341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85%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854361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36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"СТАРОМАЙНСКАЯ РАЙОННАЯ БОЛЬНИЦА"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15 330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12 846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84%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7918711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37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ПОЛИКЛИНИКА № 5"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122 958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102 264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83%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470475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38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"БАЗАРНОСЫЗГАНСКАЯ РАЙОННАЯ БОЛЬНИЦА"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7 825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6 469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83%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0446079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39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БОЛЬНИЦА № 2"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63 822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52 023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82%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9658036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40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"ВЕШКАЙМСКАЯ РАЙОННАЯ БОЛЬНИЦА"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16 558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13 390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81%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5523575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41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"ДЕТСКАЯ СПЕЦИАЛИЗИРОВАННАЯ ПСИХОНЕВРОЛОГИЧЕСКАЯ БОЛЬНИЦА № 1"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615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494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80%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977229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42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ГБУЗ "СТОМАТОЛОГИЧЕСКАЯ ПОЛИКЛИНИКА ГОРОДА УЛЬЯНОВСКА"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62 676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50 205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80%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1618052"/>
                  </a:ext>
                </a:extLst>
              </a:tr>
              <a:tr h="301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43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194 730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155 842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80%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099239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44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"СУРСКАЯ РАЙОННАЯ БОЛЬНИЦА"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14 532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11 378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78%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473424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45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ГОРОДСКАЯ ПОЛИКЛИНИКА № 3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52 530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37 537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71%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085802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46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"ИНЗЕНСКАЯ РАЙОННАЯ БОЛЬНИЦА"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29 639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19 974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67%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8586624"/>
                  </a:ext>
                </a:extLst>
              </a:tr>
              <a:tr h="24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47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РЯЗАНОВСКАЯ УЧАСТКОВАЯ БОЛЬНИЦА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4 702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2 684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57%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127735"/>
                  </a:ext>
                </a:extLst>
              </a:tr>
              <a:tr h="1551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ИТОГО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1 904 894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1 706 272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90%</a:t>
                      </a:r>
                    </a:p>
                  </a:txBody>
                  <a:tcPr marL="6182" marR="6182" marT="61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225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0" y="44624"/>
            <a:ext cx="4499992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Неотложная медицинская помощь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276587"/>
              </p:ext>
            </p:extLst>
          </p:nvPr>
        </p:nvGraphicFramePr>
        <p:xfrm>
          <a:off x="179512" y="364807"/>
          <a:ext cx="8784976" cy="6417963"/>
        </p:xfrm>
        <a:graphic>
          <a:graphicData uri="http://schemas.openxmlformats.org/drawingml/2006/table">
            <a:tbl>
              <a:tblPr/>
              <a:tblGrid>
                <a:gridCol w="576066">
                  <a:extLst>
                    <a:ext uri="{9D8B030D-6E8A-4147-A177-3AD203B41FA5}">
                      <a16:colId xmlns:a16="http://schemas.microsoft.com/office/drawing/2014/main" xmlns="" val="2771980245"/>
                    </a:ext>
                  </a:extLst>
                </a:gridCol>
                <a:gridCol w="3672406">
                  <a:extLst>
                    <a:ext uri="{9D8B030D-6E8A-4147-A177-3AD203B41FA5}">
                      <a16:colId xmlns:a16="http://schemas.microsoft.com/office/drawing/2014/main" xmlns="" val="8616981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56019089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1785401601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xmlns="" val="3774001974"/>
                    </a:ext>
                  </a:extLst>
                </a:gridCol>
              </a:tblGrid>
              <a:tr h="2211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№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Наименование медицинской организации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Неотложная помощь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2034915"/>
                  </a:ext>
                </a:extLst>
              </a:tr>
              <a:tr h="442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Норматив объёмов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Оплаченные объёмы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% выполнения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4571922"/>
                  </a:ext>
                </a:extLst>
              </a:tr>
              <a:tr h="273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"ЦЕНТРАЛЬНАЯ ГОРОДСКАЯ КЛИНИЧЕСКАЯ БОЛЬНИЦА Г. УЛЬЯНОВСКА"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32 824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32 824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8012619"/>
                  </a:ext>
                </a:extLst>
              </a:tr>
              <a:tr h="273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"ДЕТСКАЯ ГОРОДСКАЯ КЛИНИЧЕСКАЯ БОЛЬНИЦА ГОРОДА УЛЬЯНОВСКА"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40 287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40 287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4938732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"КУЗОВАТОВСКАЯ РАЙОННАЯ БОЛЬНИЦА"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9 344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9 344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9386102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"РАДИЩЕВСКАЯ РАЙОННАЯ БОЛЬНИЦА"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4 915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4 915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5173399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МУЛЛОВСКАЯ УЧАСТКОВАЯ БОЛЬНИЦА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3 750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3 750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2542238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ЗЕРНОСОВХОЗСКАЯ УЧАСТКОВАЯ БОЛЬНИЦА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2 305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2 305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913579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ТИИНСКАЯ УЧАСТКОВАЯ БОЛЬНИЦА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1 718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1 718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5134"/>
                  </a:ext>
                </a:extLst>
              </a:tr>
              <a:tr h="273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ГБУЗ "СТОМАТОЛОГИЧЕСКАЯ ПОЛИКЛИНИКА ГОРОДА УЛЬЯНОВСКА"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9 810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9 810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0592630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"ГОРОДСКАЯ ПОЛИКЛИНИКА № 6"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20 782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20 770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3592998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"СТАРОКУЛАТКИНСКАЯ РАЙОННАЯ БОЛЬНИЦА"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4 955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4 951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142718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17 710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17 678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3466199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"ЧЕРДАКЛИНСКАЯ РАЙОННАЯ БОЛЬНИЦА"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16 457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16 398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601447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"ИНЗЕНСКАЯ РАЙОННАЯ БОЛЬНИЦА"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13 336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13 231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37054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"ТЕРЕНЬГУЛЬСКАЯ РАЙОННАЯ БОЛЬНИЦА"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6 661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6 589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323170"/>
                  </a:ext>
                </a:extLst>
              </a:tr>
              <a:tr h="407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59 723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58 938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525375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"НОВОСПАССКАЯ РАЙОННАЯ БОЛЬНИЦА"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9 883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9 708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0821038"/>
                  </a:ext>
                </a:extLst>
              </a:tr>
              <a:tr h="273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17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"ПАВЛОВСКАЯ РАЙОННАЯ БОЛЬНИЦА ИМЕНИ ЗАСЛУЖЕННОГО ВРАЧА РОССИИ А.И.МАРЬИНА"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5 477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5 380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5202798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ГОРОДСКАЯ БОЛЬНИЦА №3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24 124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23 449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1957331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19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БОЛЬНИЦА № 2"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22 379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21 696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518768"/>
                  </a:ext>
                </a:extLst>
              </a:tr>
              <a:tr h="273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"ГОРОДСКАЯ КЛИНИЧЕСКАЯ БОЛЬНИЦА СВЯТОГО АПОСТОЛА АНДРЕЯ ПЕРВОЗВАННОГО"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21 250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20 596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0738786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"СУРСКАЯ РАЙОННАЯ БОЛЬНИЦА"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6 546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6 256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3026542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"УЛЬЯНОВСКАЯ РАЙОННАЯ БОЛЬНИЦА"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15 530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14 789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996140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"СТАРОМАЙНСКАЯ РАЙОННАЯ БОЛЬНИЦА"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6 659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6 294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881139"/>
                  </a:ext>
                </a:extLst>
              </a:tr>
              <a:tr h="273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"УЛЬЯНОВСКАЯ ОБЛАСТНАЯ КЛИНИЧЕСКАЯ СТАНЦИЯ СКОРОЙ МЕДИЦИНСКОЙ ПОМОЩИ "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9 167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8 607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1204880"/>
                  </a:ext>
                </a:extLst>
              </a:tr>
              <a:tr h="20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25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НОВО-МАЙНСКАЯ ГОРОДСКАЯ БОЛЬНИЦА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4 464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4 163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93%</a:t>
                      </a:r>
                    </a:p>
                  </a:txBody>
                  <a:tcPr marL="4397" marR="4397" marT="4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8287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3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616588"/>
              </p:ext>
            </p:extLst>
          </p:nvPr>
        </p:nvGraphicFramePr>
        <p:xfrm>
          <a:off x="107504" y="980728"/>
          <a:ext cx="8856983" cy="4654510"/>
        </p:xfrm>
        <a:graphic>
          <a:graphicData uri="http://schemas.openxmlformats.org/drawingml/2006/table">
            <a:tbl>
              <a:tblPr/>
              <a:tblGrid>
                <a:gridCol w="432047">
                  <a:extLst>
                    <a:ext uri="{9D8B030D-6E8A-4147-A177-3AD203B41FA5}">
                      <a16:colId xmlns:a16="http://schemas.microsoft.com/office/drawing/2014/main" xmlns="" val="2795404385"/>
                    </a:ext>
                  </a:extLst>
                </a:gridCol>
                <a:gridCol w="3744417">
                  <a:extLst>
                    <a:ext uri="{9D8B030D-6E8A-4147-A177-3AD203B41FA5}">
                      <a16:colId xmlns:a16="http://schemas.microsoft.com/office/drawing/2014/main" xmlns="" val="238679827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417597342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342359037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xmlns="" val="3925734162"/>
                    </a:ext>
                  </a:extLst>
                </a:gridCol>
              </a:tblGrid>
              <a:tr h="246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"ГОРОДСКАЯ ПОЛИКЛИНИКА № 4"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56 530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52 707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93%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136309"/>
                  </a:ext>
                </a:extLst>
              </a:tr>
              <a:tr h="2579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"СЕНГИЛЕЕВСКАЯ РАЙОННАЯ БОЛЬНИЦА"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9 209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8 558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93%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741116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"БОЛЬШЕНАГАТКИНСКАЯ РАЙОННАЯ БОЛЬНИЦА"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9 392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8 620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32873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29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"ВЕШКАЙМСКАЯ РАЙОННАЯ БОЛЬНИЦА"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7 450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6 683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050441"/>
                  </a:ext>
                </a:extLst>
              </a:tr>
              <a:tr h="283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30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"НИКОЛАЕВСКАЯ РАЙОННАЯ БОЛЬНИЦА"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10 490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9 406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5145"/>
                  </a:ext>
                </a:extLst>
              </a:tr>
              <a:tr h="334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31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"КАРСУНСКАЯ РАЙОННАЯ БОЛЬНИЦА ИМЕНИ ВРАЧА В.И.ФИОШИНА "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9 630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8 233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85%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3421037"/>
                  </a:ext>
                </a:extLst>
              </a:tr>
              <a:tr h="314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"НОВОУЛЬЯНОВСКАЯ ГОРОДСКАЯ БОЛЬНИЦА ИМ. А.Ф. АЛЬБЕРТ"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8 486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7 189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85%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267462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33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"БАЗАРНОСЫЗГАНСКАЯ РАЙОННАЯ БОЛЬНИЦА"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3 517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2 948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84%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54282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34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ГОРОДСКАЯ ПОЛИКЛИНИКА №1 ИМ.С.М.КИРОВА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27 242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21 272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78%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265953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35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"МАЙНСКАЯ РАЙОННАЯ БОЛЬНИЦА"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10 181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7 873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77%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5702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36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26 228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19 854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76%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729323"/>
                  </a:ext>
                </a:extLst>
              </a:tr>
              <a:tr h="301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37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"НОВОМАЛЫКЛИНСКАЯ РАЙОННАЯ БОЛЬНИЦА"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6 649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4 679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70%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819667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38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ГОРОДСКАЯ ПОЛИКЛИНИКА № 3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17 888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11 570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65%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85414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39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РЯЗАНОВСКАЯ УЧАСТКОВАЯ БОЛЬНИЦА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1 940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965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50%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3642992"/>
                  </a:ext>
                </a:extLst>
              </a:tr>
              <a:tr h="283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40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ПОЛИКЛИНИКА № 5"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12 611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3 685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29%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0624693"/>
                  </a:ext>
                </a:extLst>
              </a:tr>
              <a:tr h="33403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ИТОГО</a:t>
                      </a:r>
                    </a:p>
                  </a:txBody>
                  <a:tcPr marL="7340" marR="7340" marT="7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527 776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479 750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</a:t>
                      </a:r>
                    </a:p>
                  </a:txBody>
                  <a:tcPr marL="7340" marR="7340" marT="7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137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8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1" y="2332"/>
            <a:ext cx="8244915" cy="402332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Дневной стационар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27"/>
              </p:ext>
            </p:extLst>
          </p:nvPr>
        </p:nvGraphicFramePr>
        <p:xfrm>
          <a:off x="107502" y="476672"/>
          <a:ext cx="8928994" cy="6381325"/>
        </p:xfrm>
        <a:graphic>
          <a:graphicData uri="http://schemas.openxmlformats.org/drawingml/2006/table">
            <a:tbl>
              <a:tblPr/>
              <a:tblGrid>
                <a:gridCol w="439132">
                  <a:extLst>
                    <a:ext uri="{9D8B030D-6E8A-4147-A177-3AD203B41FA5}">
                      <a16:colId xmlns:a16="http://schemas.microsoft.com/office/drawing/2014/main" xmlns="" val="2182965653"/>
                    </a:ext>
                  </a:extLst>
                </a:gridCol>
                <a:gridCol w="4673438">
                  <a:extLst>
                    <a:ext uri="{9D8B030D-6E8A-4147-A177-3AD203B41FA5}">
                      <a16:colId xmlns:a16="http://schemas.microsoft.com/office/drawing/2014/main" xmlns="" val="69528906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67720161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38392910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855447342"/>
                    </a:ext>
                  </a:extLst>
                </a:gridCol>
              </a:tblGrid>
              <a:tr h="15049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№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Наименование медицинской организации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Дневной стационар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9992719"/>
                  </a:ext>
                </a:extLst>
              </a:tr>
              <a:tr h="442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Норматив случаев лечения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Оплаченные случаи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% выполнения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8740046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"ОБЛАСТНОЙ КАРДИОЛОГИЧЕСКИЙ ДИСПАНСЕР"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931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931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0288670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ЗЕРНОСОВХОЗСКАЯ УЧАСТКОВАЯ БОЛЬНИЦА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9992812"/>
                  </a:ext>
                </a:extLst>
              </a:tr>
              <a:tr h="296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"ДЕТСКАЯ СПЕЦИАЛИЗИРОВАННАЯ ПСИХОНЕВРОЛОГИЧЕСКАЯ БОЛЬНИЦА № 1"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769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769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156938"/>
                  </a:ext>
                </a:extLst>
              </a:tr>
              <a:tr h="5878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"УЛЬЯНОВСКИЙ ОБЛАСТНОЙ КЛИНИЧЕСКИЙ МЕДИЦИНСКИЙ ЦЕНТР ОКАЗАНИЯПОМОЩИ ЛИЦАМ,ПОСТРАДАВШИМ ОТ РАДИАЦИОННОГО ВОЗДЕЙСТВИЯ  И ПРОФЕССИОНАЛЬНОЙ ПАТОЛОГИИ ИМЕНИ ГЕРОЯ РОССИЙСКОЙ ФЕДЕРАЦИИ МАКСИМЧУКА В.М."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6670146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"НОВОСПАССКАЯ РАЙОННАЯ БОЛЬНИЦА"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5527090"/>
                  </a:ext>
                </a:extLst>
              </a:tr>
              <a:tr h="296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"ОБЛАСТНОЙ КЛИНИЧЕСКИЙ КОЖНО-ВЕНЕРОЛОГИЧЕСКИЙ ДИСПАНСЕР"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4546066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ТИИНСКАЯ УЧАСТКОВАЯ БОЛЬНИЦА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178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178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6049088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ОБЛАСТНОЙ КЛИНИЧЕСКИЙ ОНКОЛОГИЧЕСКИЙ ДИСПАНСЕР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4736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4736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8788790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"КУЗОВАТОВСКАЯ РАЙОННАЯ БОЛЬНИЦА"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847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847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7159930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"НОВОУЛЬЯНОВСКАЯ ГОРОДСКАЯ БОЛЬНИЦА ИМ. А.Ф. АЛЬБЕРТ"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795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795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39848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"ЧЕРДАКЛИНСКАЯ РАЙОННАЯ БОЛЬНИЦА"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1459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1459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9306396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1594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1594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3010232"/>
                  </a:ext>
                </a:extLst>
              </a:tr>
              <a:tr h="296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"УЛЬЯНОВСКАЯ ОБЛАСТНАЯ ДЕТСКАЯ КЛИНИЧЕСКАЯ БОЛЬНИЦА ИМЕНИ ПОЛИТИЧЕСКОГО И ОБЩЕСТВЕННОГО ДЕЯТЕЛЯ Ю.Ф.ГОРЯЧЕВА"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1676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1673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2872587"/>
                  </a:ext>
                </a:extLst>
              </a:tr>
              <a:tr h="296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"ПАВЛОВСКАЯ РАЙОННАЯ БОЛЬНИЦА ИМЕНИ ЗАСЛУЖЕННОГО ВРАЧА РОССИИ А.И.МАРЬИНА"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512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511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7517102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"СТАРОКУЛАТКИНСКАЯ РАЙОННАЯ БОЛЬНИЦА"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457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456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1622529"/>
                  </a:ext>
                </a:extLst>
              </a:tr>
              <a:tr h="442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"УЛЬЯНОВСКИЙ ОБЛАСТНОЙ КЛИНИЧЕСКИЙ ЦЕНТР СПЕЦИАЛИЗИРОВАННЫХ ВИДОВ МЕДИЦИНСКОЙ ПОМОЩИ ИМЕНИ ЗАСЛУЖЕННОГО ВРАЧА РОССИИ Е.М.ЧУЧКАЛОВА"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904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902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0385796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17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"НИКОЛАЕВСКАЯ РАЙОННАЯ БОЛЬНИЦА"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947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8204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МУЛЛОВСКАЯ УЧАСТКОВАЯ БОЛЬНИЦА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466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464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964825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19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"РАДИЩЕВСКАЯ РАЙОННАЯ БОЛЬНИЦА"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453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451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9662297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БОЛЬНИЦА № 2"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1588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1577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9945252"/>
                  </a:ext>
                </a:extLst>
              </a:tr>
              <a:tr h="442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3038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3013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8555733"/>
                  </a:ext>
                </a:extLst>
              </a:tr>
              <a:tr h="296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"ГОРОДСКАЯ КЛИНИЧЕСКАЯ БОЛЬНИЦА СВЯТОГО АПОСТОЛА АНДРЕЯ ПЕРВОЗВАННОГО"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2877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2842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0148431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УЛЬЯНОВСКАЯ ОБЛАСТНАЯ КЛИНИЧЕСКАЯ БОЛЬНИЦА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2679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2642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5764622"/>
                  </a:ext>
                </a:extLst>
              </a:tr>
              <a:tr h="177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"УЛЬЯНОВСКАЯ РАЙОННАЯ БОЛЬНИЦА"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1380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1356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447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9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36699"/>
              </p:ext>
            </p:extLst>
          </p:nvPr>
        </p:nvGraphicFramePr>
        <p:xfrm>
          <a:off x="179511" y="188637"/>
          <a:ext cx="8784978" cy="6135968"/>
        </p:xfrm>
        <a:graphic>
          <a:graphicData uri="http://schemas.openxmlformats.org/drawingml/2006/table">
            <a:tbl>
              <a:tblPr/>
              <a:tblGrid>
                <a:gridCol w="432049">
                  <a:extLst>
                    <a:ext uri="{9D8B030D-6E8A-4147-A177-3AD203B41FA5}">
                      <a16:colId xmlns:a16="http://schemas.microsoft.com/office/drawing/2014/main" xmlns="" val="4102996724"/>
                    </a:ext>
                  </a:extLst>
                </a:gridCol>
                <a:gridCol w="6183053">
                  <a:extLst>
                    <a:ext uri="{9D8B030D-6E8A-4147-A177-3AD203B41FA5}">
                      <a16:colId xmlns:a16="http://schemas.microsoft.com/office/drawing/2014/main" xmlns="" val="1804653668"/>
                    </a:ext>
                  </a:extLst>
                </a:gridCol>
                <a:gridCol w="723292">
                  <a:extLst>
                    <a:ext uri="{9D8B030D-6E8A-4147-A177-3AD203B41FA5}">
                      <a16:colId xmlns:a16="http://schemas.microsoft.com/office/drawing/2014/main" xmlns="" val="1229617051"/>
                    </a:ext>
                  </a:extLst>
                </a:gridCol>
                <a:gridCol w="723292">
                  <a:extLst>
                    <a:ext uri="{9D8B030D-6E8A-4147-A177-3AD203B41FA5}">
                      <a16:colId xmlns:a16="http://schemas.microsoft.com/office/drawing/2014/main" xmlns="" val="457321858"/>
                    </a:ext>
                  </a:extLst>
                </a:gridCol>
                <a:gridCol w="723292">
                  <a:extLst>
                    <a:ext uri="{9D8B030D-6E8A-4147-A177-3AD203B41FA5}">
                      <a16:colId xmlns:a16="http://schemas.microsoft.com/office/drawing/2014/main" xmlns="" val="1055949724"/>
                    </a:ext>
                  </a:extLst>
                </a:gridCol>
              </a:tblGrid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25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ГОРОДСКАЯ ПОЛИКЛИНИКА №1 ИМ.С.М.КИРОВА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2561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2484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336647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26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"БАЗАРНОСЫЗГАНСКАЯ РАЙОННАЯ БОЛЬНИЦА"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346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333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042617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"УЛЬЯНОВСКИЙ ОБЛАСТНОЙ КЛИНИЧЕСКИЙ ГОСПИТАЛЬ ВЕТЕРАНОВ ВОЙН"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3415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3271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9666902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"СТАРОМАЙНСКАЯ РАЙОННАЯ БОЛЬНИЦА"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630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601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28738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29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"ДЕТСКАЯ ГОРОДСКАЯ КЛИНИЧЕСКАЯ БОЛЬНИЦА ГОРОДА УЛЬЯНОВСКА"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4809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4550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2560327"/>
                  </a:ext>
                </a:extLst>
              </a:tr>
              <a:tr h="356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3260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3061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4759140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31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"МАЙНСКАЯ РАЙОННАЯ БОЛЬНИЦА"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924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859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93%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6745945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32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Я "ГОРОДСКАЯ ПОЛИКЛИНИКА № 4"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4859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4516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93%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926458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33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"БОЛЬШЕНАГАТКИНСКАЯ РАЙОННАЯ БОЛЬНИЦА"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850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786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338962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34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ГОРОДСКАЯ БОЛЬНИЦА №3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2417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2216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501333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35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РЯЗАНОВСКАЯ УЧАСТКОВАЯ БОЛЬНИЦА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222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200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90%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6460585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"ИНЗЕНСКАЯ РАЙОННАЯ БОЛЬНИЦА"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1198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1069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89%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5699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37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"ГОРОДСКАЯ ПОЛИКЛИНИКА № 5"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2388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2071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87%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135139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38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"ВЕШКАЙМСКАЯ РАЙОННАЯ БОЛЬНИЦА"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679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584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86%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0662644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39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"ЦЕНТРАЛЬНАЯ ГОРОДСКАЯ КЛИНИЧЕСКАЯ БОЛЬНИЦА Г. УЛЬЯНОВСКА"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2905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2397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83%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89890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40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"КАРСУНСКАЯ РАЙОННАЯ БОЛЬНИЦА ИМЕНИ ВРАЧА В.И.ФИОШИНА 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876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718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82%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9667485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41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"НОВОМАЛЫКЛИНСКАЯ РАЙОННАЯ БОЛЬНИЦА"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607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478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79%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382609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42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ПОЛИКЛИНИКА № 6"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1114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847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76%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277822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43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"СУРСКАЯ РАЙОННАЯ БОЛЬНИЦА"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598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454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76%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31922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44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ГОРОДСКАЯ ПОЛИКЛИНИКА № 3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780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590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76%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968775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45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"ТЕРЕНЬГУЛЬСКАЯ РАЙОННАЯ БОЛЬНИЦА"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608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459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75%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7199289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46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"СЕНГИЛЕЕВСКАЯ РАЙОННАЯ БОЛЬНИЦА"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775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580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75%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816975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47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НОВО-МАЙНСКАЯ ГОРОДСКАЯ БОЛЬНИЦА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430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306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71%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3217935"/>
                  </a:ext>
                </a:extLst>
              </a:tr>
              <a:tr h="251278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ИТОГО</a:t>
                      </a:r>
                    </a:p>
                  </a:txBody>
                  <a:tcPr marL="8560" marR="8560" marT="85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64199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60257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8560" marR="8560" marT="8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254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0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352928" cy="288032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Круглосуточный стационар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179252"/>
              </p:ext>
            </p:extLst>
          </p:nvPr>
        </p:nvGraphicFramePr>
        <p:xfrm>
          <a:off x="107504" y="548680"/>
          <a:ext cx="8784976" cy="6005001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133570167"/>
                    </a:ext>
                  </a:extLst>
                </a:gridCol>
                <a:gridCol w="3744415">
                  <a:extLst>
                    <a:ext uri="{9D8B030D-6E8A-4147-A177-3AD203B41FA5}">
                      <a16:colId xmlns:a16="http://schemas.microsoft.com/office/drawing/2014/main" xmlns="" val="425161635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57657983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49151686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xmlns="" val="2699368834"/>
                    </a:ext>
                  </a:extLst>
                </a:gridCol>
              </a:tblGrid>
              <a:tr h="1488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Наименование медицинской организации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Круглосуточный  стационар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3608891"/>
                  </a:ext>
                </a:extLst>
              </a:tr>
              <a:tr h="539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Норматив случаев госпитализации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Оплаченные случаи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выполнения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0994299"/>
                  </a:ext>
                </a:extLst>
              </a:tr>
              <a:tr h="187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"ОБЛАСТНОЙ КАРДИОЛОГИЧЕСКИЙ ДИСПАНСЕР"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2087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2087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8121859"/>
                  </a:ext>
                </a:extLst>
              </a:tr>
              <a:tr h="18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РЯЗАНОВСКАЯ УЧАСТКОВАЯ БОЛЬНИЦА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225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225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295791"/>
                  </a:ext>
                </a:extLst>
              </a:tr>
              <a:tr h="180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ЗЕРНОСОВХОЗСКАЯ УЧАСТКОВАЯ БОЛЬНИЦА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278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278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9320413"/>
                  </a:ext>
                </a:extLst>
              </a:tr>
              <a:tr h="18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ТИИНСКАЯ УЧАСТКОВАЯ БОЛЬНИЦА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211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211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1218227"/>
                  </a:ext>
                </a:extLst>
              </a:tr>
              <a:tr h="725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"УЛЬЯНОВСКИЙ ОБЛАСТНОЙ КЛИНИЧЕСКИЙ МЕДИЦИНСКИЙ ЦЕНТР ОКАЗАНИЯПОМОЩИ ЛИЦАМ,ПОСТРАДАВШИМ ОТ РАДИАЦИОННОГО ВОЗДЕЙСТВИЯ  И ПРОФЕССИОНАЛЬНОЙ ПАТОЛОГИИ ИМЕНИ ГЕРОЯ РОССИЙСКОЙ ФЕДЕРАЦИИ МАКСИМЧУКА В.М."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213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213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7521193"/>
                  </a:ext>
                </a:extLst>
              </a:tr>
              <a:tr h="18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НОВО-МАЙНСКАЯ ГОРОДСКАЯ БОЛЬНИЦА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471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471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2692957"/>
                  </a:ext>
                </a:extLst>
              </a:tr>
              <a:tr h="18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МУЛЛОВСКАЯ УЧАСТКОВАЯ БОЛЬНИЦА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345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345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5103655"/>
                  </a:ext>
                </a:extLst>
              </a:tr>
              <a:tr h="290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"ДЕТСКАЯ ГОРОДСКАЯ КЛИНИЧЕСКАЯ БОЛЬНИЦА ГОРОДА УЛЬЯНОВСКА"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2839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2839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2810006"/>
                  </a:ext>
                </a:extLst>
              </a:tr>
              <a:tr h="290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"НОВОУЛЬЯНОВСКАЯ ГОРОДСКАЯ БОЛЬНИЦА ИМ. А.Ф. АЛЬБЕРТ"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1710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1710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8817117"/>
                  </a:ext>
                </a:extLst>
              </a:tr>
              <a:tr h="489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"УЛЬЯНОВСКИЙ ОБЛАСТНОЙ КЛИНИЧЕСКИЙ ЦЕНТР СПЕЦИАЛИЗИРОВАННЫХ ВИДОВ МЕДИЦИНСКОЙ ПОМОЩИ ИМЕНИ ЗАСЛУЖЕННОГО ВРАЧА РОССИИ Е.М.ЧУЧКАЛОВА"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15905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15887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7951342"/>
                  </a:ext>
                </a:extLst>
              </a:tr>
              <a:tr h="18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"РАДИЩЕВСКАЯ РАЙОННАЯ БОЛЬНИЦА"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1052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1050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0609708"/>
                  </a:ext>
                </a:extLst>
              </a:tr>
              <a:tr h="290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"ПАВЛОВСКАЯ РАЙОННАЯ БОЛЬНИЦА ИМЕНИ ЗАСЛУЖЕННОГО ВРАЧА РОССИИ А.И.МАРЬИНА"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1177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1174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2652459"/>
                  </a:ext>
                </a:extLst>
              </a:tr>
              <a:tr h="290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"ОБЛАСТНОЙ КЛИНИЧЕСКИЙ КОЖНО-ВЕНЕРОЛОГИЧЕСКИЙ ДИСПАНСЕР"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784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782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4468280"/>
                  </a:ext>
                </a:extLst>
              </a:tr>
              <a:tr h="290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ОБЛАСТНОЙ КЛИНИЧЕСКИЙ ОНКОЛОГИЧЕСКИЙ ДИСПАНСЕР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8432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8406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744778"/>
                  </a:ext>
                </a:extLst>
              </a:tr>
              <a:tr h="18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"КУЗОВАТОВСКАЯ РАЙОННАЯ БОЛЬНИЦА"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2025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2018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0860545"/>
                  </a:ext>
                </a:extLst>
              </a:tr>
              <a:tr h="18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"УЛЬЯНОВСКАЯ РАЙОННАЯ БОЛЬНИЦА"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2688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2677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174879"/>
                  </a:ext>
                </a:extLst>
              </a:tr>
              <a:tr h="18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БОЛЬНИЦА № 2"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364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362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5515309"/>
                  </a:ext>
                </a:extLst>
              </a:tr>
              <a:tr h="273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"СТАРОКУЛАТКИНСКАЯ РАЙОННАЯ БОЛЬНИЦА"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1032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1024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3247688"/>
                  </a:ext>
                </a:extLst>
              </a:tr>
              <a:tr h="180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ГОРОДСКАЯ БОЛЬНИЦА №3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1326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1314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8211758"/>
                  </a:ext>
                </a:extLst>
              </a:tr>
              <a:tr h="262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УЛЬЯНОВСКАЯ ОБЛАСТНАЯ КЛИНИЧЕСКАЯ БОЛЬНИЦА</a:t>
                      </a:r>
                    </a:p>
                  </a:txBody>
                  <a:tcPr marL="6619" marR="6619" marT="66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26446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26192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6619" marR="6619" marT="6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57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9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95291"/>
              </p:ext>
            </p:extLst>
          </p:nvPr>
        </p:nvGraphicFramePr>
        <p:xfrm>
          <a:off x="107505" y="404664"/>
          <a:ext cx="8784976" cy="6405848"/>
        </p:xfrm>
        <a:graphic>
          <a:graphicData uri="http://schemas.openxmlformats.org/drawingml/2006/table">
            <a:tbl>
              <a:tblPr/>
              <a:tblGrid>
                <a:gridCol w="571381">
                  <a:extLst>
                    <a:ext uri="{9D8B030D-6E8A-4147-A177-3AD203B41FA5}">
                      <a16:colId xmlns:a16="http://schemas.microsoft.com/office/drawing/2014/main" xmlns="" val="4017393146"/>
                    </a:ext>
                  </a:extLst>
                </a:gridCol>
                <a:gridCol w="3499705">
                  <a:extLst>
                    <a:ext uri="{9D8B030D-6E8A-4147-A177-3AD203B41FA5}">
                      <a16:colId xmlns:a16="http://schemas.microsoft.com/office/drawing/2014/main" xmlns="" val="624725042"/>
                    </a:ext>
                  </a:extLst>
                </a:gridCol>
                <a:gridCol w="1642719">
                  <a:extLst>
                    <a:ext uri="{9D8B030D-6E8A-4147-A177-3AD203B41FA5}">
                      <a16:colId xmlns:a16="http://schemas.microsoft.com/office/drawing/2014/main" xmlns="" val="240272354"/>
                    </a:ext>
                  </a:extLst>
                </a:gridCol>
                <a:gridCol w="1571297">
                  <a:extLst>
                    <a:ext uri="{9D8B030D-6E8A-4147-A177-3AD203B41FA5}">
                      <a16:colId xmlns:a16="http://schemas.microsoft.com/office/drawing/2014/main" xmlns="" val="1674326682"/>
                    </a:ext>
                  </a:extLst>
                </a:gridCol>
                <a:gridCol w="1499874">
                  <a:extLst>
                    <a:ext uri="{9D8B030D-6E8A-4147-A177-3AD203B41FA5}">
                      <a16:colId xmlns:a16="http://schemas.microsoft.com/office/drawing/2014/main" xmlns="" val="1056193702"/>
                    </a:ext>
                  </a:extLst>
                </a:gridCol>
              </a:tblGrid>
              <a:tr h="47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"ЧЕРДАКЛИНСКАЯ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3464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3403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8203573"/>
                  </a:ext>
                </a:extLst>
              </a:tr>
              <a:tr h="2836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"БОЛЬШЕНАГАТКИНСКАЯ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2010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1970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5099548"/>
                  </a:ext>
                </a:extLst>
              </a:tr>
              <a:tr h="4225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"УЛЬЯНОВСКИЙ ОБЛАСТНОЙ КЛИНИЧЕСКИЙ ГОСПИТАЛЬ ВЕТЕРАНОВ ВОЙН"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4522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4423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5213009"/>
                  </a:ext>
                </a:extLst>
              </a:tr>
              <a:tr h="2836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"КАРСУНСКАЯ РАЙОННАЯ БОЛЬНИЦА ИМЕНИ ВРАЧА В.И.ФИОШИНА 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2059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2010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898547"/>
                  </a:ext>
                </a:extLst>
              </a:tr>
              <a:tr h="19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25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5004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4854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8164984"/>
                  </a:ext>
                </a:extLst>
              </a:tr>
              <a:tr h="19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26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"НИКОЛАЕВСКАЯ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2977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2882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999026"/>
                  </a:ext>
                </a:extLst>
              </a:tr>
              <a:tr h="19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"МАЙНСКАЯ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2279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2135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3852059"/>
                  </a:ext>
                </a:extLst>
              </a:tr>
              <a:tr h="561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"УЛЬЯНОВСКАЯ ОБЛАСТНАЯ ДЕТСКАЯ КЛИНИЧЕСКАЯ БОЛЬНИЦА ИМЕНИ ПОЛИТИЧЕСКОГО И ОБЩЕСТВЕННОГО ДЕЯТЕЛЯ Ю.Ф.ГОРЯЧЕВА"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14952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13987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8359236"/>
                  </a:ext>
                </a:extLst>
              </a:tr>
              <a:tr h="19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29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"СТАРОМАЙНСКАЯ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1451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1342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994163"/>
                  </a:ext>
                </a:extLst>
              </a:tr>
              <a:tr h="19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"НОВОСПАССКАЯ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2087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1928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549859"/>
                  </a:ext>
                </a:extLst>
              </a:tr>
              <a:tr h="4225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31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КЛИНИЧЕСКАЯ БОЛЬНИЦА СВЯТОГО АПОСТОЛА АНДРЕЯ ПЕРВОЗВАННОГО"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11700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10748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025082"/>
                  </a:ext>
                </a:extLst>
              </a:tr>
              <a:tr h="19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32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"ИНЗЕНСКАЯ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2969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2691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91%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7977727"/>
                  </a:ext>
                </a:extLst>
              </a:tr>
              <a:tr h="2836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33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"НОВОМАЛЫКЛИНСКАЯ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1461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1319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90%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6977546"/>
                  </a:ext>
                </a:extLst>
              </a:tr>
              <a:tr h="2836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34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"БАЗАРНОСЫЗГАНСКАЯ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604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529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88%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3736895"/>
                  </a:ext>
                </a:extLst>
              </a:tr>
              <a:tr h="19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35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"СЕНГИЛЕЕВСКАЯ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1920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1676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87%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7410602"/>
                  </a:ext>
                </a:extLst>
              </a:tr>
              <a:tr h="19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"СУРСКАЯ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1366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1186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87%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9432023"/>
                  </a:ext>
                </a:extLst>
              </a:tr>
              <a:tr h="4225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37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14066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12175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87%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909809"/>
                  </a:ext>
                </a:extLst>
              </a:tr>
              <a:tr h="19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38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"ТЕРЕНЬГУЛЬСКАЯ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1441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1241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86%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2938154"/>
                  </a:ext>
                </a:extLst>
              </a:tr>
              <a:tr h="2836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39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"ЦЕНТРАЛЬНАЯ ГОРОДСКАЯ КЛИНИЧЕСКАЯ БОЛЬНИЦА Г. УЛЬЯНОВСКА"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16450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13755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84%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3831419"/>
                  </a:ext>
                </a:extLst>
              </a:tr>
              <a:tr h="19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40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"ВЕШКАЙМСКАЯ РАЙОННАЯ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1441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1144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79%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101782"/>
                  </a:ext>
                </a:extLst>
              </a:tr>
              <a:tr h="2836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41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"ОБЛАСТНАЯ ДЕТСКАЯ ИНФЕКЦИОННАЯ БОЛЬНИЦА"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3024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1868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62%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9212839"/>
                  </a:ext>
                </a:extLst>
              </a:tr>
              <a:tr h="561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42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915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484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53%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2214533"/>
                  </a:ext>
                </a:extLst>
              </a:tr>
              <a:tr h="219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 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Итого по Ульяновской области:</a:t>
                      </a:r>
                    </a:p>
                  </a:txBody>
                  <a:tcPr marL="5699" marR="5699" marT="5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166857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156531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5699" marR="5699" marT="5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0041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1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352928" cy="36004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Скорая </a:t>
            </a:r>
            <a:r>
              <a:rPr lang="ru-RU" sz="80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медицинская </a:t>
            </a:r>
            <a:r>
              <a:rPr lang="ru-RU" sz="8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помощь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254"/>
              </p:ext>
            </p:extLst>
          </p:nvPr>
        </p:nvGraphicFramePr>
        <p:xfrm>
          <a:off x="107504" y="548680"/>
          <a:ext cx="8928992" cy="6309315"/>
        </p:xfrm>
        <a:graphic>
          <a:graphicData uri="http://schemas.openxmlformats.org/drawingml/2006/table">
            <a:tbl>
              <a:tblPr/>
              <a:tblGrid>
                <a:gridCol w="585508">
                  <a:extLst>
                    <a:ext uri="{9D8B030D-6E8A-4147-A177-3AD203B41FA5}">
                      <a16:colId xmlns:a16="http://schemas.microsoft.com/office/drawing/2014/main" xmlns="" val="4263739609"/>
                    </a:ext>
                  </a:extLst>
                </a:gridCol>
                <a:gridCol w="5359900">
                  <a:extLst>
                    <a:ext uri="{9D8B030D-6E8A-4147-A177-3AD203B41FA5}">
                      <a16:colId xmlns:a16="http://schemas.microsoft.com/office/drawing/2014/main" xmlns="" val="3735962794"/>
                    </a:ext>
                  </a:extLst>
                </a:gridCol>
                <a:gridCol w="994528">
                  <a:extLst>
                    <a:ext uri="{9D8B030D-6E8A-4147-A177-3AD203B41FA5}">
                      <a16:colId xmlns:a16="http://schemas.microsoft.com/office/drawing/2014/main" xmlns="" val="27226490"/>
                    </a:ext>
                  </a:extLst>
                </a:gridCol>
                <a:gridCol w="994528">
                  <a:extLst>
                    <a:ext uri="{9D8B030D-6E8A-4147-A177-3AD203B41FA5}">
                      <a16:colId xmlns:a16="http://schemas.microsoft.com/office/drawing/2014/main" xmlns="" val="850100376"/>
                    </a:ext>
                  </a:extLst>
                </a:gridCol>
                <a:gridCol w="994528">
                  <a:extLst>
                    <a:ext uri="{9D8B030D-6E8A-4147-A177-3AD203B41FA5}">
                      <a16:colId xmlns:a16="http://schemas.microsoft.com/office/drawing/2014/main" xmlns="" val="1694095120"/>
                    </a:ext>
                  </a:extLst>
                </a:gridCol>
              </a:tblGrid>
              <a:tr h="20961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№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Наименование медицинской организации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Скорая медицинская помощь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1110261"/>
                  </a:ext>
                </a:extLst>
              </a:tr>
              <a:tr h="474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Норматив случаев госпитализации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Оплаченные случаи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% выполнения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5192203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"СТАРОМАЙНСКАЯ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3811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3811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3497167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"ЧЕРДАКЛИНСКАЯ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7798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7797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2448777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"СУРСКАЯ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3619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3617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4079919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"НОВОУЛЬЯНОВСКАЯ ГОРОДСКАЯ БОЛЬНИЦА ИМ. А.Ф. АЛЬБЕРТ"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4643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4639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624465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ТИИНСКАЯ УЧАСТКОВАЯ БОЛЬНИЦА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1027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1026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5510810"/>
                  </a:ext>
                </a:extLst>
              </a:tr>
              <a:tr h="2938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"ПАВЛОВСКАЯ РАЙОННАЯ БОЛЬНИЦА ИМЕНИ ЗАСЛУЖЕННОГО ВРАЧА РОССИИ А.И.МАРЬИНА"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3025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3021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2832346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ЗЕРНОСОВХОЗСКАЯ УЧАСТКОВАЯ БОЛЬНИЦА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1341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1339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909294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"ТЕРЕНЬГУЛЬСКАЯ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3680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3673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0370303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"БАЗАРНОСЫЗГАНСКАЯ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1989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1985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9575767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МУЛЛОВСКАЯ УЧАСТКОВАЯ БОЛЬНИЦА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2115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2108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7186121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8516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8476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9471084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"РАДИЩЕВСКАЯ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2740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2712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7377480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"СТАРОКУЛАТКИНСКАЯ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2762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2723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543377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"НОВОМАЛЫКЛИНСКАЯ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3671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3557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5728952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"НОВОСПАССКАЯ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5419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5160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5437055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НОВО-МАЙНСКАЯ ГОРОДСКАЯ БОЛЬНИЦА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2499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2352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7446520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17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"БОЛЬШЕНАГАТКИНСКАЯ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5145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4668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91%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5364653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"НИКОЛАЕВСКАЯ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5734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5195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91%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0866634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19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"ВЕШКАЙМСКАЯ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4101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3663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89%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5744042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"КАРСУНСКАЯ РАЙОННАЯ БОЛЬНИЦА ИМЕНИ ВРАЧА В.И.ФИОШИНА 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5279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4648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88%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5538718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"СЕНГИЛЕЕВСКАЯ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5048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4340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86%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417116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"ИНЗЕНСКАЯ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7263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6240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86%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7970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"МАЙНСКАЯ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5569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4751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85%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2841922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"КУЗОВАТОВСКАЯ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5118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4318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84%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0639443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25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РЯЗАНОВСКАЯ УЧАСТКОВАЯ БОЛЬНИЦА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1288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1084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84%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1711265"/>
                  </a:ext>
                </a:extLst>
              </a:tr>
              <a:tr h="2938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26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31923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26661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84%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947543"/>
                  </a:ext>
                </a:extLst>
              </a:tr>
              <a:tr h="181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9606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7472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78%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974016"/>
                  </a:ext>
                </a:extLst>
              </a:tr>
              <a:tr h="2938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"УЛЬЯНОВСКАЯ ОБЛАСТНАЯ КЛИНИЧЕСКАЯ СТАНЦИЯ СКОРОЙ МЕДИЦИНСКОЙ ПОМОЩИ "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168301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128759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77%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8449527"/>
                  </a:ext>
                </a:extLst>
              </a:tr>
              <a:tr h="211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 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Итого по Ульяновской области</a:t>
                      </a:r>
                    </a:p>
                  </a:txBody>
                  <a:tcPr marL="4125" marR="4125" marT="41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281107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233134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83%</a:t>
                      </a:r>
                    </a:p>
                  </a:txBody>
                  <a:tcPr marL="4125" marR="4125" marT="4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540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9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xmlns="" id="{B4DE2172-8ACE-4C9B-BA74-9CA726096435}"/>
              </a:ext>
            </a:extLst>
          </p:cNvPr>
          <p:cNvSpPr/>
          <p:nvPr/>
        </p:nvSpPr>
        <p:spPr>
          <a:xfrm rot="16200000">
            <a:off x="5356066" y="2201905"/>
            <a:ext cx="3642602" cy="3642602"/>
          </a:xfrm>
          <a:prstGeom prst="rtTriangle">
            <a:avLst/>
          </a:prstGeom>
          <a:solidFill>
            <a:srgbClr val="C6D9F1">
              <a:alpha val="47059"/>
            </a:srgb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xmlns="" id="{F6067E12-2774-4CC0-960F-FDB414F4FA12}"/>
              </a:ext>
            </a:extLst>
          </p:cNvPr>
          <p:cNvSpPr/>
          <p:nvPr/>
        </p:nvSpPr>
        <p:spPr>
          <a:xfrm rot="5400000">
            <a:off x="129208" y="1002431"/>
            <a:ext cx="914400" cy="914400"/>
          </a:xfrm>
          <a:prstGeom prst="rtTriangle">
            <a:avLst/>
          </a:prstGeom>
          <a:solidFill>
            <a:srgbClr val="C6D9F1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6200000">
            <a:off x="8172400" y="5013177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87043"/>
            <a:ext cx="8022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/>
                <a:ea typeface="Calibri"/>
                <a:cs typeface="Times New Roman"/>
              </a:rPr>
              <a:t>Выполнение объёмов медицинской помощи за январь-ноябрь 2022 в рамках территориальной программы ОМС в сравнении январь-ноябрь с 2021 годом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9209" y="2201905"/>
            <a:ext cx="8864997" cy="2906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посещения с </a:t>
            </a:r>
            <a:r>
              <a:rPr lang="ru-RU" sz="1500" dirty="0" smtClean="0">
                <a:latin typeface="PT Astra Serif" pitchFamily="18" charset="-52"/>
                <a:ea typeface="PT Astra Serif" pitchFamily="18" charset="-52"/>
                <a:cs typeface="Times New Roman"/>
              </a:rPr>
              <a:t>иными </a:t>
            </a: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целями - </a:t>
            </a:r>
            <a:r>
              <a:rPr lang="ru-RU" sz="1500" b="1" dirty="0">
                <a:latin typeface="PT Astra Serif" pitchFamily="18" charset="-52"/>
                <a:ea typeface="PT Astra Serif" pitchFamily="18" charset="-52"/>
                <a:cs typeface="Times New Roman"/>
              </a:rPr>
              <a:t>97%</a:t>
            </a: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 от установленного норматива (2021 год - 95%), </a:t>
            </a:r>
          </a:p>
          <a:p>
            <a:pPr algn="just">
              <a:lnSpc>
                <a:spcPct val="115000"/>
              </a:lnSpc>
            </a:pPr>
            <a:endParaRPr lang="ru-RU" sz="400" dirty="0">
              <a:latin typeface="PT Astra Serif" pitchFamily="18" charset="-52"/>
              <a:ea typeface="PT Astra Serif" pitchFamily="18" charset="-52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обращения по поводу заболеваний - </a:t>
            </a:r>
            <a:r>
              <a:rPr lang="ru-RU" sz="1500" b="1" dirty="0">
                <a:latin typeface="PT Astra Serif" pitchFamily="18" charset="-52"/>
                <a:ea typeface="PT Astra Serif" pitchFamily="18" charset="-52"/>
                <a:cs typeface="Times New Roman"/>
              </a:rPr>
              <a:t>90% </a:t>
            </a: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от установленного норматива (2021 год – 91%),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профилактические медицинские осмотры – </a:t>
            </a:r>
            <a:r>
              <a:rPr lang="ru-RU" sz="1500" b="1" dirty="0">
                <a:latin typeface="PT Astra Serif" pitchFamily="18" charset="-52"/>
                <a:ea typeface="PT Astra Serif" pitchFamily="18" charset="-52"/>
                <a:cs typeface="Times New Roman"/>
              </a:rPr>
              <a:t>77 % </a:t>
            </a: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от установленного норматива (2021 год – 44%),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диспансеризация – </a:t>
            </a:r>
            <a:r>
              <a:rPr lang="ru-RU" sz="1500" b="1" dirty="0">
                <a:latin typeface="PT Astra Serif" pitchFamily="18" charset="-52"/>
                <a:ea typeface="PT Astra Serif" pitchFamily="18" charset="-52"/>
                <a:cs typeface="Times New Roman"/>
              </a:rPr>
              <a:t>81</a:t>
            </a: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 % от установленного норматива (2021 год – 24%):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                              в том числе углубленная диспансеризация – 82%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ru-RU" sz="400" dirty="0">
              <a:latin typeface="PT Astra Serif" pitchFamily="18" charset="-52"/>
              <a:ea typeface="PT Astra Serif" pitchFamily="18" charset="-52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посещения неотложной медицинской помощи - </a:t>
            </a:r>
            <a:r>
              <a:rPr lang="ru-RU" sz="1500" b="1" dirty="0">
                <a:latin typeface="PT Astra Serif" pitchFamily="18" charset="-52"/>
                <a:ea typeface="PT Astra Serif" pitchFamily="18" charset="-52"/>
                <a:cs typeface="Times New Roman"/>
              </a:rPr>
              <a:t>92%</a:t>
            </a: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 от установленного норматива (2021 год – 91%), 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в дневном стационаре –</a:t>
            </a:r>
            <a:r>
              <a:rPr lang="ru-RU" sz="1500" b="1" dirty="0">
                <a:latin typeface="PT Astra Serif" pitchFamily="18" charset="-52"/>
                <a:ea typeface="PT Astra Serif" pitchFamily="18" charset="-52"/>
                <a:cs typeface="Times New Roman"/>
              </a:rPr>
              <a:t> 94% </a:t>
            </a: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от установленного норматива (2021 год – 90%), 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в круглосуточном стационаре - </a:t>
            </a:r>
            <a:r>
              <a:rPr lang="ru-RU" sz="1500" b="1" dirty="0">
                <a:latin typeface="PT Astra Serif" pitchFamily="18" charset="-52"/>
                <a:ea typeface="PT Astra Serif" pitchFamily="18" charset="-52"/>
                <a:cs typeface="Times New Roman"/>
              </a:rPr>
              <a:t>94%</a:t>
            </a: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 от установленного норматива (2021 год – 95%),</a:t>
            </a:r>
            <a:endParaRPr lang="ru-RU" sz="400" dirty="0">
              <a:latin typeface="PT Astra Serif" pitchFamily="18" charset="-52"/>
              <a:ea typeface="PT Astra Serif" pitchFamily="18" charset="-52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по скорой медицинской помощи - </a:t>
            </a:r>
            <a:r>
              <a:rPr lang="ru-RU" sz="1500" b="1" dirty="0">
                <a:latin typeface="PT Astra Serif" pitchFamily="18" charset="-52"/>
                <a:ea typeface="PT Astra Serif" pitchFamily="18" charset="-52"/>
                <a:cs typeface="Times New Roman"/>
              </a:rPr>
              <a:t>83%</a:t>
            </a: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 от установленного норматива (2021 год – 81%),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 медицинским услугам – </a:t>
            </a:r>
            <a:r>
              <a:rPr lang="ru-RU" sz="15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90</a:t>
            </a:r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%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500" dirty="0">
                <a:latin typeface="PT Astra Serif" pitchFamily="18" charset="-52"/>
                <a:ea typeface="PT Astra Serif" pitchFamily="18" charset="-52"/>
                <a:cs typeface="Times New Roman"/>
              </a:rPr>
              <a:t>от установленного норматива (2021 год – </a:t>
            </a:r>
            <a:r>
              <a:rPr lang="ru-RU" sz="1500" dirty="0" smtClean="0">
                <a:latin typeface="PT Astra Serif" pitchFamily="18" charset="-52"/>
                <a:ea typeface="PT Astra Serif" pitchFamily="18" charset="-52"/>
                <a:cs typeface="Times New Roman"/>
              </a:rPr>
              <a:t>86</a:t>
            </a:r>
            <a:r>
              <a:rPr lang="ru-RU" sz="1500" dirty="0" smtClean="0">
                <a:latin typeface="PT Astra Serif" pitchFamily="18" charset="-52"/>
                <a:ea typeface="PT Astra Serif" pitchFamily="18" charset="-52"/>
                <a:cs typeface="Times New Roman"/>
              </a:rPr>
              <a:t>%).</a:t>
            </a:r>
            <a:endParaRPr lang="ru-RU" sz="1500" dirty="0">
              <a:latin typeface="PT Astra Serif" pitchFamily="18" charset="-52"/>
              <a:ea typeface="PT Astra Serif" pitchFamily="18" charset="-52"/>
              <a:cs typeface="Times New Roman"/>
            </a:endParaRP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xmlns="" id="{DB4AFAD5-26D8-44B2-B653-D8C3BE48AD49}"/>
              </a:ext>
            </a:extLst>
          </p:cNvPr>
          <p:cNvSpPr/>
          <p:nvPr/>
        </p:nvSpPr>
        <p:spPr>
          <a:xfrm rot="16200000">
            <a:off x="8100392" y="4941169"/>
            <a:ext cx="914400" cy="9144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1" descr="O:\Общие папки доступные всем отделам\Buch_Share\О.Б\Для Курдюмова Д.А\u8ne2fotd0h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1548172" cy="87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Bethesda ÐÐ¾ÐµÐ½Ð½Ð¾ ÐÐ¾ÑÑÐºÐ¾Ð¹ ÐÐµÐ´Ð¸ÑÐ¸Ð½ÑÐºÐ¸Ð¹ Ð¦ÐµÐ½ÑÑ, ÐÑÑÐ¸Ð»ÐµÐ½Ð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30" y="5157193"/>
            <a:ext cx="1705181" cy="8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97" y="5157193"/>
            <a:ext cx="1872208" cy="8838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07" y="5157192"/>
            <a:ext cx="1819752" cy="8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10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5" y="476672"/>
            <a:ext cx="8424936" cy="648072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Анализ выполнения медицинских услуг за январь-ноябрь 2022 г.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14694"/>
              </p:ext>
            </p:extLst>
          </p:nvPr>
        </p:nvGraphicFramePr>
        <p:xfrm>
          <a:off x="179512" y="1124742"/>
          <a:ext cx="8784976" cy="5338430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51485918"/>
                    </a:ext>
                  </a:extLst>
                </a:gridCol>
                <a:gridCol w="4200586">
                  <a:extLst>
                    <a:ext uri="{9D8B030D-6E8A-4147-A177-3AD203B41FA5}">
                      <a16:colId xmlns:a16="http://schemas.microsoft.com/office/drawing/2014/main" xmlns="" val="3064570586"/>
                    </a:ext>
                  </a:extLst>
                </a:gridCol>
                <a:gridCol w="952066">
                  <a:extLst>
                    <a:ext uri="{9D8B030D-6E8A-4147-A177-3AD203B41FA5}">
                      <a16:colId xmlns:a16="http://schemas.microsoft.com/office/drawing/2014/main" xmlns="" val="1937011766"/>
                    </a:ext>
                  </a:extLst>
                </a:gridCol>
                <a:gridCol w="952066">
                  <a:extLst>
                    <a:ext uri="{9D8B030D-6E8A-4147-A177-3AD203B41FA5}">
                      <a16:colId xmlns:a16="http://schemas.microsoft.com/office/drawing/2014/main" xmlns="" val="2281034900"/>
                    </a:ext>
                  </a:extLst>
                </a:gridCol>
                <a:gridCol w="952066">
                  <a:extLst>
                    <a:ext uri="{9D8B030D-6E8A-4147-A177-3AD203B41FA5}">
                      <a16:colId xmlns:a16="http://schemas.microsoft.com/office/drawing/2014/main" xmlns="" val="3547543850"/>
                    </a:ext>
                  </a:extLst>
                </a:gridCol>
              </a:tblGrid>
              <a:tr h="522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Наименование услуги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Наименование МО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План на январь-ноябрь 2022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Факт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% выполнения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9021514"/>
                  </a:ext>
                </a:extLst>
              </a:tr>
              <a:tr h="355069">
                <a:tc rowSpan="15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КУ КТ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без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контраста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"ГОРОДСКАЯ КЛИНИЧЕСКАЯ БОЛЬНИЦА СВЯТОГО АПОСТОЛА АНДРЕЯ ПЕРВОЗВАННОГО"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1154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1154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698360"/>
                  </a:ext>
                </a:extLst>
              </a:tr>
              <a:tr h="355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"УЛЬЯНОВСКИЙ ОБЛАСТНОЙ КЛИНИЧЕСКИЙ ГОСПИТАЛЬ ВЕТЕРАНОВ ВОЙН"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599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599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7019533"/>
                  </a:ext>
                </a:extLst>
              </a:tr>
              <a:tr h="461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"УЛЬЯНОВСКИЙ ОБЛАСТНОЙ КЛИНИЧЕСКИЙ ЦЕНТР СПЕЦИАЛИЗИРОВАННЫХ ВИДОВ МЕДИЦИНСКОЙ ПОМОЩИ ИМЕНИ ЗАСЛУЖЕННОГО ВРАЧА РОССИИ Е.М.ЧУЧКАЛОВА"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359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359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88111"/>
                  </a:ext>
                </a:extLst>
              </a:tr>
              <a:tr h="461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"УЛЬЯНОВСКАЯ ОБЛАСТНАЯ ДЕТСКАЯ КЛИНИЧЕСКАЯ БОЛЬНИЦА ИМЕНИ ПОЛИТИЧЕСКОГО И ОБЩЕСТВЕННОГО ДЕЯТЕЛЯ Ю.Ф.ГОРЯЧЕВА"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686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666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5643521"/>
                  </a:ext>
                </a:extLst>
              </a:tr>
              <a:tr h="308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ОБЛАСТНОЙ КЛИНИЧЕСКИЙ ОНКОЛОГИЧЕСКИЙ ДИСПАНСЕР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917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881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1716905"/>
                  </a:ext>
                </a:extLst>
              </a:tr>
              <a:tr h="208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"УЛЬЯНОВСКАЯ ОБЛАСТНАЯ КЛИНИЧЕСКАЯ БОЛЬНИЦА"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1008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967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8687038"/>
                  </a:ext>
                </a:extLst>
              </a:tr>
              <a:tr h="459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2442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2241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4538832"/>
                  </a:ext>
                </a:extLst>
              </a:tr>
              <a:tr h="208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"НОВОСПАССКАЯ РАЙОННАЯ БОЛЬНИЦА"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1242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1006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81%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782777"/>
                  </a:ext>
                </a:extLst>
              </a:tr>
              <a:tr h="208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1875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1483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79%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0316373"/>
                  </a:ext>
                </a:extLst>
              </a:tr>
              <a:tr h="208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"ИНЗЕНСКАЯ РАЙОННАЯ БОЛЬНИЦА"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644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482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75%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2561452"/>
                  </a:ext>
                </a:extLst>
              </a:tr>
              <a:tr h="461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5019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3598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72%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7250734"/>
                  </a:ext>
                </a:extLst>
              </a:tr>
              <a:tr h="198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 ГОРОДСКАЯ ПОЛИКЛИНИКА №1 ИМ.С.М.КИРОВА"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1200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815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68%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3658223"/>
                  </a:ext>
                </a:extLst>
              </a:tr>
              <a:tr h="198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ПОЛИКЛИНИКА № 5"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2831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1556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55%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2109053"/>
                  </a:ext>
                </a:extLst>
              </a:tr>
              <a:tr h="355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"ЦЕНТРАЛЬНАЯ ГОРОДСКАЯ КЛИНИЧЕСКАЯ БОЛЬНИЦА Г. УЛЬЯНОВСКА"</a:t>
                      </a:r>
                    </a:p>
                  </a:txBody>
                  <a:tcPr marL="6760" marR="6760" marT="67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1822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901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49%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450269"/>
                  </a:ext>
                </a:extLst>
              </a:tr>
              <a:tr h="355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 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16779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13110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78%</a:t>
                      </a:r>
                    </a:p>
                  </a:txBody>
                  <a:tcPr marL="6760" marR="6760" marT="6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01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2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13710"/>
              </p:ext>
            </p:extLst>
          </p:nvPr>
        </p:nvGraphicFramePr>
        <p:xfrm>
          <a:off x="107504" y="116632"/>
          <a:ext cx="8856984" cy="6193937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3270382118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61675701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48415626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7545806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166862929"/>
                    </a:ext>
                  </a:extLst>
                </a:gridCol>
              </a:tblGrid>
              <a:tr h="459297">
                <a:tc rowSpan="15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КУ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КТ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 контрастированием</a:t>
                      </a:r>
                    </a:p>
                  </a:txBody>
                  <a:tcPr marL="5521" marR="5521" marT="5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l" rtl="0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ОБЛАСТНОЙ КЛИНИЧЕСКИЙ ОНКОЛОГИЧЕСКИЙ ДИСПАНСЕР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4759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4759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517184"/>
                  </a:ext>
                </a:extLst>
              </a:tr>
              <a:tr h="451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"УЛЬЯНОВСКИЙ ОБЛАСТНОЙ КЛИНИЧЕСКИЙ ЦЕНТР СПЕЦИАЛИЗИРОВАННЫХ ВИДОВ МЕДИЦИНСКОЙ ПОМОЩИ ИМЕНИ ЗАСЛУЖЕННОГО ВРАЧА РОССИИ Е.М.ЧУЧКАЛОВА"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196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196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4927465"/>
                  </a:ext>
                </a:extLst>
              </a:tr>
              <a:tr h="303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"УЛЬЯНОВСКИЙ ОБЛАСТНОЙ КЛИНИЧЕСКИЙ ГОСПИТАЛЬ ВЕТЕРАНОВ ВОЙН"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183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183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087603"/>
                  </a:ext>
                </a:extLst>
              </a:tr>
              <a:tr h="203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ПОЛИКЛИНИКА № 5"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250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250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1303187"/>
                  </a:ext>
                </a:extLst>
              </a:tr>
              <a:tr h="203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"НОВОСПАССКАЯ РАЙОННАЯ БОЛЬНИЦА"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823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818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9988896"/>
                  </a:ext>
                </a:extLst>
              </a:tr>
              <a:tr h="451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2116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2101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227520"/>
                  </a:ext>
                </a:extLst>
              </a:tr>
              <a:tr h="451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"УЛЬЯНОВСКАЯ ОБЛАСТНАЯ ДЕТСКАЯ КЛИНИЧЕСКАЯ БОЛЬНИЦА ИМЕНИ ПОЛИТИЧЕСКОГО И ОБЩЕСТВЕННОГО ДЕЯТЕЛЯ Ю.Ф.ГОРЯЧЕВА"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522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508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8015980"/>
                  </a:ext>
                </a:extLst>
              </a:tr>
              <a:tr h="303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"ЦЕНТРАЛЬНАЯ ГОРОДСКАЯ КЛИНИЧЕСКАЯ БОЛЬНИЦА Г. УЛЬЯНОВСКА"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637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588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131207"/>
                  </a:ext>
                </a:extLst>
              </a:tr>
              <a:tr h="203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"УЛЬЯНОВСКАЯ ОБЛАСТНАЯ КЛИНИЧЕСКАЯ БОЛЬНИЦА"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550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495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3710028"/>
                  </a:ext>
                </a:extLst>
              </a:tr>
              <a:tr h="303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955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819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86%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3848210"/>
                  </a:ext>
                </a:extLst>
              </a:tr>
              <a:tr h="154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"ИНЗЕНСКАЯ РАЙОННАЯ БОЛЬНИЦА"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277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234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84%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5534427"/>
                  </a:ext>
                </a:extLst>
              </a:tr>
              <a:tr h="303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"ГОРОДСКАЯ КЛИНИЧЕСКАЯ БОЛЬНИЦА СВЯТОГО АПОСТОЛА АНДРЕЯ ПЕРВОЗВАННОГО"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515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424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82%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4054330"/>
                  </a:ext>
                </a:extLst>
              </a:tr>
              <a:tr h="203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419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245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58%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4744"/>
                  </a:ext>
                </a:extLst>
              </a:tr>
              <a:tr h="178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 ГОРОДСКАЯ ПОЛИКЛИНИКА №1 ИМ.С.М.КИРОВА"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457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92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58036"/>
                  </a:ext>
                </a:extLst>
              </a:tr>
              <a:tr h="154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10543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9611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734995"/>
                  </a:ext>
                </a:extLst>
              </a:tr>
              <a:tr h="20342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КУ МРТ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без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контраста</a:t>
                      </a:r>
                    </a:p>
                  </a:txBody>
                  <a:tcPr marL="5521" marR="5521" marT="5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"УЛЬЯНОВСКАЯ ОБЛАСТНАЯ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КЛИНИЧЕСКАЯ БОЛЬНИЦА"</a:t>
                      </a: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1253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1253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044526"/>
                  </a:ext>
                </a:extLst>
              </a:tr>
              <a:tr h="451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2187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2186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182745"/>
                  </a:ext>
                </a:extLst>
              </a:tr>
              <a:tr h="451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"УЛЬЯНОВСКАЯ ОБЛАСТНАЯ ДЕТСКАЯ КЛИНИЧЕСКАЯ БОЛЬНИЦА ИМЕНИ ПОЛИТИЧЕСКОГО И ОБЩЕСТВЕННОГО ДЕЯТЕЛЯ Ю.Ф.ГОРЯЧЕВА"</a:t>
                      </a: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1685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1660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772026"/>
                  </a:ext>
                </a:extLst>
              </a:tr>
              <a:tr h="303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ОБЛАСТНОЙ КЛИНИЧЕСКИЙ ОНКОЛОГИЧЕСКИЙ ДИСПАНСЕР</a:t>
                      </a: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2150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1490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69%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1247962"/>
                  </a:ext>
                </a:extLst>
              </a:tr>
              <a:tr h="154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"НОВОСПАССКАЯ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РАЙОННАЯ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БОЛЬНИЦА"</a:t>
                      </a: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959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590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62%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7239337"/>
                  </a:ext>
                </a:extLst>
              </a:tr>
              <a:tr h="154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6047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4993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83%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446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087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38047"/>
              </p:ext>
            </p:extLst>
          </p:nvPr>
        </p:nvGraphicFramePr>
        <p:xfrm>
          <a:off x="107504" y="332656"/>
          <a:ext cx="8856984" cy="6146084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396271914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13487899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784956720"/>
                    </a:ext>
                  </a:extLst>
                </a:gridCol>
                <a:gridCol w="879046">
                  <a:extLst>
                    <a:ext uri="{9D8B030D-6E8A-4147-A177-3AD203B41FA5}">
                      <a16:colId xmlns:a16="http://schemas.microsoft.com/office/drawing/2014/main" xmlns="" val="748227504"/>
                    </a:ext>
                  </a:extLst>
                </a:gridCol>
                <a:gridCol w="993162">
                  <a:extLst>
                    <a:ext uri="{9D8B030D-6E8A-4147-A177-3AD203B41FA5}">
                      <a16:colId xmlns:a16="http://schemas.microsoft.com/office/drawing/2014/main" xmlns="" val="3311689707"/>
                    </a:ext>
                  </a:extLst>
                </a:gridCol>
              </a:tblGrid>
              <a:tr h="602218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КУ МРТ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 контрастированием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7160" marR="7160" marT="7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"УЛЬЯНОВСКАЯ ОБЛАСТНАЯ ДЕТСКАЯ КЛИНИЧЕСКАЯ БОЛЬНИЦА ИМЕНИ ПОЛИТИЧЕСКОГО И ОБЩЕСТВЕННОГО ДЕЯТЕЛЯ Ю.Ф.ГОРЯЧЕВА"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424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424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3747901"/>
                  </a:ext>
                </a:extLst>
              </a:tr>
              <a:tr h="349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"УЛЬЯНОВСКАЯ ОБЛАСТНАЯ КЛИНИЧЕСКАЯ БОЛЬНИЦА"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322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306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9818098"/>
                  </a:ext>
                </a:extLst>
              </a:tr>
              <a:tr h="602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1792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1535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86%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9244015"/>
                  </a:ext>
                </a:extLst>
              </a:tr>
              <a:tr h="349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ОБЛАСТНОЙ КЛИНИЧЕСКИЙ ОНКОЛОГИЧЕСКИЙ ДИСПАНСЕР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1283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947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74%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2375721"/>
                  </a:ext>
                </a:extLst>
              </a:tr>
              <a:tr h="349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"НОВОСПАССКАЯ РАЙОННАЯ БОЛЬНИЦА"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227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8785718"/>
                  </a:ext>
                </a:extLst>
              </a:tr>
              <a:tr h="349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2256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1737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77%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269782"/>
                  </a:ext>
                </a:extLst>
              </a:tr>
              <a:tr h="34941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Маммография</a:t>
                      </a:r>
                    </a:p>
                  </a:txBody>
                  <a:tcPr marL="7160" marR="7160" marT="7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"УЛЬЯНОВСКАЯ РАЙОННАЯ БОЛЬНИЦА"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255144"/>
                  </a:ext>
                </a:extLst>
              </a:tr>
              <a:tr h="207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3210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3210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8363539"/>
                  </a:ext>
                </a:extLst>
              </a:tr>
              <a:tr h="207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"ЧЕРДАКЛИНСКАЯ РАЙОННАЯ БОЛЬНИЦА"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2190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2190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7137236"/>
                  </a:ext>
                </a:extLst>
              </a:tr>
              <a:tr h="349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"ИНЗЕНСКАЯ РАЙОННАЯ БОЛЬНИЦА"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1352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1352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8718684"/>
                  </a:ext>
                </a:extLst>
              </a:tr>
              <a:tr h="454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9040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9038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7575959"/>
                  </a:ext>
                </a:extLst>
              </a:tr>
              <a:tr h="306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 ГОРОДСКАЯ ПОЛИКЛИНИКА №1 ИМ.С.М.КИРОВА"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7425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7423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217855"/>
                  </a:ext>
                </a:extLst>
              </a:tr>
              <a:tr h="207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БОЛЬНИЦА № 2"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3712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3695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108025"/>
                  </a:ext>
                </a:extLst>
              </a:tr>
              <a:tr h="349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ОБЛАСТНОЙ КЛИНИЧЕСКИЙ ОНКОЛОГИЧЕСКИЙ ДИСПАНСЕР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3175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3160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6994226"/>
                  </a:ext>
                </a:extLst>
              </a:tr>
              <a:tr h="602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9614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8615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5463069"/>
                  </a:ext>
                </a:extLst>
              </a:tr>
              <a:tr h="207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БОЛЬНИЦА № 3"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2560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2526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389332"/>
                  </a:ext>
                </a:extLst>
              </a:tr>
              <a:tr h="2071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</a:txBody>
                  <a:tcPr marL="7160" marR="7160" marT="71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43278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42209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9555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434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17152"/>
              </p:ext>
            </p:extLst>
          </p:nvPr>
        </p:nvGraphicFramePr>
        <p:xfrm>
          <a:off x="251520" y="100419"/>
          <a:ext cx="8712970" cy="6751121"/>
        </p:xfrm>
        <a:graphic>
          <a:graphicData uri="http://schemas.openxmlformats.org/drawingml/2006/table">
            <a:tbl>
              <a:tblPr/>
              <a:tblGrid>
                <a:gridCol w="1841767">
                  <a:extLst>
                    <a:ext uri="{9D8B030D-6E8A-4147-A177-3AD203B41FA5}">
                      <a16:colId xmlns:a16="http://schemas.microsoft.com/office/drawing/2014/main" xmlns="" val="3182320460"/>
                    </a:ext>
                  </a:extLst>
                </a:gridCol>
                <a:gridCol w="3966880">
                  <a:extLst>
                    <a:ext uri="{9D8B030D-6E8A-4147-A177-3AD203B41FA5}">
                      <a16:colId xmlns:a16="http://schemas.microsoft.com/office/drawing/2014/main" xmlns="" val="693082079"/>
                    </a:ext>
                  </a:extLst>
                </a:gridCol>
                <a:gridCol w="1133394">
                  <a:extLst>
                    <a:ext uri="{9D8B030D-6E8A-4147-A177-3AD203B41FA5}">
                      <a16:colId xmlns:a16="http://schemas.microsoft.com/office/drawing/2014/main" xmlns="" val="1793941936"/>
                    </a:ext>
                  </a:extLst>
                </a:gridCol>
                <a:gridCol w="937891">
                  <a:extLst>
                    <a:ext uri="{9D8B030D-6E8A-4147-A177-3AD203B41FA5}">
                      <a16:colId xmlns:a16="http://schemas.microsoft.com/office/drawing/2014/main" xmlns="" val="714285814"/>
                    </a:ext>
                  </a:extLst>
                </a:gridCol>
                <a:gridCol w="833038">
                  <a:extLst>
                    <a:ext uri="{9D8B030D-6E8A-4147-A177-3AD203B41FA5}">
                      <a16:colId xmlns:a16="http://schemas.microsoft.com/office/drawing/2014/main" xmlns="" val="769989631"/>
                    </a:ext>
                  </a:extLst>
                </a:gridCol>
              </a:tblGrid>
              <a:tr h="270744">
                <a:tc rowSpan="24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Приемное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отделение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без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последующей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госпитализации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категории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"ДЕТСКАЯ ГОРОДСКАЯ КЛИНИЧЕСКАЯ БОЛЬНИЦА ГОРОДА УЛЬЯНОВСКА"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198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198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6149024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"ВЕШКАЙМСКАЯ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459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459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826587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"ИНЗЕНСКАЯ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644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632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126121"/>
                  </a:ext>
                </a:extLst>
              </a:tr>
              <a:tr h="270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"КАРСУНСКАЯ РАЙОННАЯ БОЛЬНИЦА ИМЕНИ ВРАЧА В.И.ФИОШИНА 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642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642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3996283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"КУЗОВАТОВСКАЯ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641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641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6635770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"РАДИЩЕВСКАЯ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275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275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3904446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"СЕНГИЛЕЕВСКАЯ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550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550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6707232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"СТАРОМАЙНСКАЯ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321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321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389866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"СУРСКАЯ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321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321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097487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"НОВОУЛЬЯНОВСКАЯ ГОРОДСКАЯ БОЛЬНИЦА ИМ. А.Ф. АЛЬБЕРТ"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370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370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679414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"БОЛЬШЕНАГАТКИНСКАЯ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468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468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3978977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"ЧЕРДАКЛИНСКАЯ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468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468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277753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"СТАРОКУЛАТКИНСКАЯ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275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269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071658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"НОВОСПАССКАЯ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2015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2007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7019708"/>
                  </a:ext>
                </a:extLst>
              </a:tr>
              <a:tr h="202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"ТЕРЕНЬГУЛЬСКАЯ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316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385781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472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472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520890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"МУЛЛОВСКАЯ УЧАСТКОВАЯ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183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179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5797278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"НОВОМАЛЫКЛИНСКАЯ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321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290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626309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"МАЙНСКАЯ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550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532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1832224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"НИКОЛАЕВСКАЯ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734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710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930701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3069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2520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82%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930605"/>
                  </a:ext>
                </a:extLst>
              </a:tr>
              <a:tr h="272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"ПАВЛОВСКАЯ РАЙОННАЯ БОЛЬНИЦА ИМЕНИ ЗАСЛУЖЕННОГО ВРАЧА РОССИИ А.И.МАРЬИНА"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286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253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88%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0134310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БОЛЬНИЦА № 3"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2288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1748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76%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2965340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</a:txBody>
                  <a:tcPr marL="4176" marR="4176" marT="41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15870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14641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801583"/>
                  </a:ext>
                </a:extLst>
              </a:tr>
              <a:tr h="404086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Приемное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отделение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без последующей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госпитализации 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категории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176" marR="4176" marT="41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"УЛЬЯНОВСКИЙ ОБЛАСТНОЙ КЛИНИЧЕСКИЙ ЦЕНТР СПЕЦИАЛИЗИРОВАННЫХ ВИДОВ МЕДИЦИНСКОЙ ПОМОЩИ ИМЕНИ ЗАСЛУЖЕННОГО ВРАЧА РОССИИ Е.М.ЧУЧКАЛОВА"</a:t>
                      </a:r>
                    </a:p>
                  </a:txBody>
                  <a:tcPr marL="4176" marR="4176" marT="4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20250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20250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629494"/>
                  </a:ext>
                </a:extLst>
              </a:tr>
              <a:tr h="404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4176" marR="4176" marT="4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10230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10230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1494072"/>
                  </a:ext>
                </a:extLst>
              </a:tr>
              <a:tr h="270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"ГОРОДСКАЯ КЛИНИЧЕСКАЯ БОЛЬНИЦА СВЯТОГО АПОСТОЛА АНДРЕЯ ПЕРВОЗВАННОГО"</a:t>
                      </a:r>
                    </a:p>
                  </a:txBody>
                  <a:tcPr marL="4176" marR="4176" marT="4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7600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7557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8949970"/>
                  </a:ext>
                </a:extLst>
              </a:tr>
              <a:tr h="404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"УЛЬЯНОВСКАЯ ОБЛАСТНАЯ ДЕТСКАЯ КЛИНИЧЕСКАЯ БОЛЬНИЦА ИМЕНИ ПОЛИТИЧЕСКОГО И ОБЩЕСТВЕННОГО ДЕЯТЕЛЯ Ю.Ф.ГОРЯЧЕВА"</a:t>
                      </a:r>
                    </a:p>
                  </a:txBody>
                  <a:tcPr marL="4176" marR="4176" marT="4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13070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12964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949162"/>
                  </a:ext>
                </a:extLst>
              </a:tr>
              <a:tr h="181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"ОБЛАСТНАЯ ДЕТСКАЯ ИНФЕКЦИОННАЯ БОЛЬНИЦА"</a:t>
                      </a:r>
                    </a:p>
                  </a:txBody>
                  <a:tcPr marL="4176" marR="4176" marT="4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800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791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6923488"/>
                  </a:ext>
                </a:extLst>
              </a:tr>
              <a:tr h="1598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"УЛЬЯНОВСКАЯ ОБЛАСТНАЯ КЛИНИЧЕСКАЯ БОЛЬНИЦА"</a:t>
                      </a:r>
                    </a:p>
                  </a:txBody>
                  <a:tcPr marL="4176" marR="4176" marT="4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15079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14737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242176"/>
                  </a:ext>
                </a:extLst>
              </a:tr>
              <a:tr h="270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4176" marR="4176" marT="4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10356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9292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9046742"/>
                  </a:ext>
                </a:extLst>
              </a:tr>
              <a:tr h="279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"ЦЕНТРАЛЬНАЯ ГОРОДСКАЯ КЛИНИЧЕСКАЯ БОЛЬНИЦА Г. УЛЬЯНОВСКА"</a:t>
                      </a:r>
                    </a:p>
                  </a:txBody>
                  <a:tcPr marL="4176" marR="4176" marT="4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11977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8754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73%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2837734"/>
                  </a:ext>
                </a:extLst>
              </a:tr>
              <a:tr h="15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</a:txBody>
                  <a:tcPr marL="4176" marR="4176" marT="41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79132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74345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4176" marR="4176" marT="4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5060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71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86722"/>
              </p:ext>
            </p:extLst>
          </p:nvPr>
        </p:nvGraphicFramePr>
        <p:xfrm>
          <a:off x="107505" y="116632"/>
          <a:ext cx="8928992" cy="6393334"/>
        </p:xfrm>
        <a:graphic>
          <a:graphicData uri="http://schemas.openxmlformats.org/drawingml/2006/table">
            <a:tbl>
              <a:tblPr/>
              <a:tblGrid>
                <a:gridCol w="1872209">
                  <a:extLst>
                    <a:ext uri="{9D8B030D-6E8A-4147-A177-3AD203B41FA5}">
                      <a16:colId xmlns:a16="http://schemas.microsoft.com/office/drawing/2014/main" xmlns="" val="3302135843"/>
                    </a:ext>
                  </a:extLst>
                </a:gridCol>
                <a:gridCol w="4032447">
                  <a:extLst>
                    <a:ext uri="{9D8B030D-6E8A-4147-A177-3AD203B41FA5}">
                      <a16:colId xmlns:a16="http://schemas.microsoft.com/office/drawing/2014/main" xmlns="" val="225820898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85828997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51965474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988796639"/>
                    </a:ext>
                  </a:extLst>
                </a:gridCol>
              </a:tblGrid>
              <a:tr h="291479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РНК корн-вир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COVID-19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ПЦР</a:t>
                      </a:r>
                    </a:p>
                  </a:txBody>
                  <a:tcPr marL="5073" marR="5073" marT="5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"ЦЕНТРАЛЬНАЯ ГОРОДСКАЯ КЛИНИЧЕСКАЯ БОЛЬНИЦА Г. УЛЬЯНОВСКА"</a:t>
                      </a:r>
                    </a:p>
                  </a:txBody>
                  <a:tcPr marL="5073" marR="5073" marT="50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9560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9560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627962"/>
                  </a:ext>
                </a:extLst>
              </a:tr>
              <a:tr h="291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"ОБЛАСТНОЙ КЛИНИЧЕСКИЙ КОЖНО-ВЕНЕРОЛОГИЧЕСКИЙ ДИСПАНСЕР"</a:t>
                      </a:r>
                    </a:p>
                  </a:txBody>
                  <a:tcPr marL="5073" marR="5073" marT="50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10257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10253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2947651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"НОВОСПАССКАЯ РАЙОННАЯ БОЛЬНИЦА"</a:t>
                      </a:r>
                    </a:p>
                  </a:txBody>
                  <a:tcPr marL="5073" marR="5073" marT="50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4823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4820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9178910"/>
                  </a:ext>
                </a:extLst>
              </a:tr>
              <a:tr h="471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5073" marR="5073" marT="50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14182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14182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7086753"/>
                  </a:ext>
                </a:extLst>
              </a:tr>
              <a:tr h="17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ПОЛИКЛИНИКА № 5"</a:t>
                      </a:r>
                    </a:p>
                  </a:txBody>
                  <a:tcPr marL="5073" marR="5073" marT="50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15394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15379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417900"/>
                  </a:ext>
                </a:extLst>
              </a:tr>
              <a:tr h="378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5073" marR="5073" marT="50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12420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12383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7369159"/>
                  </a:ext>
                </a:extLst>
              </a:tr>
              <a:tr h="434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"УЛЬЯНОВСКАЯ ОБЛАСТНАЯ ДЕТСКАЯ КЛИНИЧЕСКАЯ БОЛЬНИЦА ИМЕНИ ПОЛИТИЧЕСКОГО И ОБЩЕСТВЕННОГО ДЕЯТЕЛЯ Ю.Ф.ГОРЯЧЕВА"</a:t>
                      </a:r>
                    </a:p>
                  </a:txBody>
                  <a:tcPr marL="5073" marR="5073" marT="50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33136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33016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4940693"/>
                  </a:ext>
                </a:extLst>
              </a:tr>
              <a:tr h="291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"ГОРОДСКАЯ КЛИНИЧЕСКАЯ БОЛЬНИЦА СВЯТОГО АПОСТОЛА АНДРЕЯ ПЕРВОЗВАННОГО"</a:t>
                      </a:r>
                    </a:p>
                  </a:txBody>
                  <a:tcPr marL="5073" marR="5073" marT="50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12673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11989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7274774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"УЛЬЯНОВСКАЯ ОБЛАСТНАЯ КЛИНИЧЕСКАЯ БОЛЬНИЦА"</a:t>
                      </a:r>
                    </a:p>
                  </a:txBody>
                  <a:tcPr marL="5073" marR="5073" marT="50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31107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28708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496415"/>
                  </a:ext>
                </a:extLst>
              </a:tr>
              <a:tr h="17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 </a:t>
                      </a:r>
                    </a:p>
                  </a:txBody>
                  <a:tcPr marL="5073" marR="5073" marT="50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129370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126108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353693"/>
                  </a:ext>
                </a:extLst>
              </a:tr>
              <a:tr h="291479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УЗИ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плода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I, II триместра</a:t>
                      </a:r>
                    </a:p>
                  </a:txBody>
                  <a:tcPr marL="5073" marR="5073" marT="5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"ГОРОДСКАЯ КЛИНИЧЕСКАЯ БОЛЬНИЦА СВЯТОГО АПОСТОЛА АНДРЕЯ ПЕРВОЗВАННОГО"</a:t>
                      </a:r>
                    </a:p>
                  </a:txBody>
                  <a:tcPr marL="5073" marR="5073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3843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3627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337910"/>
                  </a:ext>
                </a:extLst>
              </a:tr>
              <a:tr h="434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"УЛЬЯНОВСКАЯ ОБЛАСТНАЯ ДЕТСКАЯ КЛИНИЧЕСКАЯ БОЛЬНИЦА ИМЕНИ ПОЛИТИЧЕСКОГО И ОБЩЕСТВЕННОГО ДЕЯТЕЛЯ Ю.Ф.ГОРЯЧЕВА"</a:t>
                      </a:r>
                    </a:p>
                  </a:txBody>
                  <a:tcPr marL="5073" marR="5073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3930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3719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690486"/>
                  </a:ext>
                </a:extLst>
              </a:tr>
              <a:tr h="192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"УЛЬЯНОВСКАЯ ОБЛАСТНАЯ КЛИНИЧЕСКАЯ БОЛЬНИЦА"</a:t>
                      </a:r>
                    </a:p>
                  </a:txBody>
                  <a:tcPr marL="5073" marR="5073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5867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5186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88%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3093334"/>
                  </a:ext>
                </a:extLst>
              </a:tr>
              <a:tr h="471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5073" marR="5073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1472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808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55%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885455"/>
                  </a:ext>
                </a:extLst>
              </a:tr>
              <a:tr h="17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 </a:t>
                      </a:r>
                    </a:p>
                  </a:txBody>
                  <a:tcPr marL="5073" marR="5073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13640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12532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3091843"/>
                  </a:ext>
                </a:extLst>
              </a:tr>
              <a:tr h="291479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УЗИ ССС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допплерография сосудов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5073" marR="5073" marT="5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"ГОРОДСКАЯ КЛИНИЧЕСКАЯ БОЛЬНИЦА СВЯТОГО АПОСТОЛА АНДРЕЯ ПЕРВОЗВАННОГО"</a:t>
                      </a:r>
                    </a:p>
                  </a:txBody>
                  <a:tcPr marL="5073" marR="5073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987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987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268758"/>
                  </a:ext>
                </a:extLst>
              </a:tr>
              <a:tr h="17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"ИНЗЕНСКАЯ РАЙОННАЯ БОЛЬНИЦА"</a:t>
                      </a:r>
                    </a:p>
                  </a:txBody>
                  <a:tcPr marL="5073" marR="5073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294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294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147195"/>
                  </a:ext>
                </a:extLst>
              </a:tr>
              <a:tr h="471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5073" marR="5073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1735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1673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6835710"/>
                  </a:ext>
                </a:extLst>
              </a:tr>
              <a:tr h="378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5073" marR="5073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979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893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91%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889708"/>
                  </a:ext>
                </a:extLst>
              </a:tr>
              <a:tr h="17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ПОЛИКЛИНИКА № 4"</a:t>
                      </a:r>
                    </a:p>
                  </a:txBody>
                  <a:tcPr marL="5073" marR="5073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250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217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87%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949180"/>
                  </a:ext>
                </a:extLst>
              </a:tr>
              <a:tr h="17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БОЛЬНИЦА № 2"</a:t>
                      </a:r>
                    </a:p>
                  </a:txBody>
                  <a:tcPr marL="5073" marR="5073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217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83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38%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85055"/>
                  </a:ext>
                </a:extLst>
              </a:tr>
              <a:tr h="17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 </a:t>
                      </a:r>
                    </a:p>
                  </a:txBody>
                  <a:tcPr marL="5073" marR="5073" marT="50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2727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2474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91%</a:t>
                      </a:r>
                    </a:p>
                  </a:txBody>
                  <a:tcPr marL="5073" marR="5073" marT="5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6420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354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90839"/>
              </p:ext>
            </p:extLst>
          </p:nvPr>
        </p:nvGraphicFramePr>
        <p:xfrm>
          <a:off x="107504" y="116630"/>
          <a:ext cx="8856984" cy="6741370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33363155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71113184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06152823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81563983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114281446"/>
                    </a:ext>
                  </a:extLst>
                </a:gridCol>
              </a:tblGrid>
              <a:tr h="891282">
                <a:tc rowSpan="18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УЗИ ССС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дуплексное сканирование сосудов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7311" marR="7311" marT="73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"УЛЬЯНОВСКАЯ ОБЛАСТНАЯ ДЕТСКАЯ КЛИНИЧЕСКАЯ БОЛЬНИЦА ИМЕНИ ПОЛИТИЧЕСКОГО И ОБЩЕСТВЕННОГО ДЕЯТЕЛЯ Ю.Ф.ГОРЯЧЕВА"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8980410"/>
                  </a:ext>
                </a:extLst>
              </a:tr>
              <a:tr h="30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ПОЛИКЛИНИКА № 5"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580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580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771283"/>
                  </a:ext>
                </a:extLst>
              </a:tr>
              <a:tr h="30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"КУЗОВАТОВСКАЯ РАЙОННАЯ БОЛЬНИЦА"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275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275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8289011"/>
                  </a:ext>
                </a:extLst>
              </a:tr>
              <a:tr h="30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"УЛЬЯНОВСКАЯ РАЙОННАЯ БОЛЬНИЦА"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315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315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3465938"/>
                  </a:ext>
                </a:extLst>
              </a:tr>
              <a:tr h="449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"ЦЕНТРАЛЬНАЯ ГОРОДСКАЯ КЛИНИЧЕСКАЯ БОЛЬНИЦА Г. УЛЬЯНОВСКА"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1243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1243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818203"/>
                  </a:ext>
                </a:extLst>
              </a:tr>
              <a:tr h="30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ОБЛАСТНОЙ КАРДИОЛОГИЧЕСКИЙ ДИСПАНСЕР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733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733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8192586"/>
                  </a:ext>
                </a:extLst>
              </a:tr>
              <a:tr h="30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"ЧЕРДАКЛИНСКАЯ РАЙОННАЯ БОЛЬНИЦА"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396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396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4375384"/>
                  </a:ext>
                </a:extLst>
              </a:tr>
              <a:tr h="30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330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330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163238"/>
                  </a:ext>
                </a:extLst>
              </a:tr>
              <a:tr h="30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 ГОРОДСКАЯ ПОЛИКЛИНИКА №1 ИМ.С.М.КИРОВА"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2292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2292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143114"/>
                  </a:ext>
                </a:extLst>
              </a:tr>
              <a:tr h="30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ПОЛИКЛИНИКА № 4"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1156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1155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027236"/>
                  </a:ext>
                </a:extLst>
              </a:tr>
              <a:tr h="30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"РАДИЩЕВСКАЯ РАЙОННАЯ БОЛЬНИЦА"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183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182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27699"/>
                  </a:ext>
                </a:extLst>
              </a:tr>
              <a:tr h="30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"УЛЬЯНОВСКАЯ ОБЛАСТНАЯ КЛИНИЧЕСКАЯ БОЛЬНИЦА"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1983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1949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94785"/>
                  </a:ext>
                </a:extLst>
              </a:tr>
              <a:tr h="302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"НОВОСПАССКАЯ РАЙОННАЯ БОЛЬНИЦА"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749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730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258751"/>
                  </a:ext>
                </a:extLst>
              </a:tr>
              <a:tr h="257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БОЛЬНИЦА № 3"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860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832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3043226"/>
                  </a:ext>
                </a:extLst>
              </a:tr>
              <a:tr h="596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2285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2203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7788266"/>
                  </a:ext>
                </a:extLst>
              </a:tr>
              <a:tr h="257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БОЛЬНИЦА № 2"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917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759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83%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037170"/>
                  </a:ext>
                </a:extLst>
              </a:tr>
              <a:tr h="641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3945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3170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80%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978623"/>
                  </a:ext>
                </a:extLst>
              </a:tr>
              <a:tr h="320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 </a:t>
                      </a:r>
                    </a:p>
                  </a:txBody>
                  <a:tcPr marL="7311" marR="7311" marT="7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14392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14069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7311" marR="7311" marT="73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3383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229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534509"/>
              </p:ext>
            </p:extLst>
          </p:nvPr>
        </p:nvGraphicFramePr>
        <p:xfrm>
          <a:off x="107504" y="87124"/>
          <a:ext cx="8856984" cy="6432194"/>
        </p:xfrm>
        <a:graphic>
          <a:graphicData uri="http://schemas.openxmlformats.org/drawingml/2006/table">
            <a:tbl>
              <a:tblPr/>
              <a:tblGrid>
                <a:gridCol w="1873657">
                  <a:extLst>
                    <a:ext uri="{9D8B030D-6E8A-4147-A177-3AD203B41FA5}">
                      <a16:colId xmlns:a16="http://schemas.microsoft.com/office/drawing/2014/main" xmlns="" val="2217637198"/>
                    </a:ext>
                  </a:extLst>
                </a:gridCol>
                <a:gridCol w="4319031">
                  <a:extLst>
                    <a:ext uri="{9D8B030D-6E8A-4147-A177-3AD203B41FA5}">
                      <a16:colId xmlns:a16="http://schemas.microsoft.com/office/drawing/2014/main" xmlns="" val="311771663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794895997"/>
                    </a:ext>
                  </a:extLst>
                </a:gridCol>
                <a:gridCol w="881960">
                  <a:extLst>
                    <a:ext uri="{9D8B030D-6E8A-4147-A177-3AD203B41FA5}">
                      <a16:colId xmlns:a16="http://schemas.microsoft.com/office/drawing/2014/main" xmlns="" val="2308298029"/>
                    </a:ext>
                  </a:extLst>
                </a:gridCol>
                <a:gridCol w="702216">
                  <a:extLst>
                    <a:ext uri="{9D8B030D-6E8A-4147-A177-3AD203B41FA5}">
                      <a16:colId xmlns:a16="http://schemas.microsoft.com/office/drawing/2014/main" xmlns="" val="2422963345"/>
                    </a:ext>
                  </a:extLst>
                </a:gridCol>
              </a:tblGrid>
              <a:tr h="273681">
                <a:tc rowSpan="28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УЗИ ССС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эхокардиография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5046" marR="5046" marT="5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"УЛЬЯНОВСКИЙ ОБЛАСТНОЙ КЛИНИЧЕСКИЙ ГОСПИТАЛЬ ВЕТЕРАНОВ ВОЙН"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367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367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0759955"/>
                  </a:ext>
                </a:extLst>
              </a:tr>
              <a:tr h="185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"ВЕШКАЙМСКАЯ РАЙОННАЯ БОЛЬНИЦА"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1052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1052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4347742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"НОВОМАЛЫКЛИНСКАЯ РАЙОННАЯ БОЛЬНИЦА"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367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367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715971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"ИНЗЕНСКАЯ РАЙОННАЯ БОЛЬНИЦА"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442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442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955519"/>
                  </a:ext>
                </a:extLst>
              </a:tr>
              <a:tr h="262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"ГОРОДСКАЯ КЛИНИЧЕСКАЯ БОЛЬНИЦА СВЯТОГО АПОСТОЛА АНДРЕЯ ПЕРВОЗВАННОГО"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1230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1230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898472"/>
                  </a:ext>
                </a:extLst>
              </a:tr>
              <a:tr h="273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"ЦЕНТРАЛЬНАЯ ГОРОДСКАЯ КЛИНИЧЕСКАЯ БОЛЬНИЦА Г. УЛЬЯНОВСКА"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1566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1566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9103890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1331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1331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3621964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"КУЗОВАТОВСКАЯ РАЙОННАЯ БОЛЬНИЦА"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990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990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1662572"/>
                  </a:ext>
                </a:extLst>
              </a:tr>
              <a:tr h="273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"ДЕТСКАЯ ГОРОДСКАЯ КЛИНИЧЕСКАЯ БОЛЬНИЦА ГОРОДА УЛЬЯНОВСКА"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5952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5951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4821787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"ЧЕРДАКЛИНСКАЯ РАЙОННАЯ БОЛЬНИЦА"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1654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1653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0991597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 ГОРОДСКАЯ ПОЛИКЛИНИКА №1 ИМ.С.М.КИРОВА"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1192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1190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1060050"/>
                  </a:ext>
                </a:extLst>
              </a:tr>
              <a:tr h="408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5424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5424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3204140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ПОЛИКЛИНИКА № 5"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545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544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190097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"НОВОСПАССКАЯ РАЙОННАЯ БОЛЬНИЦА"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642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640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199869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ОБЛАСТНОЙ КАРДИОЛОГИЧЕСКИЙ ДИСПАНСЕР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1870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1861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5472911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"НИКОЛАЕВСКАЯ РАЙОННАЯ БОЛЬНИЦА"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641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635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0521462"/>
                  </a:ext>
                </a:extLst>
              </a:tr>
              <a:tr h="364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"УЛЬЯНОВСКАЯ ОБЛАСТНАЯ ДЕТСКАЯ КЛИНИЧЕСКАЯ БОЛЬНИЦА ИМЕНИ ПОЛИТИЧЕСКОГО И ОБЩЕСТВЕННОГО ДЕЯТЕЛЯ Ю.Ф.ГОРЯЧЕВА"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2560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2523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6355433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ЗЕРНОСОВХОЗСКАЯ УЧАСТКОВАЯ БОЛЬНИЦА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183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180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397207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"СТАРОКУЛАТКИНСКАЯ РАЙОННАЯ БОЛЬНИЦА"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700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686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8066813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"МУЛЛОВСКАЯ УЧАСТКОВАЯ БОЛЬНИЦА"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306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299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3161994"/>
                  </a:ext>
                </a:extLst>
              </a:tr>
              <a:tr h="270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4165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4033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8799463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БОЛЬНИЦА № 3"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780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746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7771692"/>
                  </a:ext>
                </a:extLst>
              </a:tr>
              <a:tr h="196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"УЛЬЯНОВСКАЯ ОБЛАСТНАЯ КЛИНИЧЕСКАЯ БОЛЬНИЦА"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2117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2018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601069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"УЛЬЯНОВСКАЯ РАЙОННАЯ БОЛЬНИЦА"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885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837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8931270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ПОЛИКЛИНИКА № 4"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2172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2026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93%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5583341"/>
                  </a:ext>
                </a:extLst>
              </a:tr>
              <a:tr h="21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"ПАВЛОВСКАЯ РАЙОННАЯ БОЛЬНИЦА ИМЕНИ ЗАСЛУЖЕННОГО ВРАЧА РОССИИ А.И.МАРЬИНА"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799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734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9047949"/>
                  </a:ext>
                </a:extLst>
              </a:tr>
              <a:tr h="333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"НОВОУЛЬЯНОВСКАЯ ГОРОДСКАЯ БОЛЬНИЦА ИМ. А.Ф. АЛЬБЕРТ"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340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270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79%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520957"/>
                  </a:ext>
                </a:extLst>
              </a:tr>
              <a:tr h="19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 </a:t>
                      </a:r>
                    </a:p>
                  </a:txBody>
                  <a:tcPr marL="5046" marR="5046" marT="5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34848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34171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5046" marR="5046" marT="5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8819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805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365827"/>
              </p:ext>
            </p:extLst>
          </p:nvPr>
        </p:nvGraphicFramePr>
        <p:xfrm>
          <a:off x="107504" y="116632"/>
          <a:ext cx="8928991" cy="6753618"/>
        </p:xfrm>
        <a:graphic>
          <a:graphicData uri="http://schemas.openxmlformats.org/drawingml/2006/table">
            <a:tbl>
              <a:tblPr/>
              <a:tblGrid>
                <a:gridCol w="1814836">
                  <a:extLst>
                    <a:ext uri="{9D8B030D-6E8A-4147-A177-3AD203B41FA5}">
                      <a16:colId xmlns:a16="http://schemas.microsoft.com/office/drawing/2014/main" xmlns="" val="1389999096"/>
                    </a:ext>
                  </a:extLst>
                </a:gridCol>
                <a:gridCol w="4113906">
                  <a:extLst>
                    <a:ext uri="{9D8B030D-6E8A-4147-A177-3AD203B41FA5}">
                      <a16:colId xmlns:a16="http://schemas.microsoft.com/office/drawing/2014/main" xmlns="" val="1308003035"/>
                    </a:ext>
                  </a:extLst>
                </a:gridCol>
                <a:gridCol w="1000083">
                  <a:extLst>
                    <a:ext uri="{9D8B030D-6E8A-4147-A177-3AD203B41FA5}">
                      <a16:colId xmlns:a16="http://schemas.microsoft.com/office/drawing/2014/main" xmlns="" val="3104574805"/>
                    </a:ext>
                  </a:extLst>
                </a:gridCol>
                <a:gridCol w="1000083">
                  <a:extLst>
                    <a:ext uri="{9D8B030D-6E8A-4147-A177-3AD203B41FA5}">
                      <a16:colId xmlns:a16="http://schemas.microsoft.com/office/drawing/2014/main" xmlns="" val="4156902390"/>
                    </a:ext>
                  </a:extLst>
                </a:gridCol>
                <a:gridCol w="1000083">
                  <a:extLst>
                    <a:ext uri="{9D8B030D-6E8A-4147-A177-3AD203B41FA5}">
                      <a16:colId xmlns:a16="http://schemas.microsoft.com/office/drawing/2014/main" xmlns="" val="417115490"/>
                    </a:ext>
                  </a:extLst>
                </a:gridCol>
              </a:tblGrid>
              <a:tr h="320310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ЭДИ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бронхоскопия</a:t>
                      </a:r>
                    </a:p>
                  </a:txBody>
                  <a:tcPr marL="5055" marR="5055" marT="5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ОБЛАСТНОЙ КЛИНИЧЕСКИЙ ОНКОЛОГИЧЕСКИЙ ДИСПАНСЕР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458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458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717495"/>
                  </a:ext>
                </a:extLst>
              </a:tr>
              <a:tr h="160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ПОЛИКЛИНИКА № 4"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209094"/>
                  </a:ext>
                </a:extLst>
              </a:tr>
              <a:tr h="24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"УЛЬЯНОВСКАЯ ОБЛАСТНАЯ КЛИНИЧЕСКАЯ БОЛЬНИЦА"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165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152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7683040"/>
                  </a:ext>
                </a:extLst>
              </a:tr>
              <a:tr h="560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120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95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79%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354263"/>
                  </a:ext>
                </a:extLst>
              </a:tr>
              <a:tr h="400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34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76%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2837867"/>
                  </a:ext>
                </a:extLst>
              </a:tr>
              <a:tr h="24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"УЛЬЯНОВСКАЯ РАЙОННАЯ БОЛЬНИЦА"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76%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527465"/>
                  </a:ext>
                </a:extLst>
              </a:tr>
              <a:tr h="172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685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660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5123731"/>
                  </a:ext>
                </a:extLst>
              </a:tr>
              <a:tr h="220045">
                <a:tc rowSpan="19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ЭДИ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колоноскопия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БОЛЬНИЦА № 2"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143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143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4648636"/>
                  </a:ext>
                </a:extLst>
              </a:tr>
              <a:tr h="160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 ГОРОДСКАЯ ПОЛИКЛИНИКА №1 ИМ.С.М.КИРОВА"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175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175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2371351"/>
                  </a:ext>
                </a:extLst>
              </a:tr>
              <a:tr h="46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"УЛЬЯНОВСКИЙ ОБЛАСТНОЙ КЛИНИЧЕСКИЙ ЦЕНТР СПЕЦИАЛИЗИРОВАННЫХ ВИДОВ МЕДИЦИНСКОЙ ПОМОЩИ ИМЕНИ ЗАСЛУЖЕННОГО ВРАЧА РОССИИ Е.М.ЧУЧКАЛОВА"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46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46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445470"/>
                  </a:ext>
                </a:extLst>
              </a:tr>
              <a:tr h="177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154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154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67525"/>
                  </a:ext>
                </a:extLst>
              </a:tr>
              <a:tr h="489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727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727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570544"/>
                  </a:ext>
                </a:extLst>
              </a:tr>
              <a:tr h="24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"НОВОСПАССКАЯ РАЙОННАЯ БОЛЬНИЦА"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61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61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5518708"/>
                  </a:ext>
                </a:extLst>
              </a:tr>
              <a:tr h="15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"ЧЕРДАКЛИНСКАЯ РАЙОННАЯ БОЛЬНИЦА"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117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117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9363046"/>
                  </a:ext>
                </a:extLst>
              </a:tr>
              <a:tr h="224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"УЛЬЯНОВСКАЯ ОБЛАСТНАЯ КЛИНИЧЕСКАЯ БОЛЬНИЦА"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385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383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5663700"/>
                  </a:ext>
                </a:extLst>
              </a:tr>
              <a:tr h="169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БОЛЬНИЦА № 3"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137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136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8045316"/>
                  </a:ext>
                </a:extLst>
              </a:tr>
              <a:tr h="24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ПОЛИКЛИНИКА № 4"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280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277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6828237"/>
                  </a:ext>
                </a:extLst>
              </a:tr>
              <a:tr h="160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"КУЗОВАТОВСКАЯ РАЙОННАЯ БОЛЬНИЦА"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69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68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2872659"/>
                  </a:ext>
                </a:extLst>
              </a:tr>
              <a:tr h="160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ПОЛИКЛИНИКА № 5"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46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45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7484786"/>
                  </a:ext>
                </a:extLst>
              </a:tr>
              <a:tr h="376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290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277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188937"/>
                  </a:ext>
                </a:extLst>
              </a:tr>
              <a:tr h="184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"ИНЗЕНСКАЯ РАЙОННАЯ БОЛЬНИЦА"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77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63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82%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536533"/>
                  </a:ext>
                </a:extLst>
              </a:tr>
              <a:tr h="160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ОБЛАСТНОЙ КЛИНИЧЕСКИЙ ОНКОЛОГИЧЕСКИЙ ДИСПАНСЕР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871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708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81%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3103815"/>
                  </a:ext>
                </a:extLst>
              </a:tr>
              <a:tr h="160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ПОЛИКЛИНИКА № 3"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40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80%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48632"/>
                  </a:ext>
                </a:extLst>
              </a:tr>
              <a:tr h="160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"УЛЬЯНОВСКАЯ РАЙОННАЯ БОЛЬНИЦА"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71%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1627197"/>
                  </a:ext>
                </a:extLst>
              </a:tr>
              <a:tr h="310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"ПАВЛОВСКАЯ РАЙОННАЯ БОЛЬНИЦА ИМЕНИ ЗАСЛУЖЕННОГО ВРАЧА РОССИИ А.И.МАРЬИНА"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51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63%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8784108"/>
                  </a:ext>
                </a:extLst>
              </a:tr>
              <a:tr h="172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</a:txBody>
                  <a:tcPr marL="5055" marR="5055" marT="5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2959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2729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5055" marR="5055" marT="5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9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339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58495"/>
              </p:ext>
            </p:extLst>
          </p:nvPr>
        </p:nvGraphicFramePr>
        <p:xfrm>
          <a:off x="107504" y="0"/>
          <a:ext cx="8928992" cy="6888879"/>
        </p:xfrm>
        <a:graphic>
          <a:graphicData uri="http://schemas.openxmlformats.org/drawingml/2006/table">
            <a:tbl>
              <a:tblPr/>
              <a:tblGrid>
                <a:gridCol w="1656182">
                  <a:extLst>
                    <a:ext uri="{9D8B030D-6E8A-4147-A177-3AD203B41FA5}">
                      <a16:colId xmlns:a16="http://schemas.microsoft.com/office/drawing/2014/main" xmlns="" val="1005553899"/>
                    </a:ext>
                  </a:extLst>
                </a:gridCol>
                <a:gridCol w="4464497">
                  <a:extLst>
                    <a:ext uri="{9D8B030D-6E8A-4147-A177-3AD203B41FA5}">
                      <a16:colId xmlns:a16="http://schemas.microsoft.com/office/drawing/2014/main" xmlns="" val="4677816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36242462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3241626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594339081"/>
                    </a:ext>
                  </a:extLst>
                </a:gridCol>
              </a:tblGrid>
              <a:tr h="1461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ЭДИ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ректосигмоидоскопия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 ГОРОДСКАЯ ПОЛИКЛИНИКА №1 ИМ.С.М.КИРОВА"</a:t>
                      </a:r>
                    </a:p>
                  </a:txBody>
                  <a:tcPr marL="3457" marR="3457" marT="34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287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287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2043491"/>
                  </a:ext>
                </a:extLst>
              </a:tr>
              <a:tr h="260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3457" marR="3457" marT="34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43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84%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385749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 </a:t>
                      </a:r>
                    </a:p>
                  </a:txBody>
                  <a:tcPr marL="3457" marR="3457" marT="34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330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323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3098659"/>
                  </a:ext>
                </a:extLst>
              </a:tr>
              <a:tr h="146113">
                <a:tc rowSpan="36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ЭДИ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эзофагогастродуоденскопия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 ГОРОДСКАЯ ПОЛИКЛИНИКА №1 ИМ.С.М.КИРОВА"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1174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1174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2237653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1001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1001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5919793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"КАРСУНСКАЯ РАЙОННАЯ БОЛЬНИЦА ИМЕНИ ВРАЧА В.И.ФИОШИНА 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482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482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147620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"КУЗОВАТОВСКАЯ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398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398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9905944"/>
                  </a:ext>
                </a:extLst>
              </a:tr>
              <a:tr h="260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"ПАВЛОВСКАЯ РАЙОННАЯ БОЛЬНИЦА ИМЕНИ ЗАСЛУЖЕННОГО ВРАЧА РОССИИ А.И.МАРЬИНА"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230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230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62597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"ЧЕРДАКЛИНСКАЯ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677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677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5375572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"НОВОМАЛЫКЛИНСКАЯ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330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330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7294329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БОЛЬНИЦА № 3"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1175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1175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1610884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БОЛЬНИЦА № 2"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1074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1074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1060259"/>
                  </a:ext>
                </a:extLst>
              </a:tr>
              <a:tr h="260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1296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1296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513553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ОБЛАСТНОЙ КЛИНИЧЕСКИЙ ОНКОЛОГИЧЕСКИЙ ДИСПАНСЕР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733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733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1353154"/>
                  </a:ext>
                </a:extLst>
              </a:tr>
              <a:tr h="388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"УЛЬЯНОВСКИЙ ОБЛАСТНОЙ КЛИНИЧЕСКИЙ ЦЕНТР СПЕЦИАЛИЗИРОВАННЫХ ВИДОВ МЕДИЦИНСКОЙ ПОМОЩИ ИМЕНИ ЗАСЛУЖЕННОГО ВРАЧА РОССИИ Е.М.ЧУЧКАЛОВА"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642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642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7037008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"НОВОСПАССКАЯ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489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489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386151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ПОЛИКЛИНИКА № 4"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2785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2785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8859106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"НОВОУЛЬЯНОВСКАЯ ГОРОДСКАЯ БОЛЬНИЦА ИМ. А.Ф. АЛЬБЕРТ"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223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223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454119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"НОВО-МАЙНСКАЯ ГОРОДСКАЯ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59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59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7701224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"РАДИЩЕВСКАЯ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9547673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"ЦЕНТРАЛЬНАЯ ГОРОДСКАЯ КЛИНИЧЕСКАЯ БОЛЬНИЦА Г. УЛЬЯНОВСКА"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1275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1274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144179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"СЕНГИЛЕЕВСКАЯ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510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509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9207980"/>
                  </a:ext>
                </a:extLst>
              </a:tr>
              <a:tr h="260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"УЛЬЯНОВСКАЯ ОБЛАСТНАЯ ДЕТСКАЯ КЛИНИЧЕСКАЯ БОЛЬНИЦА ИМЕНИ ПОЛИТИЧЕСКОГО И ОБЩЕСТВЕННОГО ДЕЯТЕЛЯ Ю.Ф.ГОРЯЧЕВА"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1002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1000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8833517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"ИНЗЕНСКАЯ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493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492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184944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"СУРСКАЯ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318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317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257196"/>
                  </a:ext>
                </a:extLst>
              </a:tr>
              <a:tr h="388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2471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2455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092180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"НИКОЛАЕВСКАЯ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289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284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796521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"СТАРОКУЛАТКИНСКАЯ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246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238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4078248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"МАЙНСКАЯ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482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465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19204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ПОЛИКЛИНИКА № 5"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835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802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3325298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"ДЕТСКАЯ ГОРОДСКАЯ КЛИНИЧЕСКАЯ БОЛЬНИЦА ГОРОДА УЛЬЯНОВСКА"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1100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1046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7206911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"ТЕРЕНЬГУЛЬСКАЯ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319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300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185110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ПОЛИКЛИНИКА № 6"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1132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1048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93%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5745938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ПОЛИКЛИНИКА № 3"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930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857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92%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7410788"/>
                  </a:ext>
                </a:extLst>
              </a:tr>
              <a:tr h="260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"ГОРОДСКАЯ КЛИНИЧЕСКАЯ БОЛЬНИЦА СВЯТОГО АПОСТОЛА АНДРЕЯ ПЕРВОЗВАННОГО"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530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473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89%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7695746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"УЛЬЯНОВСКАЯ ОБЛАСТНАЯ КЛИНИЧЕСКАЯ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1630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1275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78%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057784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733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550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75%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4717779"/>
                  </a:ext>
                </a:extLst>
              </a:tr>
              <a:tr h="1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"ВЕШКАЙМСКАЯ РАЙОННАЯ БОЛЬНИЦА"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327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209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64%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4492926"/>
                  </a:ext>
                </a:extLst>
              </a:tr>
              <a:tr h="131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 </a:t>
                      </a:r>
                    </a:p>
                  </a:txBody>
                  <a:tcPr marL="3457" marR="3457" marT="3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24926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23914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3457" marR="3457" marT="3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143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756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B4CDBF" title="Размещение информации об оплаченных объёмах в разрезе КСГ в дневном и круглосуточном стационаре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8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836712"/>
            <a:ext cx="8640000" cy="554403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000" cy="39319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Размещение информации об оплаченных объёмах в разрезе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КСГ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на сайте                        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ТФОМС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Ульяновской области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29698"/>
              </p:ext>
            </p:extLst>
          </p:nvPr>
        </p:nvGraphicFramePr>
        <p:xfrm>
          <a:off x="137000" y="393631"/>
          <a:ext cx="8899496" cy="6408543"/>
        </p:xfrm>
        <a:graphic>
          <a:graphicData uri="http://schemas.openxmlformats.org/drawingml/2006/table">
            <a:tbl>
              <a:tblPr/>
              <a:tblGrid>
                <a:gridCol w="578829">
                  <a:extLst>
                    <a:ext uri="{9D8B030D-6E8A-4147-A177-3AD203B41FA5}">
                      <a16:colId xmlns:a16="http://schemas.microsoft.com/office/drawing/2014/main" xmlns="" val="4096628055"/>
                    </a:ext>
                  </a:extLst>
                </a:gridCol>
                <a:gridCol w="4363224">
                  <a:extLst>
                    <a:ext uri="{9D8B030D-6E8A-4147-A177-3AD203B41FA5}">
                      <a16:colId xmlns:a16="http://schemas.microsoft.com/office/drawing/2014/main" xmlns="" val="4079671958"/>
                    </a:ext>
                  </a:extLst>
                </a:gridCol>
                <a:gridCol w="1352712">
                  <a:extLst>
                    <a:ext uri="{9D8B030D-6E8A-4147-A177-3AD203B41FA5}">
                      <a16:colId xmlns:a16="http://schemas.microsoft.com/office/drawing/2014/main" xmlns="" val="3987285186"/>
                    </a:ext>
                  </a:extLst>
                </a:gridCol>
                <a:gridCol w="1241098">
                  <a:extLst>
                    <a:ext uri="{9D8B030D-6E8A-4147-A177-3AD203B41FA5}">
                      <a16:colId xmlns:a16="http://schemas.microsoft.com/office/drawing/2014/main" xmlns="" val="3052576374"/>
                    </a:ext>
                  </a:extLst>
                </a:gridCol>
                <a:gridCol w="1363633">
                  <a:extLst>
                    <a:ext uri="{9D8B030D-6E8A-4147-A177-3AD203B41FA5}">
                      <a16:colId xmlns:a16="http://schemas.microsoft.com/office/drawing/2014/main" xmlns="" val="3313865679"/>
                    </a:ext>
                  </a:extLst>
                </a:gridCol>
              </a:tblGrid>
              <a:tr h="1479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Наименование медицинской организации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Посещения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493047"/>
                  </a:ext>
                </a:extLst>
              </a:tr>
              <a:tr h="147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Норматив объёмов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Оплаченные объёмы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выполнения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0918390"/>
                  </a:ext>
                </a:extLst>
              </a:tr>
              <a:tr h="183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ОБЛАСТНОЙ КАРДИОЛОГИЧЕСКИЙ ДИСПАНСЕР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7 865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7 865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4576290"/>
                  </a:ext>
                </a:extLst>
              </a:tr>
              <a:tr h="197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ОБЛАСТНОЙ КЛИНИЧЕСКИЙ ОНКОЛОГИЧЕСКИЙ ДИСПАНСЕР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77 373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77 373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369769"/>
                  </a:ext>
                </a:extLst>
              </a:tr>
              <a:tr h="17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"НОВОСПАССКАЯ РАЙОННАЯ БОЛЬНИЦА"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22 403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22 403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5269718"/>
                  </a:ext>
                </a:extLst>
              </a:tr>
              <a:tr h="17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НОВО-МАЙНСКАЯ ГОРОДСКАЯ БОЛЬНИЦА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7 300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7 300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4363782"/>
                  </a:ext>
                </a:extLst>
              </a:tr>
              <a:tr h="17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ТИИНСКАЯ УЧАСТКОВАЯ БОЛЬНИЦА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2 940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2 940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3117588"/>
                  </a:ext>
                </a:extLst>
              </a:tr>
              <a:tr h="577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"УЛЬЯНОВСКИЙ ОБЛАСТНОЙ КЛИНИЧЕСКИЙ МЕДИЦИНСКИЙ ЦЕНТР ОКАЗАНИЯ ПОМОЩИ ЛИЦАМ,ПОСТРАДАВШИМ ОТ РАДИАЦИОННОГО ВОЗДЕЙСТВИЯ  И ПРОФЕССИОНАЛЬНОЙ ПАТОЛОГИИ ИМЕНИ ГЕРОЯ РОССИЙСКОЙ ФЕДЕРАЦИИ МАКСИМЧУКА В.М."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4 026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4 026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00912"/>
                  </a:ext>
                </a:extLst>
              </a:tr>
              <a:tr h="434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"УЛЬЯНОВСКИЙ ОБЛАСТНОЙ КЛИНИЧЕСКИЙ ЦЕНТР СПЕЦИАЛИЗИРОВАННЫХ ВИДОВ МЕДИЦИНСКОЙ ПОМОЩИ ИМЕНИ ЗАСЛУЖЕННОГО ВРАЧА РОССИИ Е.М.ЧУЧКАЛОВА"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56 486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56 485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672217"/>
                  </a:ext>
                </a:extLst>
              </a:tr>
              <a:tr h="17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"КУЗОВАТОВСКАЯ РАЙОННАЯ БОЛЬНИЦА"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21 946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21 945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5066860"/>
                  </a:ext>
                </a:extLst>
              </a:tr>
              <a:tr h="291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"УЛЬЯНОВСКИЙ ОБЛАСТНОЙ КЛИНИЧЕСКИЙ ГОСПИТАЛЬ ВЕТЕРАНОВ ВОЙН"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53 889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53 881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410141"/>
                  </a:ext>
                </a:extLst>
              </a:tr>
              <a:tr h="291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"ОБЛАСТНОЙ КЛИНИЧЕСКИЙ КОЖНО-ВЕНЕРОЛОГИЧЕСКИЙ ДИСПАНСЕР"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19 396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19 391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072160"/>
                  </a:ext>
                </a:extLst>
              </a:tr>
              <a:tr h="183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"СТАРОКУЛАТКИНСКАЯ РАЙОННАЯ БОЛЬНИЦА"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12 025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12 021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9385816"/>
                  </a:ext>
                </a:extLst>
              </a:tr>
              <a:tr h="291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"ГОРОДСКАЯ КЛИНИЧЕСКАЯ БОЛЬНИЦА СВЯТОГО АПОСТОЛА АНДРЕЯ ПЕРВОЗВАННОГО"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178 154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178 090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1044179"/>
                  </a:ext>
                </a:extLst>
              </a:tr>
              <a:tr h="291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"ДЕТСКАЯ ГОРОДСКАЯ КЛИНИЧЕСКАЯ БОЛЬНИЦА ГОРОДА УЛЬЯНОВСКА"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517 405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516 907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9100122"/>
                  </a:ext>
                </a:extLst>
              </a:tr>
              <a:tr h="17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"РАДИЩЕВСКАЯ РАЙОННАЯ БОЛЬНИЦА"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11 556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11 543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452101"/>
                  </a:ext>
                </a:extLst>
              </a:tr>
              <a:tr h="17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"БАРЫШСКАЯ РАЙОННАЯ БОЛЬНИЦА"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44 275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44 219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6955444"/>
                  </a:ext>
                </a:extLst>
              </a:tr>
              <a:tr h="17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"ТЕРЕНЬГУЛЬСКАЯ РАЙОННАЯ БОЛЬНИЦА"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15 651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15 616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63625"/>
                  </a:ext>
                </a:extLst>
              </a:tr>
              <a:tr h="17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ГОРОДСКАЯ БОЛЬНИЦА №3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20 444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20 396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0729222"/>
                  </a:ext>
                </a:extLst>
              </a:tr>
              <a:tr h="278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"ЦЕНТРАЛЬНАЯ ГОРОДСКАЯ КЛИНИЧЕСКАЯ БОЛЬНИЦА Г. УЛЬЯНОВСКА"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61 051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60 817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7097750"/>
                  </a:ext>
                </a:extLst>
              </a:tr>
              <a:tr h="17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"ГОРОДСКАЯ ПОЛИКЛИНИКА № 5"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51 437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51 226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3514934"/>
                  </a:ext>
                </a:extLst>
              </a:tr>
              <a:tr h="17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"ГОРОДСКАЯ ПОЛИКЛИНИКА № 6"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11 872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11 812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733507"/>
                  </a:ext>
                </a:extLst>
              </a:tr>
              <a:tr h="291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"ДЕТСКАЯ СПЕЦИАЛИЗИРОВАННАЯ ПСИХОНЕВРОЛОГИЧЕСКАЯ БОЛЬНИЦА № 1"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4 530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4 482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4132833"/>
                  </a:ext>
                </a:extLst>
              </a:tr>
              <a:tr h="197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"КАРСУНСКАЯ РАЙОННАЯ БОЛЬНИЦА ИМЕНИ ВРАЧА В.И.ФИОШИНА 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22 668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22 378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2755269"/>
                  </a:ext>
                </a:extLst>
              </a:tr>
              <a:tr h="339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23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40 312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39 789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5959687"/>
                  </a:ext>
                </a:extLst>
              </a:tr>
              <a:tr h="17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24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"СЕНГИЛЕЕВСКАЯ РАЙОННАЯ БОЛЬНИЦА"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21 560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21 254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99%</a:t>
                      </a:r>
                    </a:p>
                  </a:txBody>
                  <a:tcPr marL="4707" marR="4707" marT="4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20314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3005" y="116632"/>
            <a:ext cx="88274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Посещения с иными целями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181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26583"/>
              </p:ext>
            </p:extLst>
          </p:nvPr>
        </p:nvGraphicFramePr>
        <p:xfrm>
          <a:off x="107504" y="116629"/>
          <a:ext cx="8928992" cy="6192690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396727043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34275628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01802201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57510273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3512035113"/>
                    </a:ext>
                  </a:extLst>
                </a:gridCol>
              </a:tblGrid>
              <a:tr h="257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25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"ЧЕРДАКЛИНСКАЯ РАЙОННАЯ БОЛЬНИЦА"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36 945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36 390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3124632"/>
                  </a:ext>
                </a:extLst>
              </a:tr>
              <a:tr h="332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26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"ПАВЛОВСКАЯ РАЙОННАЯ БОЛЬНИЦА ИМЕНИ ЗАСЛУЖЕННОГО ВРАЧА РОССИИ А.И.МАРЬИНА"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13 132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12 911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879965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ЗЕРНОСОВХОЗСКАЯ УЧАСТКОВАЯ БОЛЬНИЦА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3 963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3 894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6527578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"НИКОЛАЕВСКАЯ РАЙОННАЯ БОЛЬНИЦА"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26 205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25 703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7618385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29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"ГОРОДСКАЯ БОЛЬНИЦА № 2"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12 509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12 214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136544"/>
                  </a:ext>
                </a:extLst>
              </a:tr>
              <a:tr h="495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ФГБУ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215 621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210 578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98%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7113851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31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"НОВОУЛЬЯНОВСКАЯ ГОРОДСКАЯ БОЛЬНИЦА ИМ. А.Ф. АЛЬБЕРТ"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19 650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19 156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784189"/>
                  </a:ext>
                </a:extLst>
              </a:tr>
              <a:tr h="332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32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"ЦЕНТР ОБЩЕСТВЕННОГО ЗДОРОВЬЯ И МЕДИЦИНСКОЙ ПРОФИЛАКТИКИ УЛЬЯНОВСКОЙ ОБЛАСТИ 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8 465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8 245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7896478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33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"ГОРОДСКАЯ ПОЛИКЛИНИКА № 4"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28 324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27 551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881469"/>
                  </a:ext>
                </a:extLst>
              </a:tr>
              <a:tr h="332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34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"УЛЬЯНОВСКАЯ ОБЛАСТНАЯ ДЕТСКАЯ КЛИНИЧЕСКАЯ БОЛЬНИЦА ИМЕНИ ПОЛИТИЧЕСКОГО И ОБЩЕСТВЕННОГО ДЕЯТЕЛЯ Ю.Ф.ГОРЯЧЕВА"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94 385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91 458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499659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35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ГОРОДСКАЯ ПОЛИКЛИНИКА №1 ИМ.С.М.КИРОВА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64 947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62 097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05987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"МАЙНСКАЯ РАЙОННАЯ БОЛЬНИЦА"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24 221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23 111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632264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37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"СТАРОМАЙНСКАЯ РАЙОННАЯ БОЛЬНИЦА"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15 848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14 997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303488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38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ГБУЗ "СТОМАТОЛОГИЧЕСКАЯ ПОЛИКЛИНИКА ГОРОДА УЛЬЯНОВСКА"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352 147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332 927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3369299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39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"БОЛЬШЕНАГАТКИНСКАЯ РАЙОННАЯ БОЛЬНИЦА"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22 106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20 892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08822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40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"УЛЬЯНОВСКАЯ РАЙОННАЯ БОЛЬНИЦА"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36 525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34 442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8562846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41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ГОРОДСКАЯ ПОЛИКЛИНИКА № 3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17 277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16 282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5950636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42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МУЛЛОВСКАЯ УЧАСТКОВАЯ БОЛЬНИЦА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6 791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6 372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673999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43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"БАЗАРНОСЫЗГАНСКАЯ РАЙОННАЯ БОЛЬНИЦА"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7 919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7 418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94%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8045839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44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"ВЕШКАЙМСКАЯ РАЙОННАЯ БОЛЬНИЦА"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17 317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16 164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93%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2829609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45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"НОВОМАЛЫКЛИНСКАЯ РАЙОННАЯ БОЛЬНИЦА"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16 620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14 894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90%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5767881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46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"СУРСКАЯ РАЙОННАЯ БОЛЬНИЦА"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15 417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13 380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87%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0615642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47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УЛЬЯНОВСКАЯ ОБЛАСТНАЯ КЛИНИЧЕСКАЯ БОЛЬНИЦА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156 490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134 761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86%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9368571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48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РЯЗАНОВСКАЯ УЧАСТКОВАЯ БОЛЬНИЦА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3 891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3 278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84%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5206557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49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"ИНЗЕНСКАЯ РАЙОННАЯ БОЛЬНИЦА"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30 743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24 614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80%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6947122"/>
                  </a:ext>
                </a:extLst>
              </a:tr>
              <a:tr h="34111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ИТОГО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2 318 401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2 247 310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97%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0721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-108519" y="0"/>
            <a:ext cx="8568952" cy="432048"/>
          </a:xfrm>
        </p:spPr>
        <p:txBody>
          <a:bodyPr>
            <a:normAutofit/>
          </a:bodyPr>
          <a:lstStyle/>
          <a:p>
            <a:pPr lvl="1" algn="ctr"/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Диспансеризация взрослого населения</a:t>
            </a:r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85689206"/>
              </p:ext>
            </p:extLst>
          </p:nvPr>
        </p:nvGraphicFramePr>
        <p:xfrm>
          <a:off x="0" y="188627"/>
          <a:ext cx="8964489" cy="6670317"/>
        </p:xfrm>
        <a:graphic>
          <a:graphicData uri="http://schemas.openxmlformats.org/drawingml/2006/table">
            <a:tbl>
              <a:tblPr/>
              <a:tblGrid>
                <a:gridCol w="435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154">
                  <a:extLst>
                    <a:ext uri="{9D8B030D-6E8A-4147-A177-3AD203B41FA5}">
                      <a16:colId xmlns:a16="http://schemas.microsoft.com/office/drawing/2014/main" xmlns="" val="1676553558"/>
                    </a:ext>
                  </a:extLst>
                </a:gridCol>
                <a:gridCol w="4741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1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7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66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7475">
                <a:tc gridSpan="6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№ п/п</a:t>
                      </a:r>
                    </a:p>
                  </a:txBody>
                  <a:tcPr marL="4014" marR="4014" marT="4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Наименование медицинской организации</a:t>
                      </a:r>
                    </a:p>
                  </a:txBody>
                  <a:tcPr marL="4014" marR="4014" marT="4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Годовой норматив</a:t>
                      </a:r>
                    </a:p>
                  </a:txBody>
                  <a:tcPr marL="4014" marR="4014" marT="4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Оплаченные объёмы</a:t>
                      </a:r>
                    </a:p>
                  </a:txBody>
                  <a:tcPr marL="4014" marR="4014" marT="4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% выполнения</a:t>
                      </a:r>
                    </a:p>
                  </a:txBody>
                  <a:tcPr marL="4014" marR="4014" marT="4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3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"ЦЕНТРАЛЬНАЯ ГОРОДСКАЯ КЛИНИЧЕСКАЯ БОЛЬНИЦА Г. УЛЬЯНОВСКА"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14 480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14 480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ТИИНСКАЯ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743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743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БОЛЬШЕНАГАТКИНСКАЯ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4 061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4 061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3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"ПАВЛОВСКАЯ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ИМЕНИ ЗАСЛУЖЕННОГО ВРАЧА РОССИИ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А.И.МАРЬИНА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2 352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2 351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КУЗОВАТОВСКАЯ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4 040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3 985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ВЕШКАЙМСКАЯ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3 221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3 116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97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"РАДИЩЕВСКАЯ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2 109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2 031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"НОВОСПАССКАЯ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4 281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4 112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2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ФГБУ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25 777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24 739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СТАРОМАЙНСКАЯ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2 969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2 835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СТАРОКУЛАТКИНСКАЯ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2 133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1 971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МУЛЛОВСКАЯ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1 621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1 495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КАРСУНСКАЯ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ИМЕНИ ВРАЧА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В.И.ФИОШИНА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4 179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3 806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14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"УЛЬЯНОВСКАЯ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6 402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5 791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НОВОУЛЬЯНОВСКАЯ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ГОРОДСКАЯ БОЛЬНИЦА ИМ.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А.Ф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. АЛЬБЕРТ"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3 682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3 306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ЗЕРНОСОВХОЗСКАЯ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998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890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89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17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ГОРОДСКАЯ ПОЛИКЛИНИКА № 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8 671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7 594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88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"ГОРОДСКАЯ ПОЛИКЛИНИКА № 4"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26 069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22 362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19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ТЕРЕНЬГУЛЬСКАЯ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2 818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2 410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"НИКОЛАЕВСКАЯ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4 452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3 686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БАРЫШСКАЯ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7 656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6 293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77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ЧАСТНОЕ УЧРЕЖДЕНИЕ ЗДРАВООХРАНЕНИЯ "БОЛЬНИЦА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РЖД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-МЕДИЦИНА" ГОРОДА УЛЬЯНОВСК"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2 303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1 800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78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НОВОМАЛЫКЛИНСКАЯ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2 870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2 161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77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24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"ЦЕНТРАЛЬНАЯ КЛИНИЧЕСКАЯ МЕДИКО-САНИТАРНАЯ ЧАСТЬ ИМЕНИ ЗАСЛУЖЕННОГО ВРАЧА РОССИИ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В.А.ЕГОРОВА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11 060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8 196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74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"ЧЕРДАКЛИНСКАЯ РБ"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7 014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5 157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74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"СЕНГИЛЕЕВСКАЯ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3 857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2 767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27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ГОРОДСКАЯ ПОЛИКЛИНИКА №1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ИМ.С.М.КИРОВА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12 073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8 568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28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  "ИНЗЕНСКАЯ РБ"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5 745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4 066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29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СУРСКАЯ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2 830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1 990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МАЙНСКАЯ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4 402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3 084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ГОРОДСКАЯ БОЛЬНИЦА №2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10 320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6 851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НОВО-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МАЙНСКАЯ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ГОРОДСКАЯ БОЛЬНИЦА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1 930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1 225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ГОРОДСКАЯ БОЛЬНИЦА №3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11 068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6 735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61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34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БАЗАРНОСЫЗГАНСКАЯ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"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1 521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819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54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ГОРОДСКАЯ ПОЛИКЛИНИКА № 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7 572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4 036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53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РЯЗАНОВСКАЯ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РБ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935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376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40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434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37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 ГОРОДСКАЯ ПОЛИКЛИНИКА № 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8 756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2 291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26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14349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ИТОГО: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226 970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182 179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80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1434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 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только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ГУЗы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217 279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179 512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83</a:t>
                      </a:r>
                    </a:p>
                  </a:txBody>
                  <a:tcPr marL="4014" marR="4014" marT="4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9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14426"/>
              </p:ext>
            </p:extLst>
          </p:nvPr>
        </p:nvGraphicFramePr>
        <p:xfrm>
          <a:off x="107505" y="-9"/>
          <a:ext cx="8856985" cy="6858008"/>
        </p:xfrm>
        <a:graphic>
          <a:graphicData uri="http://schemas.openxmlformats.org/drawingml/2006/table">
            <a:tbl>
              <a:tblPr/>
              <a:tblGrid>
                <a:gridCol w="576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49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4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1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4312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Углубленная диспансеризация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</a:rPr>
                        <a:t> </a:t>
                      </a: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105" marR="4105" marT="4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105" marR="4105" marT="4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105" marR="4105" marT="4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105" marR="4105" marT="4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</a:endParaRPr>
                    </a:p>
                  </a:txBody>
                  <a:tcPr marL="4105" marR="4105" marT="4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 п/п</a:t>
                      </a:r>
                    </a:p>
                  </a:txBody>
                  <a:tcPr marL="4105" marR="4105" marT="41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Наименование медицинской организации</a:t>
                      </a:r>
                    </a:p>
                  </a:txBody>
                  <a:tcPr marL="4105" marR="4105" marT="41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Годовой норматив</a:t>
                      </a:r>
                    </a:p>
                  </a:txBody>
                  <a:tcPr marL="4105" marR="4105" marT="41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Оплаченные объёмы</a:t>
                      </a:r>
                    </a:p>
                  </a:txBody>
                  <a:tcPr marL="4105" marR="4105" marT="41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выполнения</a:t>
                      </a:r>
                    </a:p>
                  </a:txBody>
                  <a:tcPr marL="4105" marR="4105" marT="41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 "ЦЕНТРАЛЬНАЯ ГОРОДСКАЯ КЛИНИЧЕСКАЯ БОЛЬНИЦА Г. УЛЬЯНОВСКА"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5 100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5 100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ЗЕРНОСОВХОЗСКАЯ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345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345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ТИИНСКАЯ РБ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"СЕНГИЛЕЕВСКАЯ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1 500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1 500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"УЛЬЯНОВСКАЯ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2 550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2 550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ЧЕРДАКЛИНСКАЯ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2 423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2 416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ФГБУ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 "ФЕДЕРАЛЬНЫЙ  НАУЧНО-КЛИНИЧЕСКИЙ ЦЕНТР МЕДИЦИНСКОЙ РАДИОЛОГИИ И ОНКОЛОГИИ ФЕДЕРАЛЬНОГО МЕДИКО-БИОЛОГИЧЕСКОГО АГЕНТСТВА"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8 903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8 865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"НИКОЛАЕВСКАЯ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1 650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1 642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"КУЗОВАТОВСКАЯ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1 395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1 377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"БОЛЬШЕНАГАТКИНСКАЯ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1 402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1 381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"НОВОУЛЬЯНОВСКАЯ ГОРОДСКАЯ БОЛЬНИЦА ИМ. А.Ф. АЛЬБЕРТ"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1 248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1 177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"ПАВЛОВСКАЯ РБ ИМЕНИ ЗАСЛУЖЕННОГО ВРАЧА РОССИИ А.И.МАРЬИНА"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813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764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"БАРЫШСКАЯ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2 644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2 481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"БАЗАРНОСЫЗГАНСКАЯ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490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"ВЕШКАЙМСКАЯ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1 113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1 009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91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"РАДИЩЕВСКАЯ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750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668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89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"ГОРОДСКАЯ ПОЛИКЛИНИКА № 4"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9 004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7 804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МУЛЛОВСКАЯ РБ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560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480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"НОВОСПАССКАЯ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1 478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1 266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"СТАРОМАЙНСКАЯ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1 050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895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"ТЕРЕНЬГУЛЬСКАЯ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1 057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898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НОВО-МАЙНСКАЯ ГОРОДСКАЯ БОЛЬНИЦА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551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ГОРОДСКАЯ ПОЛИКЛИНИКА №1 ИМ.С.М.КИРОВА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5 500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4 438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81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"НОВОМАЛЫКЛИНСКАЯ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998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"ИНЗЕНСКАЯ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1 984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1 579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"СТАРОКУЛАТКИНСКАЯ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737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581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79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"КАРСУНСКАЯ РБ ИМЕНИ ВРАЧА В.И.ФИОШИНА 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1 443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1 047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951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"ЦЕНТРАЛЬНАЯ КЛИНИЧЕСКАЯ МЕДИКО-САНИТАРНАЯ ЧАСТЬ ИМЕНИ ЗАСЛУЖЕННОГО ВРАЧА РОССИИ В.А.ЕГОРОВА"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6 500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4 586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71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29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РЯЗАНОВСКАЯ РБ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350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232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ГОРОДСКАЯ ПОЛИКЛИНИКА № 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4 207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2 696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31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"СУРСКАЯ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978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625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ЧАСТНОЕ УЧРЕЖДЕНИЕ ЗДРАВООХРАНЕНИЯ "БОЛЬНИЦА "РЖД-МЕДИЦИНА" ГОРОДА УЛЬЯНОВСК"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795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503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"МАЙНСКАЯ РБ"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1 520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957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ГОРОДСКАЯ БОЛЬНИЦА №2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3 565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2 138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 ГОРОДСКАЯ БОЛЬНИЦА №3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3 900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2 289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59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ГОРОДСКАЯ ПОЛИКЛИНИКА № 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2 616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1 235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37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 ГОРОДСКАЯ ПОЛИКЛИНИКА № 3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3 024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1 365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45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ИТОГО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84 550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68 986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82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1477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только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ГУЗы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78 910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66 386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84</a:t>
                      </a:r>
                    </a:p>
                  </a:txBody>
                  <a:tcPr marL="4105" marR="4105" marT="4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1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6294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908720"/>
            <a:ext cx="8568952" cy="432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Диспансеризация детского населения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634047"/>
              </p:ext>
            </p:extLst>
          </p:nvPr>
        </p:nvGraphicFramePr>
        <p:xfrm>
          <a:off x="179512" y="1844824"/>
          <a:ext cx="7942217" cy="327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Worksheet" r:id="rId3" imgW="7934345" imgH="3276720" progId="Excel.Sheet.12">
                  <p:embed/>
                </p:oleObj>
              </mc:Choice>
              <mc:Fallback>
                <p:oleObj name="Worksheet" r:id="rId3" imgW="7934345" imgH="3276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844824"/>
                        <a:ext cx="7942217" cy="3279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09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5998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20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4445</TotalTime>
  <Words>7230</Words>
  <Application>Microsoft Office PowerPoint</Application>
  <PresentationFormat>Экран (4:3)</PresentationFormat>
  <Paragraphs>2669</Paragraphs>
  <Slides>29</Slides>
  <Notes>3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Calibri</vt:lpstr>
      <vt:lpstr>Constantia</vt:lpstr>
      <vt:lpstr>PT Astra Serif</vt:lpstr>
      <vt:lpstr>Times New Roman</vt:lpstr>
      <vt:lpstr>Wingdings</vt:lpstr>
      <vt:lpstr>Wingdings 2</vt:lpstr>
      <vt:lpstr>Поток</vt:lpstr>
      <vt:lpstr>Worksheet</vt:lpstr>
      <vt:lpstr>Анализ выполнения объемов медицинской помощи медицинскими организациями Ульяновской области за январь-ноябрь 2022 год в рамках территориальной программы ОМС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Размещение информации об оплаченных объёмах в разрезе КСГ на сайте                         ТФОМС Ульяновской области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выполнения объемов медицинской помощи в рамках  Территориальной программой государственных гарантий бесплатного оказания гражданам медицинской помощи  за 1 полугодие 2020 года.</dc:title>
  <dc:creator>Семенович Анна Валерьевна</dc:creator>
  <cp:lastModifiedBy>Водкина Татьяна Яковлевна</cp:lastModifiedBy>
  <cp:revision>280</cp:revision>
  <cp:lastPrinted>2022-12-16T04:49:33Z</cp:lastPrinted>
  <dcterms:created xsi:type="dcterms:W3CDTF">2020-07-14T09:08:43Z</dcterms:created>
  <dcterms:modified xsi:type="dcterms:W3CDTF">2022-12-16T04:51:35Z</dcterms:modified>
</cp:coreProperties>
</file>