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D292-99F2-493D-8A53-C2F424969197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0E7-9CF2-461D-A29A-0C74DB01A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15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D292-99F2-493D-8A53-C2F424969197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0E7-9CF2-461D-A29A-0C74DB01A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06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D292-99F2-493D-8A53-C2F424969197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0E7-9CF2-461D-A29A-0C74DB01A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41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D292-99F2-493D-8A53-C2F424969197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0E7-9CF2-461D-A29A-0C74DB01A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27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D292-99F2-493D-8A53-C2F424969197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0E7-9CF2-461D-A29A-0C74DB01A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5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D292-99F2-493D-8A53-C2F424969197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0E7-9CF2-461D-A29A-0C74DB01A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04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D292-99F2-493D-8A53-C2F424969197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0E7-9CF2-461D-A29A-0C74DB01A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47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D292-99F2-493D-8A53-C2F424969197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0E7-9CF2-461D-A29A-0C74DB01A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76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D292-99F2-493D-8A53-C2F424969197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0E7-9CF2-461D-A29A-0C74DB01A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50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D292-99F2-493D-8A53-C2F424969197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0E7-9CF2-461D-A29A-0C74DB01A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69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D292-99F2-493D-8A53-C2F424969197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0E7-9CF2-461D-A29A-0C74DB01A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5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2D292-99F2-493D-8A53-C2F424969197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B10E7-9CF2-461D-A29A-0C74DB01A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9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-irec.r-99.com/sites/default/files/product-images/142175/U7xxrPHfCCkJx0Xfpy8om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52" y="3223098"/>
            <a:ext cx="5973375" cy="328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2063" y="110569"/>
            <a:ext cx="10618573" cy="2387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выполнения объёмов отдельных диагностических (лабораторных) исследований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территориальной программы ОМС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январь-октябрь 2021 года 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5341" y="4349576"/>
            <a:ext cx="6236043" cy="1853515"/>
          </a:xfrm>
        </p:spPr>
        <p:txBody>
          <a:bodyPr>
            <a:normAutofit fontScale="92500"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организации ОМС 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ТФОМС Ульяновской области</a:t>
            </a: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Водкина Татьяна Яковлевна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14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052122"/>
              </p:ext>
            </p:extLst>
          </p:nvPr>
        </p:nvGraphicFramePr>
        <p:xfrm>
          <a:off x="846665" y="1825627"/>
          <a:ext cx="3479801" cy="4947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6557"/>
                <a:gridCol w="833244"/>
              </a:tblGrid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Сенгилеевская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Тереньгульская</a:t>
                      </a:r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Радищевская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Сурская</a:t>
                      </a:r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Новомайнская</a:t>
                      </a:r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гор.б-ца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Тиинская уч.б-ца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Гор.б-ца </a:t>
                      </a:r>
                      <a:r>
                        <a:rPr lang="en-US" sz="9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Рязановская уч.б-ца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ДГКБ г.Ульяновска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99,4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Мулловская гор.б-ца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99,2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Николаевская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99,1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Кузоватовская</a:t>
                      </a:r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97,8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Барышская</a:t>
                      </a:r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96,8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Новоульяновская</a:t>
                      </a:r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94,4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Карсунская</a:t>
                      </a:r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94,2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Вешкаймская</a:t>
                      </a:r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94,2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Гор.б-ца </a:t>
                      </a:r>
                      <a:r>
                        <a:rPr lang="en-US" sz="9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93,9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Майнская</a:t>
                      </a:r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93,2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Старокулаткинская</a:t>
                      </a:r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90,9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Зерносовхозская уч.б-ца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87,0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Новоспасская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82,1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Базарносызганская</a:t>
                      </a:r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Павловская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78,5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Чердаклинская</a:t>
                      </a:r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76,7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Старомайнская</a:t>
                      </a:r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70,9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Инзенская</a:t>
                      </a:r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65,3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Новомалыклинская</a:t>
                      </a:r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52,7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Ульяновская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  <a:tr h="1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Большенагаткинская</a:t>
                      </a:r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7502" marR="7502" marT="7502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38200" y="1007534"/>
            <a:ext cx="4072466" cy="567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ru-RU" b="1" dirty="0">
                <a:solidFill>
                  <a:schemeClr val="tx1"/>
                </a:solidFill>
              </a:rPr>
              <a:t> категории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44267" y="1007535"/>
            <a:ext cx="4288365" cy="567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II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категории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313937"/>
              </p:ext>
            </p:extLst>
          </p:nvPr>
        </p:nvGraphicFramePr>
        <p:xfrm>
          <a:off x="7044267" y="2133597"/>
          <a:ext cx="4402665" cy="3667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1284"/>
                <a:gridCol w="1051381"/>
              </a:tblGrid>
              <a:tr h="576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Ульян.обл.клин.центр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СВМП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576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ФНКЦРИО ФМБА РОССИИ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3877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Гор.клин.б-ца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en-US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3877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Ульян.обл.клин.б-ца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99,8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3877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Обл.детск.клин.б-ца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576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ЦК 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МСЧ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3877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Обл.детск.инфекц.б-ца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3877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ЦГКБ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57,7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127000"/>
            <a:ext cx="10515600" cy="62970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Комплексная услуга в приёмном отделении без последующей госпитализации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3872457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867122"/>
              </p:ext>
            </p:extLst>
          </p:nvPr>
        </p:nvGraphicFramePr>
        <p:xfrm>
          <a:off x="948267" y="2091266"/>
          <a:ext cx="7670800" cy="2291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8967"/>
                <a:gridCol w="1831833"/>
              </a:tblGrid>
              <a:tr h="572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Ульян.обл.клин.б-ца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99,0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72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Гор.клин.б-ца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N1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98,5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72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Обл.детск.клин.б-ца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71,0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72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ФНКЦРИО ФМБА РОССИИ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54,6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70467" y="365125"/>
            <a:ext cx="8678333" cy="1057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Ультразвуковое исследование плода </a:t>
            </a:r>
          </a:p>
        </p:txBody>
      </p:sp>
    </p:spTree>
    <p:extLst>
      <p:ext uri="{BB962C8B-B14F-4D97-AF65-F5344CB8AC3E}">
        <p14:creationId xmlns:p14="http://schemas.microsoft.com/office/powerpoint/2010/main" val="256709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513" y="156519"/>
            <a:ext cx="11384691" cy="9391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Итоги выполнения объемов медицинской помощи в рамках  Территориальной программы ОМС за январь-октябрь 2021 года</a:t>
            </a:r>
            <a:b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748374"/>
              </p:ext>
            </p:extLst>
          </p:nvPr>
        </p:nvGraphicFramePr>
        <p:xfrm>
          <a:off x="329512" y="1219198"/>
          <a:ext cx="11532974" cy="507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2320"/>
                <a:gridCol w="1435206"/>
                <a:gridCol w="1295536"/>
                <a:gridCol w="1109912"/>
              </a:tblGrid>
              <a:tr h="65079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Название услуги на федеральном уровне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план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оплачено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</a:t>
                      </a:r>
                      <a:endParaRPr lang="ru-RU" sz="2000" dirty="0"/>
                    </a:p>
                  </a:txBody>
                  <a:tcPr/>
                </a:tc>
              </a:tr>
              <a:tr h="47686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Магнитно-резонансная томография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12 410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10 011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80,7%</a:t>
                      </a:r>
                      <a:endParaRPr lang="ru-RU" sz="2000" b="1" dirty="0"/>
                    </a:p>
                  </a:txBody>
                  <a:tcPr/>
                </a:tc>
              </a:tr>
              <a:tr h="47686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Компьютерная томография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28 396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21 275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74,9%</a:t>
                      </a:r>
                      <a:endParaRPr lang="ru-RU" sz="2000" b="1" dirty="0"/>
                    </a:p>
                  </a:txBody>
                  <a:tcPr/>
                </a:tc>
              </a:tr>
              <a:tr h="47686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Ультразвуковые исследования ССС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114 967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86 865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75,6%</a:t>
                      </a:r>
                      <a:endParaRPr lang="ru-RU" sz="2000" b="1" dirty="0"/>
                    </a:p>
                  </a:txBody>
                  <a:tcPr/>
                </a:tc>
              </a:tr>
              <a:tr h="47686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Эндоскопические диагностические исследования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45 590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35 783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78,5%</a:t>
                      </a:r>
                      <a:endParaRPr lang="ru-RU" sz="2000" b="1" dirty="0"/>
                    </a:p>
                  </a:txBody>
                  <a:tcPr/>
                </a:tc>
              </a:tr>
              <a:tr h="8230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Патологоанатомическое исследование </a:t>
                      </a:r>
                      <a:r>
                        <a:rPr lang="ru-RU" sz="2000" dirty="0" err="1" smtClean="0"/>
                        <a:t>биопсийного</a:t>
                      </a:r>
                      <a:r>
                        <a:rPr lang="ru-RU" sz="2000" dirty="0" smtClean="0"/>
                        <a:t> (операционного) материала с целью диагностики онкологических заболеваний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14 495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5 669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39,1%</a:t>
                      </a:r>
                      <a:endParaRPr lang="ru-RU" sz="2000" b="1" dirty="0"/>
                    </a:p>
                  </a:txBody>
                  <a:tcPr/>
                </a:tc>
              </a:tr>
              <a:tr h="8230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Молекулярно-генетическое исследование с целью диагностики онкологических заболеваний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1 206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665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55,1%</a:t>
                      </a:r>
                      <a:endParaRPr lang="ru-RU" sz="2000" b="1" dirty="0"/>
                    </a:p>
                  </a:txBody>
                  <a:tcPr/>
                </a:tc>
              </a:tr>
              <a:tr h="68733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Определение РНК </a:t>
                      </a:r>
                      <a:r>
                        <a:rPr lang="ru-RU" sz="2000" dirty="0" err="1" smtClean="0"/>
                        <a:t>коронавируса</a:t>
                      </a:r>
                      <a:r>
                        <a:rPr lang="en-US" sz="2000" dirty="0" smtClean="0"/>
                        <a:t> COVID</a:t>
                      </a:r>
                      <a:r>
                        <a:rPr lang="ru-RU" sz="2000" dirty="0" smtClean="0"/>
                        <a:t>-19</a:t>
                      </a:r>
                      <a:r>
                        <a:rPr lang="ru-RU" sz="2000" baseline="0" dirty="0" smtClean="0"/>
                        <a:t> методом ПЦР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284 788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269 964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94,8%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95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513" y="365126"/>
            <a:ext cx="11384691" cy="4092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Итоги выполнения объемов медицинской помощи в рамках  Территориальной программы ОМС за январь-октябрь 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2021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года</a:t>
            </a:r>
            <a:b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406721"/>
              </p:ext>
            </p:extLst>
          </p:nvPr>
        </p:nvGraphicFramePr>
        <p:xfrm>
          <a:off x="115330" y="774358"/>
          <a:ext cx="11841889" cy="5944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787"/>
                <a:gridCol w="1029472"/>
                <a:gridCol w="1493401"/>
                <a:gridCol w="1027229"/>
              </a:tblGrid>
              <a:tr h="4078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Название услуги на региональном уровне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план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оплачено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</a:t>
                      </a:r>
                      <a:endParaRPr lang="ru-RU" sz="2000" dirty="0"/>
                    </a:p>
                  </a:txBody>
                  <a:tcPr/>
                </a:tc>
              </a:tr>
              <a:tr h="38087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Флюорография выездная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51 706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34 706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67,1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%</a:t>
                      </a:r>
                      <a:endParaRPr lang="ru-RU" sz="2000" b="1" dirty="0"/>
                    </a:p>
                  </a:txBody>
                  <a:tcPr/>
                </a:tc>
              </a:tr>
              <a:tr h="38087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Маммография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56 415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47 085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83,5%</a:t>
                      </a:r>
                      <a:endParaRPr lang="ru-RU" sz="2000" b="1" dirty="0"/>
                    </a:p>
                  </a:txBody>
                  <a:tcPr/>
                </a:tc>
              </a:tr>
              <a:tr h="38087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Дистанционный анализ ЭКГ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2 745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2 333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85,0%</a:t>
                      </a:r>
                      <a:endParaRPr lang="ru-RU" sz="2000" b="1" dirty="0"/>
                    </a:p>
                  </a:txBody>
                  <a:tcPr/>
                </a:tc>
              </a:tr>
              <a:tr h="38087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Комплексное исследование для диагностики </a:t>
                      </a:r>
                      <a:r>
                        <a:rPr lang="ru-RU" sz="2000" dirty="0" err="1" smtClean="0"/>
                        <a:t>ретинопатии</a:t>
                      </a:r>
                      <a:r>
                        <a:rPr lang="ru-RU" sz="2000" dirty="0" smtClean="0"/>
                        <a:t> недоношенных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r>
                        <a:rPr lang="ru-RU" sz="2000" b="1" baseline="0" dirty="0" smtClean="0"/>
                        <a:t> 0</a:t>
                      </a:r>
                      <a:r>
                        <a:rPr lang="ru-RU" sz="2000" b="1" dirty="0" smtClean="0"/>
                        <a:t>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857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85,7%</a:t>
                      </a:r>
                      <a:endParaRPr lang="ru-RU" sz="2000" b="1" dirty="0"/>
                    </a:p>
                  </a:txBody>
                  <a:tcPr/>
                </a:tc>
              </a:tr>
              <a:tr h="67385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Комплексная</a:t>
                      </a:r>
                      <a:r>
                        <a:rPr lang="ru-RU" sz="2000" baseline="0" dirty="0" smtClean="0"/>
                        <a:t> услуга в приемном отделении без последующей госпитализации, </a:t>
                      </a:r>
                      <a:r>
                        <a:rPr lang="en-US" sz="2000" baseline="0" dirty="0" smtClean="0"/>
                        <a:t>I</a:t>
                      </a:r>
                      <a:r>
                        <a:rPr lang="ru-RU" sz="2000" baseline="0" dirty="0" smtClean="0"/>
                        <a:t> категории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25 784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21 015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81,5%</a:t>
                      </a:r>
                      <a:endParaRPr lang="ru-RU" sz="2000" b="1" dirty="0"/>
                    </a:p>
                  </a:txBody>
                  <a:tcPr/>
                </a:tc>
              </a:tr>
              <a:tr h="6738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Комплексная</a:t>
                      </a:r>
                      <a:r>
                        <a:rPr lang="ru-RU" sz="2000" baseline="0" dirty="0" smtClean="0"/>
                        <a:t> услуга в приемном отделении без последующей госпитализации, </a:t>
                      </a:r>
                      <a:r>
                        <a:rPr lang="en-US" sz="2000" baseline="0" dirty="0" smtClean="0"/>
                        <a:t>II</a:t>
                      </a:r>
                      <a:r>
                        <a:rPr lang="ru-RU" sz="2000" baseline="0" dirty="0" smtClean="0"/>
                        <a:t> категории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82 607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76 066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92,1%</a:t>
                      </a:r>
                      <a:endParaRPr lang="ru-RU" sz="2000" b="1" dirty="0"/>
                    </a:p>
                  </a:txBody>
                  <a:tcPr/>
                </a:tc>
              </a:tr>
              <a:tr h="38087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Исследование</a:t>
                      </a:r>
                      <a:r>
                        <a:rPr lang="ru-RU" sz="2000" baseline="0" dirty="0" smtClean="0"/>
                        <a:t> уровня лекарственных препаратов крови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1 108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668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60,3%</a:t>
                      </a:r>
                    </a:p>
                  </a:txBody>
                  <a:tcPr/>
                </a:tc>
              </a:tr>
              <a:tr h="38087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Определение антигена</a:t>
                      </a:r>
                      <a:r>
                        <a:rPr lang="en-US" sz="2000" dirty="0" smtClean="0"/>
                        <a:t> D</a:t>
                      </a:r>
                      <a:r>
                        <a:rPr lang="ru-RU" sz="2000" dirty="0" smtClean="0"/>
                        <a:t> системы Резус (резус-фактор) плода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917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866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94,4%</a:t>
                      </a:r>
                    </a:p>
                  </a:txBody>
                  <a:tcPr/>
                </a:tc>
              </a:tr>
              <a:tr h="38087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Ультразвуковое исследование плода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14 663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12 450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84,9%</a:t>
                      </a:r>
                    </a:p>
                  </a:txBody>
                  <a:tcPr/>
                </a:tc>
              </a:tr>
              <a:tr h="136127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Комплексная услуга лабораторное обследование при подготовке к ЭКО</a:t>
                      </a:r>
                      <a:r>
                        <a:rPr lang="en-US" sz="2000" dirty="0" smtClean="0"/>
                        <a:t>:</a:t>
                      </a:r>
                      <a:endParaRPr lang="ru-RU" sz="2000" dirty="0" smtClean="0"/>
                    </a:p>
                    <a:p>
                      <a:r>
                        <a:rPr lang="ru-RU" sz="2000" dirty="0" smtClean="0"/>
                        <a:t>Комплексное обследование женщин</a:t>
                      </a:r>
                    </a:p>
                    <a:p>
                      <a:r>
                        <a:rPr lang="ru-RU" sz="2000" dirty="0" smtClean="0"/>
                        <a:t>Комплексное обследование мужчин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396</a:t>
                      </a:r>
                    </a:p>
                    <a:p>
                      <a:pPr algn="ctr"/>
                      <a:r>
                        <a:rPr lang="ru-RU" sz="2000" b="1" dirty="0" smtClean="0"/>
                        <a:t>396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277</a:t>
                      </a:r>
                    </a:p>
                    <a:p>
                      <a:pPr algn="ctr"/>
                      <a:r>
                        <a:rPr lang="ru-RU" sz="2000" b="1" dirty="0" smtClean="0"/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69,9%</a:t>
                      </a:r>
                    </a:p>
                    <a:p>
                      <a:pPr algn="ctr"/>
                      <a:r>
                        <a:rPr lang="ru-RU" sz="2000" b="1" dirty="0" smtClean="0"/>
                        <a:t>43,9%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29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4192"/>
            <a:ext cx="10515600" cy="7778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Магнитно-резонансная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томография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90840"/>
              </p:ext>
            </p:extLst>
          </p:nvPr>
        </p:nvGraphicFramePr>
        <p:xfrm>
          <a:off x="838200" y="1794932"/>
          <a:ext cx="2903611" cy="472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0212"/>
                <a:gridCol w="693399"/>
              </a:tblGrid>
              <a:tr h="393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</a:rPr>
                        <a:t>Обл.детск.клин.б-ца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ФНКЦРИО ФМБА РОССИИ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100,0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ООО ЛДЦ МИ БС Ульяновск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96,9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ООО Альянс Клиник плюс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96,7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</a:rPr>
                        <a:t>Обл.клин.онкол.дисп</a:t>
                      </a:r>
                      <a:r>
                        <a:rPr lang="ru-RU" sz="1200" b="1" u="none" strike="noStrike" dirty="0">
                          <a:effectLst/>
                        </a:rPr>
                        <a:t>-р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95,9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ООО АКАДЕМИЯ МРТ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93,9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ООО ВМ ДИАГНОСТИК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91,3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ООО МЦ ВЕРБРИ+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90,6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ООО МДЦ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Здоровье Ульяновск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90,5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Новоспасская ЦРБ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90,0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ООО Томограф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82,3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</a:rPr>
                        <a:t>Ульян.обл.клин.б-ца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53,5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738683"/>
              </p:ext>
            </p:extLst>
          </p:nvPr>
        </p:nvGraphicFramePr>
        <p:xfrm>
          <a:off x="7255933" y="1896531"/>
          <a:ext cx="3293534" cy="462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7018"/>
                <a:gridCol w="786516"/>
              </a:tblGrid>
              <a:tr h="373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</a:rPr>
                        <a:t>Обл.клин.онкол.дисп</a:t>
                      </a:r>
                      <a:r>
                        <a:rPr lang="ru-RU" sz="1200" b="1" u="none" strike="noStrike" dirty="0">
                          <a:effectLst/>
                        </a:rPr>
                        <a:t>-р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3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</a:rPr>
                        <a:t>Обл.детск.клин.б-ца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99,1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3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ФНКЦРИО ФМБА РОССИИ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98,0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3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ООО Альянс Клиник плюс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90,0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3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ООО МЦ ВЕРБРИ+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87,7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3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ООО МДЦ </a:t>
                      </a:r>
                      <a:r>
                        <a:rPr lang="ru-RU" sz="1200" b="1" u="none" strike="noStrike" dirty="0" err="1">
                          <a:effectLst/>
                        </a:rPr>
                        <a:t>ЗдоровьеУльяновс</a:t>
                      </a:r>
                      <a:r>
                        <a:rPr lang="en-US" sz="1200" b="1" u="none" strike="noStrike" dirty="0">
                          <a:effectLst/>
                        </a:rPr>
                        <a:t>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86,1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3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ООО ВМ ДИАГНОСТИК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85,0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3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ООО ЛДЦ МИ БС Ульяновск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79,7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3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ООО Томограф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73,8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3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ООО АКАДЕМИЯ МРТ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45,6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7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Новоспасская </a:t>
                      </a:r>
                      <a:r>
                        <a:rPr lang="ru-RU" sz="1200" b="1" u="none" strike="noStrike" dirty="0" smtClean="0">
                          <a:effectLst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3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</a:rPr>
                        <a:t>Ульян.обл.клин.б-ца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38200" y="1346200"/>
            <a:ext cx="2903611" cy="245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КУ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55933" y="1460499"/>
            <a:ext cx="3204634" cy="245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КУ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211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32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 томография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272350"/>
              </p:ext>
            </p:extLst>
          </p:nvPr>
        </p:nvGraphicFramePr>
        <p:xfrm>
          <a:off x="770466" y="1690688"/>
          <a:ext cx="3756101" cy="4557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4860"/>
                <a:gridCol w="921241"/>
              </a:tblGrid>
              <a:tr h="327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ФНКЦРИО ФМБА РОССИИ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ЦГКБ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Новоспасская ЦРБ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Ульян.обл.клин.б-ца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Ульян.обл.клин.центр</a:t>
                      </a:r>
                      <a:r>
                        <a:rPr lang="ru-RU" sz="1400" b="1" u="none" strike="noStrike" dirty="0">
                          <a:effectLst/>
                        </a:rPr>
                        <a:t> СВМП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Ульян.обл.клин.госп</a:t>
                      </a:r>
                      <a:r>
                        <a:rPr lang="ru-RU" sz="1400" b="1" u="none" strike="noStrike" dirty="0">
                          <a:effectLst/>
                        </a:rPr>
                        <a:t>-ль ВВ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98,8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ООО МЦ ВЕРБРИ+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95,4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Барышская</a:t>
                      </a:r>
                      <a:r>
                        <a:rPr lang="ru-RU" sz="1400" b="1" u="none" strike="noStrike" dirty="0">
                          <a:effectLst/>
                        </a:rPr>
                        <a:t> ЦРБ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89,8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Инзенская</a:t>
                      </a:r>
                      <a:r>
                        <a:rPr lang="ru-RU" sz="1400" b="1" u="none" strike="noStrike" dirty="0">
                          <a:effectLst/>
                        </a:rPr>
                        <a:t> ЦРБ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82,9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Гор.клин.б-ца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N1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74,9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effectLst/>
                        </a:rPr>
                        <a:t>ЦК </a:t>
                      </a:r>
                      <a:r>
                        <a:rPr lang="ru-RU" sz="1400" b="1" u="none" strike="noStrike" dirty="0">
                          <a:effectLst/>
                        </a:rPr>
                        <a:t>МСЧ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54,3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ООО Альянс Клиник плюс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42,8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Обл.детск.клин.б-ца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ООО Академия+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212354"/>
              </p:ext>
            </p:extLst>
          </p:nvPr>
        </p:nvGraphicFramePr>
        <p:xfrm>
          <a:off x="7255933" y="1707622"/>
          <a:ext cx="3204634" cy="4199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9349"/>
                <a:gridCol w="765285"/>
              </a:tblGrid>
              <a:tr h="2380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Обл.клин.онкол.дисп</a:t>
                      </a:r>
                      <a:r>
                        <a:rPr lang="ru-RU" sz="1400" b="1" u="none" strike="noStrike" dirty="0">
                          <a:effectLst/>
                        </a:rPr>
                        <a:t>-р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0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Ульян.обл.клин.центр</a:t>
                      </a:r>
                      <a:r>
                        <a:rPr lang="ru-RU" sz="1400" b="1" u="none" strike="noStrike" dirty="0">
                          <a:effectLst/>
                        </a:rPr>
                        <a:t> СВМП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98,9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0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Гор.клин.б-ца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N1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97,2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0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Новоспасская ЦРБ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91,5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0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Ульян.обл.клин.б-ца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88,2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7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ФНКЦРИО ФМБА РОССИИ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83,1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0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Инзенская ЦРБ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81,2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83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ООО Альянс Клиник плюс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78,8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0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ООО МЦ ВЕРБРИ+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73,1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0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Центр.гор.клин.б-ца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68,3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0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Центр.клиническая МСЧ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38,0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0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Ульян.обл.клин.госп-ль ВВ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34,7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0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Обл.детск.клин.б-ца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34,3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0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Барышская ЦРБ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25,2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8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ООО Академия+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38200" y="1346200"/>
            <a:ext cx="3688368" cy="245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контрастного усиления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55933" y="1346201"/>
            <a:ext cx="3204634" cy="24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контрастным усилением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26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33" y="67733"/>
            <a:ext cx="11904134" cy="321734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Ультразвуковые исследования сердечно-сосудистой системы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933" y="728133"/>
            <a:ext cx="11209867" cy="5918200"/>
          </a:xfrm>
        </p:spPr>
        <p:txBody>
          <a:bodyPr>
            <a:norm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Доплерография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000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Дуплексное </a:t>
            </a:r>
            <a:r>
              <a:rPr lang="ru-RU" sz="2000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сканирование </a:t>
            </a:r>
            <a:r>
              <a:rPr lang="ru-RU" sz="2000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Эхокардиография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672227"/>
              </p:ext>
            </p:extLst>
          </p:nvPr>
        </p:nvGraphicFramePr>
        <p:xfrm>
          <a:off x="143934" y="1236134"/>
          <a:ext cx="2387599" cy="5240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7426"/>
                <a:gridCol w="570173"/>
              </a:tblGrid>
              <a:tr h="5240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ООО ЗДОРОВАЯ СЕМЬЯ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40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Гор.клин.б-ца</a:t>
                      </a:r>
                      <a:r>
                        <a:rPr lang="ru-RU" sz="1100" b="1" u="none" strike="noStrike" dirty="0">
                          <a:effectLst/>
                        </a:rPr>
                        <a:t> </a:t>
                      </a:r>
                      <a:r>
                        <a:rPr lang="en-US" sz="1100" b="1" u="none" strike="noStrike" dirty="0">
                          <a:effectLst/>
                        </a:rPr>
                        <a:t>N1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100,0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40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Инзенская</a:t>
                      </a:r>
                      <a:r>
                        <a:rPr lang="ru-RU" sz="1100" b="1" u="none" strike="noStrike" dirty="0">
                          <a:effectLst/>
                        </a:rPr>
                        <a:t> ЦРБ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97,0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40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ООО Альянс-Клиник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87,2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40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ООО Альянс Клиник плюс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83,3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40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ООО ВМ КЛИНИК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70,2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40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ООО ЛАУС ДЕО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56,9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40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ООО Поволжский партнёр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3,9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40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ООО МПК </a:t>
                      </a:r>
                      <a:r>
                        <a:rPr lang="ru-RU" sz="1100" b="1" u="none" strike="noStrike" dirty="0" err="1">
                          <a:effectLst/>
                        </a:rPr>
                        <a:t>Н.Н.Березиной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40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ООО Центр Лазерн.Мед.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0,5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191408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616393"/>
              </p:ext>
            </p:extLst>
          </p:nvPr>
        </p:nvGraphicFramePr>
        <p:xfrm>
          <a:off x="2971800" y="1058329"/>
          <a:ext cx="2658533" cy="58000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3660"/>
                <a:gridCol w="634873"/>
              </a:tblGrid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ООО Консилиум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ООО Мед-Профи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100,0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err="1">
                          <a:effectLst/>
                        </a:rPr>
                        <a:t>Ульян.обл.клин.б-ца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100,0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err="1">
                          <a:effectLst/>
                        </a:rPr>
                        <a:t>Гор.б-ца</a:t>
                      </a:r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en-US" sz="1000" b="1" u="none" strike="noStrike" dirty="0">
                          <a:effectLst/>
                        </a:rPr>
                        <a:t>N3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100,0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err="1">
                          <a:effectLst/>
                        </a:rPr>
                        <a:t>Обл.кардиол.дисп</a:t>
                      </a:r>
                      <a:r>
                        <a:rPr lang="ru-RU" sz="1000" b="1" u="none" strike="noStrike" dirty="0">
                          <a:effectLst/>
                        </a:rPr>
                        <a:t>-р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100,0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err="1">
                          <a:effectLst/>
                        </a:rPr>
                        <a:t>Гор.п</a:t>
                      </a:r>
                      <a:r>
                        <a:rPr lang="ru-RU" sz="1000" b="1" u="none" strike="noStrike" dirty="0">
                          <a:effectLst/>
                        </a:rPr>
                        <a:t>-ка </a:t>
                      </a:r>
                      <a:r>
                        <a:rPr lang="en-US" sz="1000" b="1" u="none" strike="noStrike" dirty="0">
                          <a:effectLst/>
                        </a:rPr>
                        <a:t>N4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ООО ЛАУС ДЕО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Гор.б-ца </a:t>
                      </a:r>
                      <a:r>
                        <a:rPr lang="en-US" sz="1000" b="1" u="none" strike="noStrike">
                          <a:effectLst/>
                        </a:rPr>
                        <a:t>N2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err="1">
                          <a:effectLst/>
                        </a:rPr>
                        <a:t>Обл.детск.клин.б-ца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Ульяновская </a:t>
                      </a:r>
                      <a:r>
                        <a:rPr lang="ru-RU" sz="1000" b="1" u="none" strike="noStrike" dirty="0" smtClean="0">
                          <a:effectLst/>
                        </a:rPr>
                        <a:t>РБ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240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ООО ЗДОРОВАЯ СЕМЬЯ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99,9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err="1">
                          <a:effectLst/>
                        </a:rPr>
                        <a:t>Барышская</a:t>
                      </a:r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РБ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99,7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ЦГКБ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97,5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err="1">
                          <a:effectLst/>
                        </a:rPr>
                        <a:t>Чердаклинская</a:t>
                      </a:r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РБ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96,2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240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ЦКМСЧ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95,0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Радищевская ЦРБ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94,4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240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ООО </a:t>
                      </a:r>
                      <a:r>
                        <a:rPr lang="ru-RU" sz="1000" b="1" u="none" strike="noStrike" dirty="0" err="1">
                          <a:effectLst/>
                        </a:rPr>
                        <a:t>Фрезениус</a:t>
                      </a:r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err="1">
                          <a:effectLst/>
                        </a:rPr>
                        <a:t>Нефрокеа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90,7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err="1">
                          <a:effectLst/>
                        </a:rPr>
                        <a:t>Кузоватовская</a:t>
                      </a:r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РБ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89,5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Гор.п-ка </a:t>
                      </a:r>
                      <a:r>
                        <a:rPr lang="en-US" sz="1000" b="1" u="none" strike="noStrike">
                          <a:effectLst/>
                        </a:rPr>
                        <a:t>N5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87,1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240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ФНКЦРИО ФМБА РОССИИ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83,0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ООО Панацея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81,8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240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Б-ца РЖД-Медицина г.Ул.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81,2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ООО ВМ КЛИНИК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76,7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240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ООО Альянс Клиник плюс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67,5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19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Гор.п-ка </a:t>
                      </a:r>
                      <a:r>
                        <a:rPr lang="en-US" sz="1000" b="1" u="none" strike="noStrike">
                          <a:effectLst/>
                        </a:rPr>
                        <a:t>N1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65,5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240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ООО МПК Н.Н.Березиной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240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ООО Поволжский партнёр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13,3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  <a:tr h="240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ООО Центр </a:t>
                      </a:r>
                      <a:r>
                        <a:rPr lang="ru-RU" sz="1000" b="1" u="none" strike="noStrike" dirty="0" err="1">
                          <a:effectLst/>
                        </a:rPr>
                        <a:t>Лазерн.Мед</a:t>
                      </a:r>
                      <a:r>
                        <a:rPr lang="ru-RU" sz="1000" b="1" u="none" strike="noStrike" dirty="0">
                          <a:effectLst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6,7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546739"/>
              </p:ext>
            </p:extLst>
          </p:nvPr>
        </p:nvGraphicFramePr>
        <p:xfrm>
          <a:off x="6138333" y="1058310"/>
          <a:ext cx="2878668" cy="5257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5050"/>
                <a:gridCol w="703618"/>
              </a:tblGrid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Обл.кардиол.дисп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Мед-Профи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Гор.п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-ка 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Гор.клин.б-ца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Ульян.обл.клин.б-ца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Гор.б-ца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Гор.б-ца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Ульян.обл.клин.госп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-ль ВВ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МЦ Академия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Карсунская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ЗДОРОВАЯ СЕМЬЯ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ДГКБ </a:t>
                      </a:r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г.Ульяновска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Николаевская ЦРБ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Старокулаткинская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Гор.п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-ка 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Кузоватовская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ЦГКБ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Инзенская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Новомалыклинская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62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Доктор ЛАЙТ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145930"/>
              </p:ext>
            </p:extLst>
          </p:nvPr>
        </p:nvGraphicFramePr>
        <p:xfrm>
          <a:off x="9372600" y="1058309"/>
          <a:ext cx="2489200" cy="5758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4765"/>
                <a:gridCol w="594435"/>
              </a:tblGrid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Обл.детск.клин.б-ца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Зерносовхозская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уч.б-ца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Гор.п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-ка 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3589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Альянс Клиник плюс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3589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Б-</a:t>
                      </a:r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РЖД-Медицина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г.Ульяновск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ЦК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МСЧ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ЛАУС ДЕО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ВМ КЛИНИК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Панацея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Чердаклинская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Консилиум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3589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ФНКЦРИО ФМБА РОССИИ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Барышская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Мулловская гор.б-ца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Павловская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Вешкаймская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Поволжский партнёр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Майнская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Ульяновская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МПК Н.Н.Березиной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Новоульяновская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Академия+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  <a:tr h="2323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Старомайнская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50" marR="4950" marT="49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83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733" y="1041401"/>
            <a:ext cx="11548533" cy="5731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Бронхоскопия                       </a:t>
            </a:r>
            <a:r>
              <a:rPr lang="ru-RU" sz="2000" b="1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Эзофагогастродуоденоскопия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                 Колоноскопия</a:t>
            </a:r>
            <a:endParaRPr lang="ru-RU" sz="2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537043"/>
              </p:ext>
            </p:extLst>
          </p:nvPr>
        </p:nvGraphicFramePr>
        <p:xfrm>
          <a:off x="685801" y="1701800"/>
          <a:ext cx="2790900" cy="1812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4417"/>
                <a:gridCol w="666483"/>
              </a:tblGrid>
              <a:tr h="3021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Ульян.обл.клин.б-ца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98,0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3021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Обл.клин.онкол.дисп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-р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96,7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3021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ЦК 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МСЧ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95,2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3021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ФНКЦРИО ФМБА РОССИИ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73,8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3021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Инзенская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3021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Ульяновская </a:t>
                      </a:r>
                      <a:r>
                        <a:rPr lang="ru-RU" sz="11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636384"/>
              </p:ext>
            </p:extLst>
          </p:nvPr>
        </p:nvGraphicFramePr>
        <p:xfrm>
          <a:off x="3666066" y="1583262"/>
          <a:ext cx="2695499" cy="4782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6148"/>
                <a:gridCol w="719351"/>
              </a:tblGrid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Гор.б-ца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en-US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Гор.п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-ка </a:t>
                      </a:r>
                      <a:r>
                        <a:rPr lang="en-US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ДГКБ </a:t>
                      </a:r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г.Ульяновска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ЦГКБ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Обл.клин.онкол.дисп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-р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Новоспасская </a:t>
                      </a:r>
                      <a:r>
                        <a:rPr lang="ru-RU" sz="11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254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Ульян.обл.клин.центр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СВМП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99,9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Барышская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99,9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Гор.п-ка </a:t>
                      </a:r>
                      <a:r>
                        <a:rPr lang="en-US" sz="11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99,8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Карсунская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99,6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Старокулаткинская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98,8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Гор.п-ка </a:t>
                      </a:r>
                      <a:r>
                        <a:rPr lang="en-US" sz="11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98,2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Кузоватовская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96,1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Николаевская </a:t>
                      </a:r>
                      <a:r>
                        <a:rPr lang="ru-RU" sz="11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94,5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Гор.клин.б-ца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en-US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93,3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2233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Б-</a:t>
                      </a:r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ца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РЖД-Медицина </a:t>
                      </a:r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г.Ул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92,8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ЦК 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МСЧ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91,0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Новомалыклинская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87,4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Обл.детск.клин.б-ца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87,1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Гор.п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-ка </a:t>
                      </a:r>
                      <a:r>
                        <a:rPr lang="en-US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86,2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Тереньгульская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82,8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216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ФНКЦРИО ФМБА РОССИИ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81,9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Майнская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80,2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194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Ульян.обл.клин.б-ца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72,4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34219"/>
              </p:ext>
            </p:extLst>
          </p:nvPr>
        </p:nvGraphicFramePr>
        <p:xfrm>
          <a:off x="6446342" y="1583258"/>
          <a:ext cx="2536791" cy="4922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4111"/>
                <a:gridCol w="582680"/>
              </a:tblGrid>
              <a:tr h="321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Сенгилеевская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321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Гор.б-ца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en-US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67,3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321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Радищевская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66,3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321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ООО ВМ КЛИНИК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64,4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321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Чердаклинская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321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Гор.п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-ка </a:t>
                      </a:r>
                      <a:r>
                        <a:rPr lang="en-US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321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Павловская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44,6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321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Сурская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321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Инзенская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321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ООО Мед-Профи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321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Новомайнская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гор.б-ца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321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Ульяновская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4211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Ульян.обл.клин.госп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-ль ВВ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321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Новоульяновская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  <a:tr h="3215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Вешкаймская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439" marR="5439" marT="5439" marB="0" anchor="b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33126"/>
              </p:ext>
            </p:extLst>
          </p:nvPr>
        </p:nvGraphicFramePr>
        <p:xfrm>
          <a:off x="9237133" y="1583262"/>
          <a:ext cx="2506134" cy="5190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8254"/>
                <a:gridCol w="727880"/>
              </a:tblGrid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Гор.б-ца</a:t>
                      </a:r>
                      <a:r>
                        <a:rPr lang="ru-RU" sz="1100" b="1" u="none" strike="noStrike" dirty="0">
                          <a:effectLst/>
                        </a:rPr>
                        <a:t> </a:t>
                      </a:r>
                      <a:r>
                        <a:rPr lang="en-US" sz="1100" b="1" u="none" strike="noStrike" dirty="0">
                          <a:effectLst/>
                        </a:rPr>
                        <a:t>N3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Ульян.обл.клин.б-ца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100,0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Гор.п</a:t>
                      </a:r>
                      <a:r>
                        <a:rPr lang="ru-RU" sz="1100" b="1" u="none" strike="noStrike" dirty="0">
                          <a:effectLst/>
                        </a:rPr>
                        <a:t>-ка </a:t>
                      </a:r>
                      <a:r>
                        <a:rPr lang="en-US" sz="1100" b="1" u="none" strike="noStrike" dirty="0">
                          <a:effectLst/>
                        </a:rPr>
                        <a:t>N4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100,0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Барышская</a:t>
                      </a:r>
                      <a:r>
                        <a:rPr lang="ru-RU" sz="1100" b="1" u="none" strike="noStrike" dirty="0"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100,0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Новоспасская </a:t>
                      </a:r>
                      <a:r>
                        <a:rPr lang="ru-RU" sz="1100" b="1" u="none" strike="noStrike" dirty="0" smtClean="0">
                          <a:effectLst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100,0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Ульян.обл.клин.центр</a:t>
                      </a:r>
                      <a:r>
                        <a:rPr lang="ru-RU" sz="1100" b="1" u="none" strike="noStrike" dirty="0">
                          <a:effectLst/>
                        </a:rPr>
                        <a:t> СВМП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100,0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Обл.клин.онкол.дисп</a:t>
                      </a:r>
                      <a:r>
                        <a:rPr lang="ru-RU" sz="1100" b="1" u="none" strike="noStrike" dirty="0">
                          <a:effectLst/>
                        </a:rPr>
                        <a:t>-р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98,5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Кузоватовская</a:t>
                      </a:r>
                      <a:r>
                        <a:rPr lang="ru-RU" sz="1100" b="1" u="none" strike="noStrike" dirty="0"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95,5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ФНКЦРИО ФМБА РОССИИ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90,0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Гор.п</a:t>
                      </a:r>
                      <a:r>
                        <a:rPr lang="ru-RU" sz="1100" b="1" u="none" strike="noStrike" dirty="0">
                          <a:effectLst/>
                        </a:rPr>
                        <a:t>-ка </a:t>
                      </a:r>
                      <a:r>
                        <a:rPr lang="en-US" sz="1100" b="1" u="none" strike="noStrike" dirty="0">
                          <a:effectLst/>
                        </a:rPr>
                        <a:t>N5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87,7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Гор.п</a:t>
                      </a:r>
                      <a:r>
                        <a:rPr lang="ru-RU" sz="1100" b="1" u="none" strike="noStrike" dirty="0">
                          <a:effectLst/>
                        </a:rPr>
                        <a:t>-ка </a:t>
                      </a:r>
                      <a:r>
                        <a:rPr lang="en-US" sz="1100" b="1" u="none" strike="noStrike" dirty="0">
                          <a:effectLst/>
                        </a:rPr>
                        <a:t>N1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85,2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Гор.п</a:t>
                      </a:r>
                      <a:r>
                        <a:rPr lang="ru-RU" sz="1100" b="1" u="none" strike="noStrike" dirty="0">
                          <a:effectLst/>
                        </a:rPr>
                        <a:t>-ка </a:t>
                      </a:r>
                      <a:r>
                        <a:rPr lang="en-US" sz="1100" b="1" u="none" strike="noStrike" dirty="0">
                          <a:effectLst/>
                        </a:rPr>
                        <a:t>N6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75,3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ООО ВМ КЛИНИК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74,6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Б-</a:t>
                      </a:r>
                      <a:r>
                        <a:rPr lang="ru-RU" sz="1100" b="1" u="none" strike="noStrike" dirty="0" err="1">
                          <a:effectLst/>
                        </a:rPr>
                        <a:t>ца</a:t>
                      </a:r>
                      <a:r>
                        <a:rPr lang="ru-RU" sz="1100" b="1" u="none" strike="noStrike" dirty="0">
                          <a:effectLst/>
                        </a:rPr>
                        <a:t> РЖД-Медицина </a:t>
                      </a:r>
                      <a:r>
                        <a:rPr lang="ru-RU" sz="1100" b="1" u="none" strike="noStrike" dirty="0" err="1">
                          <a:effectLst/>
                        </a:rPr>
                        <a:t>г.Ул</a:t>
                      </a:r>
                      <a:r>
                        <a:rPr lang="ru-RU" sz="1100" b="1" u="none" strike="noStrike" dirty="0">
                          <a:effectLst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70,8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Чердаклинская</a:t>
                      </a:r>
                      <a:r>
                        <a:rPr lang="ru-RU" sz="1100" b="1" u="none" strike="noStrike" dirty="0"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69,0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Гор.б-ца</a:t>
                      </a:r>
                      <a:r>
                        <a:rPr lang="ru-RU" sz="1100" b="1" u="none" strike="noStrike" dirty="0">
                          <a:effectLst/>
                        </a:rPr>
                        <a:t> </a:t>
                      </a:r>
                      <a:r>
                        <a:rPr lang="en-US" sz="1100" b="1" u="none" strike="noStrike" dirty="0">
                          <a:effectLst/>
                        </a:rPr>
                        <a:t>N2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67,7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smtClean="0">
                          <a:effectLst/>
                        </a:rPr>
                        <a:t>ЦК </a:t>
                      </a:r>
                      <a:r>
                        <a:rPr lang="ru-RU" sz="1100" b="1" u="none" strike="noStrike" dirty="0">
                          <a:effectLst/>
                        </a:rPr>
                        <a:t>МСЧ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51,0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Павловская </a:t>
                      </a:r>
                      <a:r>
                        <a:rPr lang="ru-RU" sz="1100" b="1" u="none" strike="noStrike" dirty="0" smtClean="0">
                          <a:effectLst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49,0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Инзенская</a:t>
                      </a:r>
                      <a:r>
                        <a:rPr lang="ru-RU" sz="1100" b="1" u="none" strike="noStrike" dirty="0"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46,0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err="1">
                          <a:effectLst/>
                        </a:rPr>
                        <a:t>Ульян.обл.клин.госп</a:t>
                      </a:r>
                      <a:r>
                        <a:rPr lang="ru-RU" sz="1100" b="1" u="none" strike="noStrike" dirty="0">
                          <a:effectLst/>
                        </a:rPr>
                        <a:t>-ль ВВ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40,5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Ульяновская </a:t>
                      </a:r>
                      <a:r>
                        <a:rPr lang="ru-RU" sz="1100" b="1" u="none" strike="noStrike" dirty="0" smtClean="0">
                          <a:effectLst/>
                        </a:rPr>
                        <a:t>РБ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29,4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5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ООО Мед-Профи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21,9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8199" y="143934"/>
            <a:ext cx="10981267" cy="702734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Эндоскопические исследования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388291"/>
              </p:ext>
            </p:extLst>
          </p:nvPr>
        </p:nvGraphicFramePr>
        <p:xfrm>
          <a:off x="685801" y="4758266"/>
          <a:ext cx="2670208" cy="1625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547"/>
                <a:gridCol w="637661"/>
              </a:tblGrid>
              <a:tr h="5108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Ректосигмоидископия</a:t>
                      </a:r>
                      <a:endParaRPr lang="ru-RU" sz="1400" b="1" u="none" strike="noStrike" dirty="0" smtClean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algn="l" fontAlgn="b"/>
                      <a:endParaRPr lang="ru-RU" sz="1400" b="1" u="none" strike="noStrike" dirty="0" smtClean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 algn="l" fontAlgn="b"/>
                      <a:r>
                        <a:rPr lang="ru-RU" sz="11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 п-ка </a:t>
                      </a:r>
                      <a:r>
                        <a:rPr lang="en-US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95,4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5108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ЦК </a:t>
                      </a:r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МСЧ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64,3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5108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ООО Мед-Профи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154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713051"/>
              </p:ext>
            </p:extLst>
          </p:nvPr>
        </p:nvGraphicFramePr>
        <p:xfrm>
          <a:off x="5617029" y="3264959"/>
          <a:ext cx="3204754" cy="2303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4228"/>
                <a:gridCol w="940526"/>
              </a:tblGrid>
              <a:tr h="57580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АО ЛАБКВЕСТ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79,2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580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ООО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Ситилаб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66,7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580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ООО ИНВИТРО-Самара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580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ФГБОУ ВО УЛГПУ Ульянова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3,4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136684"/>
              </p:ext>
            </p:extLst>
          </p:nvPr>
        </p:nvGraphicFramePr>
        <p:xfrm>
          <a:off x="897467" y="3217338"/>
          <a:ext cx="3805162" cy="2350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1017"/>
                <a:gridCol w="824145"/>
              </a:tblGrid>
              <a:tr h="391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ФНКЦРИО ФМБА РОССИИ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391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Обл.клин.онкол.дисп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-р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95,0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391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Обл.детск.клин.б-ца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50,2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391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Ульян.обл.клин.б-ца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391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ЦГКБ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391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ФГБОУ ВО УЛГПУ Ульянова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14400" y="1637211"/>
            <a:ext cx="3987801" cy="1294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Патологоанатомическое исследование </a:t>
            </a:r>
          </a:p>
          <a:p>
            <a:pPr algn="ctr"/>
            <a:r>
              <a:rPr lang="ru-RU" sz="1200" b="1" dirty="0" err="1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биопсийного</a:t>
            </a:r>
            <a:r>
              <a:rPr lang="ru-RU" sz="12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(операционного) материала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 целью диагностики онкологических заболеваний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подбора противоопухолевой лекарственной терапии</a:t>
            </a:r>
            <a:endParaRPr lang="ru-RU" sz="12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45667" y="1698171"/>
            <a:ext cx="3217333" cy="1233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Молекулярно-генетическое исследование с целью диагностики онкологических заболеваний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59379" y="200296"/>
            <a:ext cx="15901850" cy="663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765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исследования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337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068" y="365126"/>
            <a:ext cx="10608732" cy="43920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Диагностические услуги</a:t>
            </a:r>
            <a:endParaRPr lang="ru-RU" sz="28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028333"/>
              </p:ext>
            </p:extLst>
          </p:nvPr>
        </p:nvGraphicFramePr>
        <p:xfrm>
          <a:off x="990600" y="2336791"/>
          <a:ext cx="3090332" cy="2712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6387"/>
                <a:gridCol w="733945"/>
              </a:tblGrid>
              <a:tr h="982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ООО Мед-Профи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98,1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effectLst/>
                        </a:rPr>
                        <a:t>ЦК </a:t>
                      </a:r>
                      <a:r>
                        <a:rPr lang="ru-RU" sz="1400" b="1" u="none" strike="noStrike" dirty="0">
                          <a:effectLst/>
                        </a:rPr>
                        <a:t>МСЧ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95,3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Мулловская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</a:rPr>
                        <a:t>гор.б-ца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89,5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Барышская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smtClean="0">
                          <a:effectLst/>
                        </a:rPr>
                        <a:t>РБ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50,4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Новомалыклинская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smtClean="0">
                          <a:effectLst/>
                        </a:rPr>
                        <a:t>РБ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49,6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Павловская </a:t>
                      </a:r>
                      <a:r>
                        <a:rPr lang="ru-RU" sz="1400" b="1" u="none" strike="noStrike" dirty="0" smtClean="0">
                          <a:effectLst/>
                        </a:rPr>
                        <a:t>РБ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45,5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82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ФНКЦРИО ФМБА РОССИИ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31333" y="1690689"/>
            <a:ext cx="3208867" cy="4937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Флюорография выездная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58933" y="1690689"/>
            <a:ext cx="3708398" cy="493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Маммография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895429"/>
              </p:ext>
            </p:extLst>
          </p:nvPr>
        </p:nvGraphicFramePr>
        <p:xfrm>
          <a:off x="5858933" y="2336792"/>
          <a:ext cx="3708399" cy="452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2811"/>
                <a:gridCol w="885588"/>
              </a:tblGrid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Гор.б-ца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en-US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Обл.клин.онкол.дисп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-р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Гор.клин.б-ца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en-US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Ульяновская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КБ </a:t>
                      </a:r>
                      <a:r>
                        <a:rPr lang="en-US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N172 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ФМБА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ЦКМСЧ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Б-ца РЖД-Медицина г.Ул.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Гор.п-ка </a:t>
                      </a:r>
                      <a:r>
                        <a:rPr lang="en-US" sz="12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Николаевская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94,8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Гор.п-ка </a:t>
                      </a:r>
                      <a:r>
                        <a:rPr lang="en-US" sz="12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Сурская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86,4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МСЧ УВД Ульяновской обл.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80,9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Центр.гор.клин.б-ца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ФНКЦРИО ФМБА РОССИИ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Барышская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73,4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Чердаклинская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65,5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Инзенская</a:t>
                      </a:r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Новоспасская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Павловская </a:t>
                      </a:r>
                      <a:r>
                        <a:rPr lang="ru-RU" sz="1200" b="1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49,3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  <a:tr h="226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Гор.б-ца </a:t>
                      </a:r>
                      <a:r>
                        <a:rPr lang="en-US" sz="1200" b="1" u="none" strike="noStrike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N3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7326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1242</Words>
  <Application>Microsoft Office PowerPoint</Application>
  <PresentationFormat>Широкоэкранный</PresentationFormat>
  <Paragraphs>681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PT Astra Serif</vt:lpstr>
      <vt:lpstr>Times New Roman</vt:lpstr>
      <vt:lpstr>Тема Office</vt:lpstr>
      <vt:lpstr>Анализ выполнения объёмов отдельных диагностических (лабораторных) исследований  в рамках территориальной программы ОМС  за январь-октябрь 2021 года  </vt:lpstr>
      <vt:lpstr>Итоги выполнения объемов медицинской помощи в рамках  Территориальной программы ОМС за январь-октябрь 2021 года </vt:lpstr>
      <vt:lpstr>Итоги выполнения объемов медицинской помощи в рамках  Территориальной программы ОМС за январь-октябрь  2021 года </vt:lpstr>
      <vt:lpstr>Магнитно-резонансная томография</vt:lpstr>
      <vt:lpstr>Компьютерная томография </vt:lpstr>
      <vt:lpstr>Ультразвуковые исследования сердечно-сосудистой системы </vt:lpstr>
      <vt:lpstr>Эндоскопические исследования</vt:lpstr>
      <vt:lpstr>Лабораторные исследования</vt:lpstr>
      <vt:lpstr>Диагностические услуги</vt:lpstr>
      <vt:lpstr>Комплексная услуга в приёмном отделении без последующей госпитализации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выполнения объёмов отдельных диагностических (лабораторных) исследований  в рамках территориальной программы ОМС в 1 полугодии 2021 года  </dc:title>
  <dc:creator>Санкина Надежда Юрьевна</dc:creator>
  <cp:lastModifiedBy>Водкина Татьяна Яковлевна</cp:lastModifiedBy>
  <cp:revision>50</cp:revision>
  <dcterms:created xsi:type="dcterms:W3CDTF">2021-08-12T09:40:03Z</dcterms:created>
  <dcterms:modified xsi:type="dcterms:W3CDTF">2021-11-17T08:22:34Z</dcterms:modified>
</cp:coreProperties>
</file>