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257" r:id="rId3"/>
    <p:sldId id="259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024A"/>
    <a:srgbClr val="3333CC"/>
    <a:srgbClr val="2F30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2" autoAdjust="0"/>
    <p:restoredTop sz="94629" autoAdjust="0"/>
  </p:normalViewPr>
  <p:slideViewPr>
    <p:cSldViewPr>
      <p:cViewPr varScale="1">
        <p:scale>
          <a:sx n="106" d="100"/>
          <a:sy n="106" d="100"/>
        </p:scale>
        <p:origin x="175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600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600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E84AEE94-4FA5-4B19-A34D-EBCE8D3590FC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10" tIns="45505" rIns="91010" bIns="4550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9496"/>
            <a:ext cx="5438140" cy="3909488"/>
          </a:xfrm>
          <a:prstGeom prst="rect">
            <a:avLst/>
          </a:prstGeom>
        </p:spPr>
        <p:txBody>
          <a:bodyPr vert="horz" lIns="91010" tIns="45505" rIns="91010" bIns="4550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2214"/>
            <a:ext cx="2945659" cy="497600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2214"/>
            <a:ext cx="2945659" cy="497600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9E51E03D-C22F-47B0-938C-B668163864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519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1E03D-C22F-47B0-938C-B6681638649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745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1E03D-C22F-47B0-938C-B6681638649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527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1E03D-C22F-47B0-938C-B6681638649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6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 застрахованного населения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Ульяновской области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9245" y="1916832"/>
            <a:ext cx="9145016" cy="4389120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состоянию на 01.01.2020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1 215 400 застрахованных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состоянию на 01.01.2021 – 1 200 893 застрахованных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на 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14 507 застрахованных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150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0362247"/>
              </p:ext>
            </p:extLst>
          </p:nvPr>
        </p:nvGraphicFramePr>
        <p:xfrm>
          <a:off x="107504" y="753997"/>
          <a:ext cx="8928992" cy="55553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00141"/>
                <a:gridCol w="1202438"/>
                <a:gridCol w="1083385"/>
                <a:gridCol w="1095289"/>
                <a:gridCol w="1226248"/>
                <a:gridCol w="1321491"/>
              </a:tblGrid>
              <a:tr h="1436065"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медицинской помощи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</a:t>
                      </a:r>
                      <a:endParaRPr lang="ru-RU" sz="1100" b="1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1 застрахованное лицо) (федеральный норматив)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</a:t>
                      </a:r>
                      <a:endParaRPr lang="ru-RU" sz="1100" b="1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1 застрахованное лицо) (федеральный норматив)</a:t>
                      </a:r>
                      <a:endParaRPr lang="ru-RU" sz="11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Утвержденные объемы медицинской помощи </a:t>
                      </a:r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Планируемые объемы медицинской помощи </a:t>
                      </a:r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 по федеральным нормативам</a:t>
                      </a:r>
                      <a:endParaRPr lang="ru-RU" sz="11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сравнение +, -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ctr"/>
                </a:tc>
              </a:tr>
              <a:tr h="6256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Скорая медицинская помощь </a:t>
                      </a:r>
                      <a:r>
                        <a:rPr lang="ru-R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 медицинской организации, включая медицинскую эвакуацию (вызов)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0,29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352 466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348 259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-4 207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/>
                </a:tc>
              </a:tr>
              <a:tr h="360689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Медицинская помощь в амбулаторных условиях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01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 посещения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2,93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3 561 122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3 518 616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-42 506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/>
                </a:tc>
              </a:tr>
              <a:tr h="5933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2.1.1.для проведения профилактических медицинских осмотров (комплексное посещение)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0,260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0,272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316 004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326 643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10 639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/>
                </a:tc>
              </a:tr>
              <a:tr h="4048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2.1.2.для проведения диспансеризации (комплексное посещение)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0,190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0,263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230 926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315 835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84 909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/>
                </a:tc>
              </a:tr>
              <a:tr h="3974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для проведения углубленной диспансеризации (комплексное посещение)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1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auto"/>
                      <a:endParaRPr lang="ru-RU" sz="1400" b="1" i="1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/>
                </a:tc>
              </a:tr>
              <a:tr h="3459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2.1.3. посещение с иными целями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2,4800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2,395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3 014 192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2 876 139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-138 053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/>
                </a:tc>
              </a:tr>
              <a:tr h="4931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2.2. в неотложной форме (посещение)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0,54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656 316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648 482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-7 834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/>
                </a:tc>
              </a:tr>
              <a:tr h="5079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2.3.в связи с заболеваниями- обращение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1,7877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1,7877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2 172 771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2 146 836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-25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39" marR="5439" marT="5439" marB="0" anchor="b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7766" y="144872"/>
            <a:ext cx="8388932" cy="54868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нормативы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объемов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медицинской помощи в рамках базовой программы ОМС 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227123"/>
              </p:ext>
            </p:extLst>
          </p:nvPr>
        </p:nvGraphicFramePr>
        <p:xfrm>
          <a:off x="107504" y="6306696"/>
          <a:ext cx="8915799" cy="5063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1144"/>
                <a:gridCol w="1152128"/>
                <a:gridCol w="1080120"/>
                <a:gridCol w="1152128"/>
                <a:gridCol w="1224136"/>
                <a:gridCol w="1296143"/>
              </a:tblGrid>
              <a:tr h="3634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2.4.Обращение по заболеванию при оказании медицинской помощи по профилю "Медицинская реабилитация"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0,00287</a:t>
                      </a:r>
                      <a:endParaRPr lang="ru-RU" sz="1400" b="1" i="1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3 447</a:t>
                      </a:r>
                      <a:endParaRPr lang="ru-RU" sz="1400" b="1" i="1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3 447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Стрелка вверх 6"/>
          <p:cNvSpPr/>
          <p:nvPr/>
        </p:nvSpPr>
        <p:spPr>
          <a:xfrm>
            <a:off x="4103948" y="3694003"/>
            <a:ext cx="360040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>
            <a:off x="4115730" y="4136478"/>
            <a:ext cx="360040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946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1320387"/>
              </p:ext>
            </p:extLst>
          </p:nvPr>
        </p:nvGraphicFramePr>
        <p:xfrm>
          <a:off x="0" y="836711"/>
          <a:ext cx="9108505" cy="5832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0457"/>
                <a:gridCol w="1226613"/>
                <a:gridCol w="1105166"/>
                <a:gridCol w="1267996"/>
                <a:gridCol w="1529769"/>
                <a:gridCol w="918504"/>
              </a:tblGrid>
              <a:tr h="1820568"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медицинской помощи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(на 1 застрахованное лицо) (федеральный норматив)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(на 1 застрахованное лицо) (федеральный норматив)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Утвержденные объемы медицинской помощи в рамках базовой программы ОМС на 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Планируемые объемы медицинской помощи в рамках базовой программы ОМС на 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по федеральным нормативам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Сравнение</a:t>
                      </a:r>
                    </a:p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+, -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ctr"/>
                </a:tc>
              </a:tr>
              <a:tr h="4183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Компьютерная томография (исследование)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0,02833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0,04632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34 432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55 625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21 193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/>
                </a:tc>
              </a:tr>
              <a:tr h="4226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Магнитно-резонансная томография (исследование)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0,01226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0,02634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14 901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31 632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16 731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/>
                </a:tc>
              </a:tr>
              <a:tr h="4226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Ультразвуковое исследование ССС (исследование)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0,11588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0,08286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140 841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99 506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-41 335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/>
                </a:tc>
              </a:tr>
              <a:tr h="4226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Эндоскопические диагностические исследования (исследование)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0,04913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0,02994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59 713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35 955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-23 758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/>
                </a:tc>
              </a:tr>
              <a:tr h="8327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Молекулярно-генетические исследования с целью выявления онкологических заболеваний (исследование)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0,00118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0,00092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1 439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1 105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-334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/>
                </a:tc>
              </a:tr>
              <a:tr h="8610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Патолого-анатомические исследования биопсийного (операционного) материала с целью выявления онкологических заболеваний (исследование)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0,01431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0,01321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17 392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15 864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-1 529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/>
                </a:tc>
              </a:tr>
              <a:tr h="632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Тестирование на выявление новой </a:t>
                      </a:r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короновирусной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инфекции (COVID-19) (исследование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)-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0,24882 региональный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0,12441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0,12838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151 208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154 171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2 963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1" marR="3421" marT="3421" marB="0" anchor="b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5495" y="144872"/>
            <a:ext cx="9073009" cy="54868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нормативы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объемов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медицинской помощи в рамках базовой программы ОМС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Стрелка вверх 5"/>
          <p:cNvSpPr/>
          <p:nvPr/>
        </p:nvSpPr>
        <p:spPr>
          <a:xfrm>
            <a:off x="4069620" y="2672640"/>
            <a:ext cx="358364" cy="3243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верх 6"/>
          <p:cNvSpPr/>
          <p:nvPr/>
        </p:nvSpPr>
        <p:spPr>
          <a:xfrm>
            <a:off x="4069620" y="3110044"/>
            <a:ext cx="358364" cy="3909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4069620" y="3644168"/>
            <a:ext cx="358364" cy="2377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верх 9"/>
          <p:cNvSpPr/>
          <p:nvPr/>
        </p:nvSpPr>
        <p:spPr>
          <a:xfrm>
            <a:off x="4034246" y="6254473"/>
            <a:ext cx="358364" cy="4148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4470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0705668"/>
              </p:ext>
            </p:extLst>
          </p:nvPr>
        </p:nvGraphicFramePr>
        <p:xfrm>
          <a:off x="107504" y="836718"/>
          <a:ext cx="8856984" cy="60212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3759"/>
                <a:gridCol w="1183045"/>
                <a:gridCol w="1065912"/>
                <a:gridCol w="1077621"/>
                <a:gridCol w="1206471"/>
                <a:gridCol w="1300176"/>
              </a:tblGrid>
              <a:tr h="1997757"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медицинской помощи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(на 1 застрахованное лицо) (федеральный норматив)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(на 1 застрахованное лицо) (федеральный норматив)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Утвержденные объемы медицинской помощи в рамках базовой программы ОМС на 2021 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Планируемые объемы медицинской помощи в рамках базовой программы ОМС на 2022 год по федеральным нормативам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сравнение +, -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ctr"/>
                </a:tc>
              </a:tr>
              <a:tr h="22446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Медицинская помощь в условиях</a:t>
                      </a:r>
                      <a:r>
                        <a:rPr lang="ru-RU" sz="12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дневных стационаров 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случай 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лечения)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6125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исключением федеральных медицинских организаций</a:t>
                      </a:r>
                      <a:endParaRPr lang="ru-RU" sz="12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0,061074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0,068591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74 229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82 370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8 141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b"/>
                </a:tc>
              </a:tr>
              <a:tr h="22446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 по профилю "онкология" (случай лечения)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6125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исключением федеральных медицинских организаций</a:t>
                      </a:r>
                      <a:endParaRPr lang="ru-RU" sz="1200" b="1" i="1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0,006935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0,009007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8 429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10 816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2 388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b"/>
                </a:tc>
              </a:tr>
              <a:tr h="22446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 экстракорпоральное оплодотворение (случай) - 0,000517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региональный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6125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исключением федеральных медицинских организаций</a:t>
                      </a:r>
                      <a:endParaRPr lang="ru-RU" sz="1200" b="1" i="1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0,00045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0,000463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547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556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b"/>
                </a:tc>
              </a:tr>
              <a:tr h="22446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3.2.Специализированная медицинская помощь в </a:t>
                      </a:r>
                      <a:r>
                        <a:rPr lang="ru-RU" sz="14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стационарных условиях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(случай госпитализации)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6125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исключением федеральных медицинских организаций</a:t>
                      </a:r>
                      <a:endParaRPr lang="ru-RU" sz="1200" b="1" i="1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0,165592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0,166336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201 261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199 752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-1 509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b"/>
                </a:tc>
              </a:tr>
              <a:tr h="22446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 по профилю "онкология" (случай госпитализации)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6125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исключением федеральных медицинских организаций</a:t>
                      </a:r>
                      <a:endParaRPr lang="ru-RU" sz="1200" b="1" i="1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0,00949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0,009488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11 534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11 394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-140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b"/>
                </a:tc>
              </a:tr>
              <a:tr h="22446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 медицинская реабилитация (дети - не менее 25% объемов) (случай госпитализации)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6125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исключением федеральных медицинских организаций</a:t>
                      </a:r>
                      <a:endParaRPr lang="ru-RU" sz="1200" b="1" i="1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0,00444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0,004443  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5 396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5 336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1" marR="2311" marT="2311" marB="0" anchor="b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7504" y="144872"/>
            <a:ext cx="8856984" cy="54868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нормативы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объемов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медицинской помощи в рамках базовой программы ОМС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трелка вверх 6"/>
          <p:cNvSpPr/>
          <p:nvPr/>
        </p:nvSpPr>
        <p:spPr>
          <a:xfrm>
            <a:off x="4070520" y="3084384"/>
            <a:ext cx="304612" cy="4166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sp>
        <p:nvSpPr>
          <p:cNvPr id="8" name="Стрелка вверх 7"/>
          <p:cNvSpPr/>
          <p:nvPr/>
        </p:nvSpPr>
        <p:spPr>
          <a:xfrm>
            <a:off x="4070520" y="3704473"/>
            <a:ext cx="304612" cy="45716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верх 8"/>
          <p:cNvSpPr/>
          <p:nvPr/>
        </p:nvSpPr>
        <p:spPr>
          <a:xfrm>
            <a:off x="4051364" y="4429701"/>
            <a:ext cx="323768" cy="36745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верх 9"/>
          <p:cNvSpPr/>
          <p:nvPr/>
        </p:nvSpPr>
        <p:spPr>
          <a:xfrm>
            <a:off x="4070520" y="5065214"/>
            <a:ext cx="304612" cy="38001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065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3963979"/>
              </p:ext>
            </p:extLst>
          </p:nvPr>
        </p:nvGraphicFramePr>
        <p:xfrm>
          <a:off x="107500" y="704089"/>
          <a:ext cx="9036499" cy="56926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11908"/>
                <a:gridCol w="1648959"/>
                <a:gridCol w="1637816"/>
                <a:gridCol w="1637816"/>
              </a:tblGrid>
              <a:tr h="852703"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медицинской помощи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год, руб. (федеральный норматив)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год, руб. (федеральный норматив)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к 2021 году , 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</a:tr>
              <a:tr h="7626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Скорая медицинская помощь вне медицинской организации, включая медицинскую эвакуацию (вызов)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2 713,40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2 884,70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</a:tr>
              <a:tr h="5093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Медицинская помощь в амбулаторных условиях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</a:tr>
              <a:tr h="2559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 посещения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571,60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679,80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</a:tr>
              <a:tr h="7626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2.1.1.для проведения профилактических медицинских осмотров (комплексное посещение)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1 896,50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2 015,90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</a:tr>
              <a:tr h="5093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2.1.2.для проведения диспансеризации (комплексное посещение)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2 180,10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2 492,50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</a:tr>
              <a:tr h="5093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для проведения углубленной диспансеризации (комплексное посещение)</a:t>
                      </a:r>
                      <a:endParaRPr lang="ru-RU" sz="14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1 017,50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</a:tr>
              <a:tr h="2559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2.1.3. посещение с иными целями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309,50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329,00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</a:tr>
              <a:tr h="2559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2.2. в неотложной форме (посещение)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671,50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713,70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</a:tr>
              <a:tr h="2559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2.3.в связи с заболеваниями- обращение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1 505,10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1 599,80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</a:tr>
              <a:tr h="7626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2.4.Обращение по заболеванию при оказании медицинской помощи по профилю "Медицинская реабилитация"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18 438,40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7501" y="116632"/>
            <a:ext cx="8820981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нормативы финансовых затрат на единицу объема медицинской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помощи за счет средств ОМС 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339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4909083"/>
              </p:ext>
            </p:extLst>
          </p:nvPr>
        </p:nvGraphicFramePr>
        <p:xfrm>
          <a:off x="1" y="704086"/>
          <a:ext cx="9143998" cy="58482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49079"/>
                <a:gridCol w="1739479"/>
                <a:gridCol w="1727720"/>
                <a:gridCol w="1727720"/>
              </a:tblGrid>
              <a:tr h="996722"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медицинской помощи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год, руб. (федеральный норматив)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год, руб. (федеральный норматив)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к 2021 году , 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</a:tr>
              <a:tr h="2871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Компьютерная томография (исследование)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3 766,90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2 542,00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</a:tr>
              <a:tr h="5713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Магнитно-резонансная томография (исследование)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4 254,20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3 575,00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</a:tr>
              <a:tr h="5713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Ультразвуковое исследование ССС (исследование)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681,60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492,10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</a:tr>
              <a:tr h="5713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Эндоскопические диагностические исследования (исследование)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937,10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923,30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</a:tr>
              <a:tr h="8554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Молекулярно-генетические исследования с целью выявления онкологических заболеваний (исследование)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9 879,90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8 174,20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</a:tr>
              <a:tr h="11396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Патолого-анатомические исследования </a:t>
                      </a:r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биопсийного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(операционного) материала с целью выявления онкологических заболеваний (исследование)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2 119,80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2 021,30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</a:tr>
              <a:tr h="8554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Тестирование на выявление новой </a:t>
                      </a:r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короновирусной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инфекции (COVID-19) (исследование)- 0,24882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584,00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600,50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07501" y="116632"/>
            <a:ext cx="8820981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нормативы финансовых затрат на единицу объема медицинской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помощи за счет средств ОМС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7668344" y="1847088"/>
            <a:ext cx="216024" cy="3742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533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5078009"/>
              </p:ext>
            </p:extLst>
          </p:nvPr>
        </p:nvGraphicFramePr>
        <p:xfrm>
          <a:off x="0" y="764702"/>
          <a:ext cx="9143999" cy="6070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33550"/>
                <a:gridCol w="1711193"/>
                <a:gridCol w="1986769"/>
                <a:gridCol w="1412487"/>
              </a:tblGrid>
              <a:tr h="1008114"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медицинской помощи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год, руб. (федеральный норматив)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год, руб. (федеральный норматив)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к 2021 году , 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</a:tr>
              <a:tr h="273711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3.1.Медицинская помощь в условиях</a:t>
                      </a:r>
                      <a:r>
                        <a:rPr lang="ru-RU" sz="14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дневных стационаров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(случай лечения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  <a:tc hMerge="1">
                  <a:txBody>
                    <a:bodyPr/>
                    <a:lstStyle/>
                    <a:p>
                      <a:pPr algn="ctr" fontAlgn="auto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  <a:tc hMerge="1">
                  <a:txBody>
                    <a:bodyPr/>
                    <a:lstStyle/>
                    <a:p>
                      <a:pPr algn="ctr" fontAlgn="auto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auto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</a:tr>
              <a:tr h="32271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исключением федеральных медицинских организаций</a:t>
                      </a:r>
                      <a:endParaRPr lang="ru-RU" sz="1400" b="1" i="1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22 141,70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23 192,70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</a:tr>
              <a:tr h="280884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 по профилю "онкология" (случай лечения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  <a:tc hMerge="1">
                  <a:txBody>
                    <a:bodyPr/>
                    <a:lstStyle/>
                    <a:p>
                      <a:pPr algn="ctr" fontAlgn="auto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  <a:tc hMerge="1">
                  <a:txBody>
                    <a:bodyPr/>
                    <a:lstStyle/>
                    <a:p>
                      <a:pPr algn="ctr" fontAlgn="auto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auto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</a:tr>
              <a:tr h="51331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исключением федеральных медицинских организаций</a:t>
                      </a:r>
                      <a:endParaRPr lang="ru-RU" sz="14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84 701,10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79 186,30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</a:tr>
              <a:tr h="407580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 экстракорпоральное оплодотворение (случай)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  <a:tc hMerge="1">
                  <a:txBody>
                    <a:bodyPr/>
                    <a:lstStyle/>
                    <a:p>
                      <a:pPr algn="ctr" fontAlgn="auto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  <a:tc hMerge="1">
                  <a:txBody>
                    <a:bodyPr/>
                    <a:lstStyle/>
                    <a:p>
                      <a:pPr algn="ctr" fontAlgn="auto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auto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</a:tr>
              <a:tr h="28088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исключением федеральных медицинских организаций</a:t>
                      </a:r>
                      <a:endParaRPr lang="ru-RU" sz="1400" b="1" i="1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124 728,50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124 728,50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</a:tr>
              <a:tr h="407580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3.2.Специализированная медицинская помощь в </a:t>
                      </a:r>
                      <a:r>
                        <a:rPr lang="ru-RU" sz="1400" b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стационарных условиях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(случай госпитализации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  <a:tc hMerge="1">
                  <a:txBody>
                    <a:bodyPr/>
                    <a:lstStyle/>
                    <a:p>
                      <a:pPr algn="ctr" fontAlgn="auto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  <a:tc hMerge="1">
                  <a:txBody>
                    <a:bodyPr/>
                    <a:lstStyle/>
                    <a:p>
                      <a:pPr algn="ctr" fontAlgn="auto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auto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</a:tr>
              <a:tr h="40041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исключением федеральных медицинских организаций</a:t>
                      </a:r>
                      <a:endParaRPr lang="ru-RU" sz="1400" b="1" i="1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36 086,50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37 314,50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</a:tr>
              <a:tr h="280884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 по профилю "онкология" (случай госпитализации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  <a:tc hMerge="1">
                  <a:txBody>
                    <a:bodyPr/>
                    <a:lstStyle/>
                    <a:p>
                      <a:pPr algn="ctr" fontAlgn="auto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  <a:tc hMerge="1">
                  <a:txBody>
                    <a:bodyPr/>
                    <a:lstStyle/>
                    <a:p>
                      <a:pPr algn="ctr" fontAlgn="auto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auto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</a:tr>
              <a:tr h="28088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исключением федеральных медицинских организаций</a:t>
                      </a:r>
                      <a:endParaRPr lang="ru-RU" sz="1400" b="1" i="1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109 758,20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101 250,10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</a:tr>
              <a:tr h="407580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 медицинская реабилитация (дети - не менее 25% объемов) (случай госпитализации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  <a:tc hMerge="1">
                  <a:txBody>
                    <a:bodyPr/>
                    <a:lstStyle/>
                    <a:p>
                      <a:pPr algn="ctr" fontAlgn="auto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  <a:tc hMerge="1">
                  <a:txBody>
                    <a:bodyPr/>
                    <a:lstStyle/>
                    <a:p>
                      <a:pPr algn="ctr" fontAlgn="auto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auto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</a:tr>
              <a:tr h="4123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исключением федеральных медицинских организаций</a:t>
                      </a:r>
                      <a:endParaRPr lang="ru-RU" sz="1400" b="1" i="1" u="sng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36 555,10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38 662,50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1" marR="2241" marT="2241" marB="0" anchor="b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7501" y="116632"/>
            <a:ext cx="8820981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нормативы финансовых затрат на единицу объема медицинской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помощи за счет средств ОМС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8028384" y="3212976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7956376" y="5661248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430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46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подушевой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норматив финансирования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5735" y="1916832"/>
            <a:ext cx="8229600" cy="4389120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2021 год – 13 078,6 рубля на 1 застрахованного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2022 год –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14 173,9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рубля на 1 застрахованного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</a:t>
            </a:r>
            <a:r>
              <a:rPr 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8,3%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3954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2672</TotalTime>
  <Words>1160</Words>
  <Application>Microsoft Office PowerPoint</Application>
  <PresentationFormat>Экран (4:3)</PresentationFormat>
  <Paragraphs>292</Paragraphs>
  <Slides>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Calibri</vt:lpstr>
      <vt:lpstr>Constantia</vt:lpstr>
      <vt:lpstr>Times New Roman</vt:lpstr>
      <vt:lpstr>Wingdings 2</vt:lpstr>
      <vt:lpstr>Поток</vt:lpstr>
      <vt:lpstr>Численность застрахованного населения Ульяновской области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Средний подушевой норматив финансирования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выполнения объемов медицинской помощи в рамках  Территориальной программой государственных гарантий бесплатного оказания гражданам медицинской помощи  за 1 полугодие 2020 года.</dc:title>
  <dc:creator>Семенович Анна Валерьевна</dc:creator>
  <cp:lastModifiedBy>Водкина Татьяна Яковлевна</cp:lastModifiedBy>
  <cp:revision>158</cp:revision>
  <cp:lastPrinted>2021-11-17T08:35:56Z</cp:lastPrinted>
  <dcterms:created xsi:type="dcterms:W3CDTF">2020-07-14T09:08:43Z</dcterms:created>
  <dcterms:modified xsi:type="dcterms:W3CDTF">2021-11-17T08:36:47Z</dcterms:modified>
</cp:coreProperties>
</file>