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61" r:id="rId2"/>
  </p:sldMasterIdLst>
  <p:notesMasterIdLst>
    <p:notesMasterId r:id="rId17"/>
  </p:notesMasterIdLst>
  <p:sldIdLst>
    <p:sldId id="271" r:id="rId3"/>
    <p:sldId id="275" r:id="rId4"/>
    <p:sldId id="277" r:id="rId5"/>
    <p:sldId id="269" r:id="rId6"/>
    <p:sldId id="291" r:id="rId7"/>
    <p:sldId id="300" r:id="rId8"/>
    <p:sldId id="301" r:id="rId9"/>
    <p:sldId id="302" r:id="rId10"/>
    <p:sldId id="303" r:id="rId11"/>
    <p:sldId id="296" r:id="rId12"/>
    <p:sldId id="294" r:id="rId13"/>
    <p:sldId id="295" r:id="rId14"/>
    <p:sldId id="297" r:id="rId15"/>
    <p:sldId id="299" r:id="rId16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09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19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29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39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487" algn="l" defTabSz="91419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581" algn="l" defTabSz="91419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9680" algn="l" defTabSz="91419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6777" algn="l" defTabSz="91419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0D6"/>
    <a:srgbClr val="047BCC"/>
    <a:srgbClr val="2161AF"/>
    <a:srgbClr val="387398"/>
    <a:srgbClr val="B3C010"/>
    <a:srgbClr val="34D4D8"/>
    <a:srgbClr val="3DE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7893" autoAdjust="0"/>
  </p:normalViewPr>
  <p:slideViewPr>
    <p:cSldViewPr showGuides="1">
      <p:cViewPr varScale="1">
        <p:scale>
          <a:sx n="153" d="100"/>
          <a:sy n="153" d="100"/>
        </p:scale>
        <p:origin x="-4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Медицинская помощь в условиях круглосуточного стационара                                      (7 256,39 млн.руб.)</c:v>
                </c:pt>
                <c:pt idx="1">
                  <c:v>Медицинская помощь амбулаторных условиях      (4 573,44 млн. руб.)</c:v>
                </c:pt>
                <c:pt idx="2">
                  <c:v>Медицинская помощь в условиях дневного стационара                           (1 237,94 млн.руб.)</c:v>
                </c:pt>
                <c:pt idx="3">
                  <c:v>Скорая медицинская помощь                                 (769,13 млн. руб.)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0.52439999999999998</c:v>
                </c:pt>
                <c:pt idx="1">
                  <c:v>0.33050000000000002</c:v>
                </c:pt>
                <c:pt idx="2">
                  <c:v>8.9499999999999996E-2</c:v>
                </c:pt>
                <c:pt idx="3">
                  <c:v>5.5599999999999997E-2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8A-4C59-B03E-D0E34107C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>
              <a:latin typeface="PT Astra Serif" pitchFamily="18" charset="-52"/>
              <a:ea typeface="PT Astra Serif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8882293501782"/>
          <c:y val="4.3285743408836085E-2"/>
          <c:w val="0.88127205442781487"/>
          <c:h val="0.71124519705907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'[Лист в Презентация к Правлению ТФОМС на 18.05.2021 года (ФЭО).pptx]Лист1'!$B$1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9 771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949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069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'[Лист в Презентация к Правлению ТФОМС на 18.05.2021 года (ФЭО).pptx]Лист1'!$A$2:$A$4</c:f>
              <c:strCache>
                <c:ptCount val="3"/>
                <c:pt idx="0">
                  <c:v>Государственные учреждения здравоохранения</c:v>
                </c:pt>
                <c:pt idx="1">
                  <c:v>Федеральные и ведомственные учреждения здравоохранения</c:v>
                </c:pt>
                <c:pt idx="2">
                  <c:v>учреждения частной формы собственности</c:v>
                </c:pt>
              </c:strCache>
            </c:strRef>
          </c:cat>
          <c:val>
            <c:numRef>
              <c:f>'[Лист в Презентация к Правлению ТФОМС на 18.05.2021 года (ФЭО).pptx]Лист1'!$B$2:$B$4</c:f>
              <c:numCache>
                <c:formatCode>#,##0.00</c:formatCode>
                <c:ptCount val="3"/>
                <c:pt idx="0">
                  <c:v>2772.1</c:v>
                </c:pt>
                <c:pt idx="1">
                  <c:v>229.2</c:v>
                </c:pt>
                <c:pt idx="2">
                  <c:v>292.2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5C-4EBD-ACE0-9BA93F486CE5}"/>
            </c:ext>
          </c:extLst>
        </c:ser>
        <c:ser>
          <c:idx val="1"/>
          <c:order val="1"/>
          <c:tx>
            <c:strRef>
              <c:f>'[Лист в Презентация к Правлению ТФОМС на 18.05.2021 года (ФЭО).pptx]Лист1'!$C$1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12 336,9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533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966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'[Лист в Презентация к Правлению ТФОМС на 18.05.2021 года (ФЭО).pptx]Лист1'!$A$2:$A$4</c:f>
              <c:strCache>
                <c:ptCount val="3"/>
                <c:pt idx="0">
                  <c:v>Государственные учреждения здравоохранения</c:v>
                </c:pt>
                <c:pt idx="1">
                  <c:v>Федеральные и ведомственные учреждения здравоохранения</c:v>
                </c:pt>
                <c:pt idx="2">
                  <c:v>учреждения частной формы собственности</c:v>
                </c:pt>
              </c:strCache>
            </c:strRef>
          </c:cat>
          <c:val>
            <c:numRef>
              <c:f>'[Лист в Презентация к Правлению ТФОМС на 18.05.2021 года (ФЭО).pptx]Лист1'!$C$2:$C$4</c:f>
              <c:numCache>
                <c:formatCode>#,##0.00</c:formatCode>
                <c:ptCount val="3"/>
                <c:pt idx="0">
                  <c:v>3129.6</c:v>
                </c:pt>
                <c:pt idx="1">
                  <c:v>150.6</c:v>
                </c:pt>
                <c:pt idx="2">
                  <c:v>259.39999999999998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5C-4EBD-ACE0-9BA93F48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891712"/>
        <c:axId val="100008512"/>
      </c:barChart>
      <c:catAx>
        <c:axId val="11589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08512"/>
        <c:crosses val="autoZero"/>
        <c:auto val="1"/>
        <c:lblAlgn val="ctr"/>
        <c:lblOffset val="100"/>
        <c:noMultiLvlLbl val="0"/>
      </c:catAx>
      <c:valAx>
        <c:axId val="100008512"/>
        <c:scaling>
          <c:logBase val="10"/>
          <c:orientation val="minMax"/>
          <c:max val="40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8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1">
                  <c:v>59</c:v>
                </c:pt>
                <c:pt idx="2">
                  <c:v>474</c:v>
                </c:pt>
                <c:pt idx="3">
                  <c:v>1322</c:v>
                </c:pt>
                <c:pt idx="4">
                  <c:v>1809</c:v>
                </c:pt>
                <c:pt idx="5">
                  <c:v>1600</c:v>
                </c:pt>
                <c:pt idx="6">
                  <c:v>1689</c:v>
                </c:pt>
                <c:pt idx="7">
                  <c:v>2931</c:v>
                </c:pt>
                <c:pt idx="8">
                  <c:v>2913</c:v>
                </c:pt>
                <c:pt idx="9">
                  <c:v>3722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A-47E6-800A-7C012C397A45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71648"/>
        <c:axId val="59174848"/>
      </c:barChart>
      <c:catAx>
        <c:axId val="3977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74848"/>
        <c:crosses val="autoZero"/>
        <c:auto val="1"/>
        <c:lblAlgn val="ctr"/>
        <c:lblOffset val="100"/>
        <c:noMultiLvlLbl val="0"/>
      </c:catAx>
      <c:valAx>
        <c:axId val="591748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7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Объемы финансового обеспечения случаев госпитализации  (МКБ-10: U07.1, U07.2) в 2020 году  (млн.рублей)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март</c:v>
                </c:pt>
                <c:pt idx="1">
                  <c:v>апрель</c:v>
                </c:pt>
                <c:pt idx="2">
                  <c:v>май</c:v>
                </c:pt>
                <c:pt idx="3">
                  <c:v>июнь</c:v>
                </c:pt>
                <c:pt idx="4">
                  <c:v>июль</c:v>
                </c:pt>
                <c:pt idx="5">
                  <c:v>август</c:v>
                </c:pt>
                <c:pt idx="6">
                  <c:v>сентябрь</c:v>
                </c:pt>
                <c:pt idx="7">
                  <c:v>октябрь</c:v>
                </c:pt>
                <c:pt idx="8">
                  <c:v>ноябрь</c:v>
                </c:pt>
                <c:pt idx="9">
                  <c:v>декабрь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1">
                  <c:v>6.61</c:v>
                </c:pt>
                <c:pt idx="2">
                  <c:v>46.073227430000294</c:v>
                </c:pt>
                <c:pt idx="3">
                  <c:v>131.89324270999998</c:v>
                </c:pt>
                <c:pt idx="4">
                  <c:v>181.39752814999699</c:v>
                </c:pt>
                <c:pt idx="5">
                  <c:v>158.37311458000599</c:v>
                </c:pt>
                <c:pt idx="6">
                  <c:v>172.86275653999999</c:v>
                </c:pt>
                <c:pt idx="7">
                  <c:v>285.00016923999499</c:v>
                </c:pt>
                <c:pt idx="8">
                  <c:v>299.51532022019103</c:v>
                </c:pt>
                <c:pt idx="9">
                  <c:v>382.63678244993105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2F-4155-8391-F3AB020D3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39328"/>
        <c:axId val="59176576"/>
      </c:barChart>
      <c:catAx>
        <c:axId val="583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76576"/>
        <c:crosses val="autoZero"/>
        <c:auto val="1"/>
        <c:lblAlgn val="ctr"/>
        <c:lblOffset val="100"/>
        <c:noMultiLvlLbl val="0"/>
      </c:catAx>
      <c:valAx>
        <c:axId val="5917657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3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19483933657304E-2"/>
          <c:y val="0.10770312485544498"/>
          <c:w val="0.90118051606634264"/>
          <c:h val="0.73229181764635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Объемы оказания , случаи госпитализации  (МКБ-10: U07.1, U07.2) за 6 месяцев 2021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1753</c:v>
                </c:pt>
                <c:pt idx="1">
                  <c:v>2416</c:v>
                </c:pt>
                <c:pt idx="2">
                  <c:v>2464</c:v>
                </c:pt>
                <c:pt idx="3">
                  <c:v>2036</c:v>
                </c:pt>
                <c:pt idx="4">
                  <c:v>1953</c:v>
                </c:pt>
                <c:pt idx="5">
                  <c:v>1755</c:v>
                </c:pt>
                <c:pt idx="6">
                  <c:v>2291</c:v>
                </c:pt>
                <c:pt idx="7">
                  <c:v>3002</c:v>
                </c:pt>
                <c:pt idx="8" formatCode="General">
                  <c:v>2881</c:v>
                </c:pt>
                <c:pt idx="9" formatCode="General">
                  <c:v>4655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6A-4CFA-BC3B-B19699975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770624"/>
        <c:axId val="59178304"/>
      </c:barChart>
      <c:catAx>
        <c:axId val="3977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68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78304"/>
        <c:crosses val="autoZero"/>
        <c:auto val="1"/>
        <c:lblAlgn val="ctr"/>
        <c:lblOffset val="100"/>
        <c:noMultiLvlLbl val="0"/>
      </c:catAx>
      <c:valAx>
        <c:axId val="591783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7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Объемы финансового обеспечения случаев госпитализации  (МКБ-10: U07.1, U07.2) за 7 месяцев 2021 года  (млн.рублей)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Лист1!$A$2:$A$11</c:f>
              <c:strCache>
                <c:ptCount val="10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172.02892169999998</c:v>
                </c:pt>
                <c:pt idx="1">
                  <c:v>258.07977292000101</c:v>
                </c:pt>
                <c:pt idx="2">
                  <c:v>273.31694168000104</c:v>
                </c:pt>
                <c:pt idx="3">
                  <c:v>228.54358209999998</c:v>
                </c:pt>
                <c:pt idx="4" formatCode="0.00">
                  <c:v>228.44920560000017</c:v>
                </c:pt>
                <c:pt idx="5">
                  <c:v>252.92759946999999</c:v>
                </c:pt>
                <c:pt idx="6">
                  <c:v>303.38</c:v>
                </c:pt>
                <c:pt idx="7" formatCode="0.00">
                  <c:v>386.25635806999878</c:v>
                </c:pt>
                <c:pt idx="8" formatCode="0.00">
                  <c:v>419.68178358999978</c:v>
                </c:pt>
                <c:pt idx="9" formatCode="0.00">
                  <c:v>618.72567299001139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3-49DD-BE89-F9CAFDEB5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40352"/>
        <c:axId val="118022144"/>
      </c:barChart>
      <c:catAx>
        <c:axId val="583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022144"/>
        <c:crosses val="autoZero"/>
        <c:auto val="1"/>
        <c:lblAlgn val="ctr"/>
        <c:lblOffset val="100"/>
        <c:noMultiLvlLbl val="0"/>
      </c:catAx>
      <c:valAx>
        <c:axId val="1180221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34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0.35238</cdr:x>
      <cdr:y>0.01994</cdr:y>
    </cdr:from>
    <cdr:to>
      <cdr:x>0.41905</cdr:x>
      <cdr:y>0.29918</cdr:y>
    </cdr:to>
    <cdr:sp macro="" textlink="">
      <cdr:nvSpPr>
        <cdr:cNvPr id="2" name="Стрелка: вверх 1">
          <a:extLst xmlns:a="http://schemas.openxmlformats.org/drawingml/2006/main">
            <a:ext uri="{FF2B5EF4-FFF2-40B4-BE49-F238E27FC236}">
              <a16:creationId xmlns="" xmlns:a16="http://schemas.microsoft.com/office/drawing/2014/main" id="{D803861F-ABDB-4B79-8EC9-B67460839CCB}"/>
            </a:ext>
          </a:extLst>
        </cdr:cNvPr>
        <cdr:cNvSpPr/>
      </cdr:nvSpPr>
      <cdr:spPr>
        <a:xfrm xmlns:a="http://schemas.openxmlformats.org/drawingml/2006/main">
          <a:off x="2664289" y="71989"/>
          <a:ext cx="504062" cy="1008130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" rtlCol="0" anchor="ctr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+ 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2 565,1</a:t>
          </a:r>
          <a:endParaRPr lang="ru-RU" sz="1400" dirty="0">
            <a:solidFill>
              <a:schemeClr val="tx1"/>
            </a:solidFill>
            <a:latin typeface="PT Astra Serif" pitchFamily="18" charset="-52"/>
            <a:ea typeface="PT Astra Serif" pitchFamily="18" charset="-52"/>
          </a:endParaRPr>
        </a:p>
      </cdr:txBody>
    </cdr:sp>
  </cdr:relSizeAnchor>
  <cdr:relSizeAnchor xmlns:cdr="http://schemas.openxmlformats.org/drawingml/2006/chartDrawing">
    <cdr:from>
      <cdr:x>0.62857</cdr:x>
      <cdr:y>0.35901</cdr:y>
    </cdr:from>
    <cdr:to>
      <cdr:x>0.69524</cdr:x>
      <cdr:y>0.65819</cdr:y>
    </cdr:to>
    <cdr:sp macro="" textlink="">
      <cdr:nvSpPr>
        <cdr:cNvPr id="3" name="Стрелка: вверх 2">
          <a:extLst xmlns:a="http://schemas.openxmlformats.org/drawingml/2006/main">
            <a:ext uri="{FF2B5EF4-FFF2-40B4-BE49-F238E27FC236}">
              <a16:creationId xmlns="" xmlns:a16="http://schemas.microsoft.com/office/drawing/2014/main" id="{994E7B51-4749-4E61-98D2-34D725600311}"/>
            </a:ext>
          </a:extLst>
        </cdr:cNvPr>
        <cdr:cNvSpPr/>
      </cdr:nvSpPr>
      <cdr:spPr>
        <a:xfrm xmlns:a="http://schemas.openxmlformats.org/drawingml/2006/main" rot="10800000">
          <a:off x="4752523" y="1296140"/>
          <a:ext cx="504060" cy="1080121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PT Astra Serif" pitchFamily="18" charset="-52"/>
              <a:ea typeface="PT Astra Serif" pitchFamily="18" charset="-52"/>
            </a:rPr>
            <a:t>---</a:t>
          </a:r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-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416,1</a:t>
          </a:r>
          <a:endParaRPr lang="ru-RU" sz="1400" dirty="0">
            <a:latin typeface="PT Astra Serif" pitchFamily="18" charset="-52"/>
            <a:ea typeface="PT Astra Serif" pitchFamily="18" charset="-52"/>
          </a:endParaRPr>
        </a:p>
      </cdr:txBody>
    </cdr:sp>
  </cdr:relSizeAnchor>
  <cdr:relSizeAnchor xmlns:cdr="http://schemas.openxmlformats.org/drawingml/2006/chartDrawing">
    <cdr:from>
      <cdr:x>0.92381</cdr:x>
      <cdr:y>0.37896</cdr:y>
    </cdr:from>
    <cdr:to>
      <cdr:x>0.99048</cdr:x>
      <cdr:y>0.65819</cdr:y>
    </cdr:to>
    <cdr:sp macro="" textlink="">
      <cdr:nvSpPr>
        <cdr:cNvPr id="4" name="Стрелка: вверх 3">
          <a:extLst xmlns:a="http://schemas.openxmlformats.org/drawingml/2006/main">
            <a:ext uri="{FF2B5EF4-FFF2-40B4-BE49-F238E27FC236}">
              <a16:creationId xmlns="" xmlns:a16="http://schemas.microsoft.com/office/drawing/2014/main" id="{EDAD4932-0007-47E4-8AE3-D75D828BAACD}"/>
            </a:ext>
          </a:extLst>
        </cdr:cNvPr>
        <cdr:cNvSpPr/>
      </cdr:nvSpPr>
      <cdr:spPr>
        <a:xfrm xmlns:a="http://schemas.openxmlformats.org/drawingml/2006/main" rot="10800000">
          <a:off x="6984773" y="1368151"/>
          <a:ext cx="504057" cy="1008112"/>
        </a:xfrm>
        <a:prstGeom xmlns:a="http://schemas.openxmlformats.org/drawingml/2006/main" prst="up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latin typeface="PT Astra Serif" pitchFamily="18" charset="-52"/>
              <a:ea typeface="PT Astra Serif" pitchFamily="18" charset="-52"/>
            </a:rPr>
            <a:t>--</a:t>
          </a:r>
          <a:r>
            <a:rPr lang="en-US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-</a:t>
          </a:r>
          <a:r>
            <a:rPr lang="ru-RU" sz="1400" dirty="0" smtClean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rPr>
            <a:t> 102,9</a:t>
          </a:r>
          <a:endParaRPr lang="ru-RU" sz="1400" dirty="0">
            <a:latin typeface="PT Astra Serif" pitchFamily="18" charset="-52"/>
            <a:ea typeface="PT Astra Serif" pitchFamily="18" charset="-52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pPr>
              <a:defRPr/>
            </a:pPr>
            <a:fld id="{FC8FBFF0-DBEB-4C44-A8E3-4E0CB24BEBE4}" type="datetimeFigureOut">
              <a:rPr lang="ru-RU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pPr>
              <a:defRPr/>
            </a:pPr>
            <a:fld id="{5DA6044B-2AB9-46E1-AD1A-E6CCEDA32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81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7" algn="l" defTabSz="9141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81" algn="l" defTabSz="9141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77" algn="l" defTabSz="9141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895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BAFDA65-0149-4EAE-99AA-D3AC4F291E6F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06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20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39458" indent="-284407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37628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92679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47730" indent="-227526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02781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57833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12884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67935" indent="-2275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43E293-DA71-4525-ACC6-2A0DE10D344F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16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F828-B927-4295-BBEE-6436B0DB05F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3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9448-1542-4771-A6CF-DD6F49C81A5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9E1A-B3DE-4FCD-AF83-B42EAD7B4D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9CB4-3485-4156-8D5A-139E4C576E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FCC7-52D7-4C74-8C71-E15A620F7F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386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6448-EC26-4CDF-AEB9-3D7D7C13FD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4841-D98C-4A6A-BFFF-5AEE5E586F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14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8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BC6BE1-2BA6-4066-B385-5DD9537BB830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70456-6F57-42DA-B3AA-164D258971B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68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36DE47-1801-426D-B34E-D69F2F0F398E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055BA-C732-48F8-9E88-53E8F4F2888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24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A0B17-0F47-4297-88B8-0545CF59A387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B1F02-9111-4B35-8AC0-901122F089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7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9430B-D292-44E9-83E3-BC4438C68DDA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23B6B6-C897-461A-822F-69B24F3E5D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5691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B0B75-D466-40FA-8017-AFCC1BA79262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608B-A40D-4748-87A5-E8E7D269D6A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403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A14DF3-F244-434A-BA6B-7ADEF4C94211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FF1FB-E851-4E90-B0B6-1C6968CED8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383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A3893B-1AAE-4384-9B52-1CF88B884B21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A4D59-3BD8-40E3-A138-9D17BA83FA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153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98AF0-FB58-4D0E-B2D0-2B93DFDE4DCA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AC0A9-229F-4409-BBED-A65C6963C1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01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B2D7-2AB7-4D15-A7DB-DEE1E1A409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1D8AE-8913-4B45-BFC3-AC50964389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2646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94" indent="0">
              <a:buNone/>
              <a:defRPr sz="2800"/>
            </a:lvl2pPr>
            <a:lvl3pPr marL="914198" indent="0">
              <a:buNone/>
              <a:defRPr sz="2400"/>
            </a:lvl3pPr>
            <a:lvl4pPr marL="1371294" indent="0">
              <a:buNone/>
              <a:defRPr sz="2000"/>
            </a:lvl4pPr>
            <a:lvl5pPr marL="1828394" indent="0">
              <a:buNone/>
              <a:defRPr sz="2000"/>
            </a:lvl5pPr>
            <a:lvl6pPr marL="2285487" indent="0">
              <a:buNone/>
              <a:defRPr sz="2000"/>
            </a:lvl6pPr>
            <a:lvl7pPr marL="2742581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5C02B-C92C-46B8-82C2-7AC71D748E39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A81B-7222-4F9F-9B82-DC77FBA2105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0541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C4FA-CFBC-466E-BC59-16CF3F76A061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E0ACC-B4BD-4FD6-BCEF-6801958F25B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964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55EEE-2A36-44CB-91C1-49CB01647494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C0698-2BAD-4B6B-8C30-7CEB01E8F2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28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7FC1-C745-40BB-97D7-AEABD8F8E5D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1FF8-9697-4D4A-818E-AA2D9FCAAC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458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9933-BD1B-401F-B737-3BA6B04D7A6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872D-64CD-424A-92A5-43CA7B32E6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22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4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4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87" indent="0">
              <a:buNone/>
              <a:defRPr sz="1600" b="1"/>
            </a:lvl6pPr>
            <a:lvl7pPr marL="2742581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C96E-8584-4C3D-A763-37DD24F95F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49D1-75FC-4389-B3DC-451C2304A2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610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C31C-0C4D-4587-9A6B-3FD3075738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A8DCB-9984-4C07-AE36-9F1926F8E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05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02452-1917-4536-987D-ACF6E8B325C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4417-E0FC-4D94-9256-B1080F5059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34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61AE-8B77-4B0D-AB18-8C3595E11F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D8DB-8A2C-44B1-8A2B-F0F044E741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3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4" indent="0">
              <a:buNone/>
              <a:defRPr sz="2800"/>
            </a:lvl2pPr>
            <a:lvl3pPr marL="914198" indent="0">
              <a:buNone/>
              <a:defRPr sz="2400"/>
            </a:lvl3pPr>
            <a:lvl4pPr marL="1371294" indent="0">
              <a:buNone/>
              <a:defRPr sz="2000"/>
            </a:lvl4pPr>
            <a:lvl5pPr marL="1828394" indent="0">
              <a:buNone/>
              <a:defRPr sz="2000"/>
            </a:lvl5pPr>
            <a:lvl6pPr marL="2285487" indent="0">
              <a:buNone/>
              <a:defRPr sz="2000"/>
            </a:lvl6pPr>
            <a:lvl7pPr marL="2742581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94" indent="0">
              <a:buNone/>
              <a:defRPr sz="1200"/>
            </a:lvl2pPr>
            <a:lvl3pPr marL="914198" indent="0">
              <a:buNone/>
              <a:defRPr sz="1000"/>
            </a:lvl3pPr>
            <a:lvl4pPr marL="1371294" indent="0">
              <a:buNone/>
              <a:defRPr sz="900"/>
            </a:lvl4pPr>
            <a:lvl5pPr marL="1828394" indent="0">
              <a:buNone/>
              <a:defRPr sz="900"/>
            </a:lvl5pPr>
            <a:lvl6pPr marL="2285487" indent="0">
              <a:buNone/>
              <a:defRPr sz="900"/>
            </a:lvl6pPr>
            <a:lvl7pPr marL="2742581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C7CB-EEA1-4B66-BAA1-7B0574AFA5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33BF-862A-4261-B7B7-741D576A58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45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4"/>
            <a:ext cx="2133600" cy="274637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C935C8-7834-4A52-A1A0-CBCD676AE5E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4"/>
            <a:ext cx="2895600" cy="274637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4"/>
            <a:ext cx="2133600" cy="274637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3C9577-7053-45D4-A21D-546A36FED2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15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9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29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39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21" indent="-3428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7" indent="-28568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4" indent="-2285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0" indent="-2285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3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1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27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1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47666-42D0-4672-8DF8-9E80E9AD17AD}" type="datetimeFigureOut">
              <a:rPr lang="ru-RU" smtClean="0"/>
              <a:pPr>
                <a:defRPr/>
              </a:pPr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E3271B-B0B8-4BB8-9FE6-D053FC2DFB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06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1" indent="-342821" algn="l" defTabSz="9141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7" indent="-285687" algn="l" defTabSz="9141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46" algn="l" defTabSz="9141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0" indent="-228546" algn="l" defTabSz="9141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3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1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27" indent="-228546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1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275" y="-22225"/>
            <a:ext cx="9185275" cy="516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-98425" y="1816111"/>
            <a:ext cx="9432925" cy="1135063"/>
          </a:xfrm>
          <a:prstGeom prst="rect">
            <a:avLst/>
          </a:prstGeom>
        </p:spPr>
        <p:txBody>
          <a:bodyPr lIns="91422" tIns="45711" rIns="91422" bIns="45711"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Картинки по запросу тфомс ульяновской облас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400061"/>
            <a:ext cx="849312" cy="84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Герб Ульяновской области (2013).sv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665" y="400050"/>
            <a:ext cx="1060450" cy="100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Прямоугольник 11"/>
          <p:cNvSpPr>
            <a:spLocks noChangeArrowheads="1"/>
          </p:cNvSpPr>
          <p:nvPr/>
        </p:nvSpPr>
        <p:spPr bwMode="auto">
          <a:xfrm>
            <a:off x="971555" y="1787526"/>
            <a:ext cx="733821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Информация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о финансировании системы ОМС                     за </a:t>
            </a:r>
            <a:r>
              <a:rPr lang="ru-RU" sz="2800" b="1" dirty="0" smtClean="0">
                <a:solidFill>
                  <a:prstClr val="black"/>
                </a:solidFill>
                <a:latin typeface="PT Astra Serif" pitchFamily="18" charset="-52"/>
              </a:rPr>
              <a:t>январь-октябрь </a:t>
            </a:r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2021 года</a:t>
            </a:r>
          </a:p>
          <a:p>
            <a:pPr algn="r"/>
            <a:endParaRPr lang="ru-RU" sz="2800" b="1" dirty="0">
              <a:solidFill>
                <a:prstClr val="black"/>
              </a:solidFill>
              <a:latin typeface="PT Astra Serif" pitchFamily="18" charset="-52"/>
            </a:endParaRPr>
          </a:p>
          <a:p>
            <a:pPr algn="r"/>
            <a:r>
              <a:rPr lang="ru-RU" sz="2800" b="1" dirty="0">
                <a:solidFill>
                  <a:prstClr val="black"/>
                </a:solidFill>
                <a:latin typeface="PT Astra Serif" pitchFamily="18" charset="-52"/>
              </a:rPr>
              <a:t> </a:t>
            </a:r>
          </a:p>
          <a:p>
            <a:pPr algn="r"/>
            <a:r>
              <a:rPr lang="ru-RU" sz="2000" b="1" i="1" dirty="0">
                <a:solidFill>
                  <a:prstClr val="black"/>
                </a:solidFill>
                <a:latin typeface="PT Astra Serif" pitchFamily="18" charset="-52"/>
              </a:rPr>
              <a:t>Директор ТФОМС </a:t>
            </a:r>
            <a:endParaRPr lang="en-US" sz="2000" b="1" i="1" dirty="0">
              <a:solidFill>
                <a:prstClr val="black"/>
              </a:solidFill>
              <a:latin typeface="PT Astra Serif" pitchFamily="18" charset="-52"/>
            </a:endParaRPr>
          </a:p>
          <a:p>
            <a:pPr algn="r"/>
            <a:r>
              <a:rPr lang="ru-RU" sz="2000" b="1" i="1" dirty="0" err="1">
                <a:solidFill>
                  <a:prstClr val="black"/>
                </a:solidFill>
                <a:latin typeface="PT Astra Serif" pitchFamily="18" charset="-52"/>
              </a:rPr>
              <a:t>Буцкая</a:t>
            </a:r>
            <a:r>
              <a:rPr lang="ru-RU" sz="2000" b="1" i="1" dirty="0">
                <a:solidFill>
                  <a:prstClr val="black"/>
                </a:solidFill>
                <a:latin typeface="PT Astra Serif" pitchFamily="18" charset="-52"/>
              </a:rPr>
              <a:t> Е.В.</a:t>
            </a:r>
          </a:p>
        </p:txBody>
      </p:sp>
    </p:spTree>
    <p:extLst>
      <p:ext uri="{BB962C8B-B14F-4D97-AF65-F5344CB8AC3E}">
        <p14:creationId xmlns:p14="http://schemas.microsoft.com/office/powerpoint/2010/main" val="10984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8" y="-231079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77160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государственными учреждениями здравоохранения территориальной программы ОМС</a:t>
            </a:r>
            <a:b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за январь-октябрь </a:t>
            </a:r>
            <a:r>
              <a:rPr lang="ru-RU" altLang="ru-RU" sz="14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</a:t>
            </a: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амбулаторно-поликлинической помощи</a:t>
            </a:r>
            <a:endParaRPr lang="ru-RU" altLang="ru-RU" sz="14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03785"/>
              </p:ext>
            </p:extLst>
          </p:nvPr>
        </p:nvGraphicFramePr>
        <p:xfrm>
          <a:off x="475605" y="771549"/>
          <a:ext cx="8208912" cy="3273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58"/>
                <a:gridCol w="2272046"/>
                <a:gridCol w="1283407"/>
                <a:gridCol w="1368153"/>
                <a:gridCol w="1472724"/>
                <a:gridCol w="1472724"/>
              </a:tblGrid>
              <a:tr h="5135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Январь-октябрь 2021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ans" pitchFamily="34" charset="-52"/>
                        <a:ea typeface="PT Astra Sans" pitchFamily="34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574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</a:t>
                      </a:r>
                      <a:r>
                        <a:rPr lang="ru-RU" sz="1100" u="none" strike="noStrike" baseline="0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 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 объёмов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Ульяновский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областной клинический госпиталь ветеранов войн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13,72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62,9 %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Посещения - 65% Обращения – 63 %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5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ГУЗ "Областная детская инфекционная больница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1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Посещения - 89%    Обращения – 58,5 %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2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-203307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77160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государственными учреждениями здравоохранения территориальной программы ОМС</a:t>
            </a:r>
            <a:b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за январь-октябрь </a:t>
            </a:r>
            <a:r>
              <a:rPr lang="ru-RU" altLang="ru-RU" sz="14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</a:t>
            </a: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дневному стационару</a:t>
            </a:r>
            <a:endParaRPr lang="ru-RU" altLang="ru-RU" sz="14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77056"/>
              </p:ext>
            </p:extLst>
          </p:nvPr>
        </p:nvGraphicFramePr>
        <p:xfrm>
          <a:off x="475605" y="699542"/>
          <a:ext cx="8208912" cy="4409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58"/>
                <a:gridCol w="2272046"/>
                <a:gridCol w="1283407"/>
                <a:gridCol w="1368153"/>
                <a:gridCol w="1472724"/>
                <a:gridCol w="1472724"/>
              </a:tblGrid>
              <a:tr h="3431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Январь-октябрь 2021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ans" pitchFamily="34" charset="-52"/>
                        <a:ea typeface="PT Astra Sans" pitchFamily="34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4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</a:t>
                      </a:r>
                      <a:r>
                        <a:rPr lang="ru-RU" sz="1100" u="none" strike="noStrike" baseline="0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 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 объёмов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Городская поликлиника № 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33,11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18,47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55,5%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4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Городская больница № 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36,99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29,12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78,7 %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89 %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Базарнозызганская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58,8 %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63 %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Вешкаймская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4,49</a:t>
                      </a:r>
                      <a:endParaRPr lang="ru-RU" sz="1100" b="0" u="none" strike="noStrike" kern="1200" dirty="0">
                        <a:solidFill>
                          <a:schemeClr val="dk1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  <a:cs typeface="+mn-cs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61,0 %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Инзенская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9,77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6,70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68,6 %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err="1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Карсунская</a:t>
                      </a:r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 районная больница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7,08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67,2%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60,4 %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77 %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Ново-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69,3 %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69 %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Новомалыклинская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59,1 %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Новоспасская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59,5 %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Сенгилеевская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73,7 %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62,9 %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5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Сурская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78,9 %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87 %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7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Тереньгульская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72,0 %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7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8" y="-231079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77160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государственными учреждениями здравоохранения территориальной программы ОМС</a:t>
            </a:r>
            <a:b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за январь-октябрь </a:t>
            </a:r>
            <a:r>
              <a:rPr lang="ru-RU" altLang="ru-RU" sz="14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</a:t>
            </a: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круглосуточному стационару</a:t>
            </a:r>
            <a:endParaRPr lang="ru-RU" altLang="ru-RU" sz="14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10655"/>
              </p:ext>
            </p:extLst>
          </p:nvPr>
        </p:nvGraphicFramePr>
        <p:xfrm>
          <a:off x="475605" y="920561"/>
          <a:ext cx="8208912" cy="3509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58"/>
                <a:gridCol w="2272046"/>
                <a:gridCol w="1283407"/>
                <a:gridCol w="1368153"/>
                <a:gridCol w="1472724"/>
                <a:gridCol w="1472724"/>
              </a:tblGrid>
              <a:tr h="5230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Январь-октябрь 2021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ans" pitchFamily="34" charset="-52"/>
                        <a:ea typeface="PT Astra Sans" pitchFamily="34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</a:t>
                      </a:r>
                      <a:r>
                        <a:rPr lang="ru-RU" sz="1100" u="none" strike="noStrike" baseline="0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 </a:t>
                      </a:r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</a:t>
                      </a:r>
                    </a:p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финансирования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 объёмов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Базарнозызганская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8,06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73,0 %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Вешкаймская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24,45</a:t>
                      </a:r>
                      <a:endParaRPr lang="ru-RU" sz="1100" b="0" u="none" strike="noStrike" kern="1200" dirty="0">
                        <a:solidFill>
                          <a:schemeClr val="dk1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  <a:cs typeface="+mn-cs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14,54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59,5 %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82 %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32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err="1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Инзенская</a:t>
                      </a:r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52,17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39,38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75,5%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89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31,40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20,97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66,8 %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Ново-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6,36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69,2 %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Николаевская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62,04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41,91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67,6 %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3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err="1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Новомалыклинская</a:t>
                      </a:r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16,63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75,6%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dirty="0" err="1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Новомалыклинская</a:t>
                      </a:r>
                      <a:r>
                        <a:rPr lang="ru-RU" sz="11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27,75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21,92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79,0%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-203307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77160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государственными учреждениями здравоохранения территориальной программы ОМС</a:t>
            </a:r>
            <a:b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за январь-октябрь </a:t>
            </a:r>
            <a:r>
              <a:rPr lang="ru-RU" altLang="ru-RU" sz="1400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</a:t>
            </a:r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года </a:t>
            </a:r>
            <a:r>
              <a:rPr lang="ru-RU" altLang="ru-RU" sz="14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по скорой медицинской помощи</a:t>
            </a:r>
            <a:endParaRPr lang="ru-RU" altLang="ru-RU" sz="14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63927"/>
              </p:ext>
            </p:extLst>
          </p:nvPr>
        </p:nvGraphicFramePr>
        <p:xfrm>
          <a:off x="1259631" y="699542"/>
          <a:ext cx="6624737" cy="3455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206"/>
                <a:gridCol w="3684964"/>
                <a:gridCol w="2388567"/>
              </a:tblGrid>
              <a:tr h="34314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Январь-октябрь 2021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4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</a:t>
                      </a:r>
                    </a:p>
                    <a:p>
                      <a:pPr algn="ctr" fontAlgn="auto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выполнения объёмов медицинской помощи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Новомалыклинская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Николаевская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58 %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Новоспасская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Сурская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72 %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6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Станция скорой медицинской помощи г. Ульяновска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Барышская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84 %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83 %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Тереньгульская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86 %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Кузоватовская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-203307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77160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Просроченная кредиторская задолженность по состоянию на 01.11.2021 года</a:t>
            </a:r>
            <a:endParaRPr lang="ru-RU" altLang="ru-RU" sz="14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92768"/>
              </p:ext>
            </p:extLst>
          </p:nvPr>
        </p:nvGraphicFramePr>
        <p:xfrm>
          <a:off x="251520" y="699542"/>
          <a:ext cx="3672407" cy="1854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474"/>
                <a:gridCol w="2443291"/>
                <a:gridCol w="863642"/>
              </a:tblGrid>
              <a:tr h="8280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Наибольший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прирост в сравнении с 01.10.2021, млн.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Сенгилеевская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4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Тереньгульская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Старомайнская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Карсунская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42836"/>
              </p:ext>
            </p:extLst>
          </p:nvPr>
        </p:nvGraphicFramePr>
        <p:xfrm>
          <a:off x="4499993" y="699545"/>
          <a:ext cx="4104456" cy="38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471"/>
                <a:gridCol w="2730738"/>
                <a:gridCol w="965247"/>
              </a:tblGrid>
              <a:tr h="8225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организация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Снижение в сравнении с 01.10.2021, </a:t>
                      </a:r>
                    </a:p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2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Ульяновская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Радищевская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Вешкаймская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 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88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Ульяновская областная детская клиническая больница им. Ю.Ф. Горячева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4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Мулловская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УБ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Старокулаткинская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4,49</a:t>
                      </a: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Инзенская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Новоспасская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Большенагаткинская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РБ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Поликлиника № 6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113" y="-22225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611560" y="50800"/>
            <a:ext cx="8132390" cy="100878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Структура финансовых затрат по видам медицинской помощи за </a:t>
            </a:r>
            <a:r>
              <a:rPr lang="ru-RU" altLang="ru-RU" sz="22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январь-октябрь </a:t>
            </a: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633816768"/>
              </p:ext>
            </p:extLst>
          </p:nvPr>
        </p:nvGraphicFramePr>
        <p:xfrm>
          <a:off x="1532731" y="52863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307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225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>
          <a:xfrm>
            <a:off x="539751" y="230188"/>
            <a:ext cx="8204200" cy="829394"/>
          </a:xfrm>
        </p:spPr>
        <p:txBody>
          <a:bodyPr/>
          <a:lstStyle/>
          <a:p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Финансирование медицинских организаций, входящих в систему ОМС за </a:t>
            </a:r>
            <a:r>
              <a:rPr lang="ru-RU" altLang="ru-RU" sz="22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январь-октябрь </a:t>
            </a:r>
            <a:r>
              <a:rPr lang="ru-RU" altLang="ru-RU" sz="22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года, млн. руб.</a:t>
            </a:r>
          </a:p>
        </p:txBody>
      </p:sp>
      <p:sp>
        <p:nvSpPr>
          <p:cNvPr id="9228" name="TextBox 48"/>
          <p:cNvSpPr txBox="1">
            <a:spLocks noChangeArrowheads="1"/>
          </p:cNvSpPr>
          <p:nvPr/>
        </p:nvSpPr>
        <p:spPr bwMode="auto">
          <a:xfrm>
            <a:off x="179401" y="4300547"/>
            <a:ext cx="8929687" cy="36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CE647581-6580-4B40-B542-165A7E4BE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72428"/>
              </p:ext>
            </p:extLst>
          </p:nvPr>
        </p:nvGraphicFramePr>
        <p:xfrm>
          <a:off x="7884368" y="5203585"/>
          <a:ext cx="1001763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Worksheet" r:id="rId5" imgW="8934282" imgH="4581553" progId="Excel.Sheet.8">
                  <p:embed/>
                </p:oleObj>
              </mc:Choice>
              <mc:Fallback>
                <p:oleObj name="Worksheet" r:id="rId5" imgW="8934282" imgH="4581553" progId="Excel.Sheet.8">
                  <p:embed/>
                  <p:pic>
                    <p:nvPicPr>
                      <p:cNvPr id="2" name="Объект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5203585"/>
                        <a:ext cx="10017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1BB0F21B-0CED-4309-A0DE-A33FC601C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342858"/>
              </p:ext>
            </p:extLst>
          </p:nvPr>
        </p:nvGraphicFramePr>
        <p:xfrm>
          <a:off x="683569" y="1059585"/>
          <a:ext cx="7560840" cy="361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107386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11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94" y="339726"/>
            <a:ext cx="8497887" cy="4318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Финансирование медицинских организаций за </a:t>
            </a:r>
            <a:r>
              <a:rPr lang="ru-RU" altLang="ru-RU" sz="2000" dirty="0" smtClean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январь-октябрь </a:t>
            </a:r>
            <a: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2021 года:</a:t>
            </a:r>
            <a:br>
              <a:rPr lang="ru-RU" altLang="ru-RU" sz="20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</a:br>
            <a:r>
              <a:rPr lang="ru-RU" altLang="ru-RU" sz="16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                                                                                                                                                     </a:t>
            </a:r>
            <a:r>
              <a:rPr lang="en-US" altLang="ru-RU" sz="16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                          </a:t>
            </a:r>
            <a:r>
              <a:rPr lang="ru-RU" altLang="ru-RU" sz="11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  <a:t>млн. руб.</a:t>
            </a:r>
            <a:br>
              <a:rPr lang="ru-RU" altLang="ru-RU" sz="1100" dirty="0">
                <a:latin typeface="PT Astra Serif" pitchFamily="18" charset="-52"/>
                <a:ea typeface="PT Astra Serif" pitchFamily="18" charset="-52"/>
                <a:cs typeface="PT Astra Serif" pitchFamily="18" charset="-52"/>
              </a:rPr>
            </a:br>
            <a:endParaRPr lang="ru-RU" altLang="ru-RU" sz="1100" dirty="0">
              <a:latin typeface="PT Astra Serif" pitchFamily="18" charset="-52"/>
              <a:ea typeface="PT Astra Serif" pitchFamily="18" charset="-52"/>
              <a:cs typeface="PT Astra Serif" pitchFamily="18" charset="-52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03653"/>
              </p:ext>
            </p:extLst>
          </p:nvPr>
        </p:nvGraphicFramePr>
        <p:xfrm>
          <a:off x="611561" y="1059583"/>
          <a:ext cx="8280918" cy="35435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9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6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15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888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441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96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360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10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План финансирования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МО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Сумма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финансирования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 за </a:t>
                      </a:r>
                      <a:r>
                        <a:rPr lang="ru-RU" sz="1000" b="1" dirty="0" smtClean="0">
                          <a:effectLst/>
                          <a:latin typeface="PT Astra Serif"/>
                          <a:ea typeface="Times New Roman"/>
                        </a:rPr>
                        <a:t>январь-октябрь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2021 года,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Сумма финансирования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за </a:t>
                      </a:r>
                      <a:r>
                        <a:rPr lang="ru-RU" sz="1000" b="1" dirty="0" smtClean="0">
                          <a:effectLst/>
                          <a:latin typeface="PT Astra Serif"/>
                          <a:ea typeface="Times New Roman"/>
                        </a:rPr>
                        <a:t>январь-октябрь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2020 года,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выполнения  плана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4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Январь-октябрь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2021 года,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Январь-октябрь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2020 года,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млн.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2021г.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PT Astra Serif"/>
                          <a:ea typeface="Times New Roman"/>
                        </a:rPr>
                        <a:t>2020г.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Государственные учреждения здравоохранения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10 970,2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400" baseline="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 769</a:t>
                      </a: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12 336,9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9 771,8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112,5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100,0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/>
                          <a:ea typeface="Times New Roman"/>
                        </a:rPr>
                        <a:t>Федеральные учреждения здравоохранения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618,3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1 165,3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533,7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949,8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86,3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81,7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8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Другие формы собственности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1 137,0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1 248,8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966,3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1 069,2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78,1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85,6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4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PT Astra Serif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12 825,5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12 180,6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13 836,9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11 790,8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107,9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/>
                          <a:ea typeface="Calibri"/>
                          <a:cs typeface="Times New Roman"/>
                        </a:rPr>
                        <a:t>96,8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-203307"/>
            <a:ext cx="9185275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57200" y="-58"/>
            <a:ext cx="8229600" cy="843616"/>
          </a:xfrm>
        </p:spPr>
        <p:txBody>
          <a:bodyPr>
            <a:normAutofit/>
          </a:bodyPr>
          <a:lstStyle/>
          <a:p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Выполнение медицинской помощи государственными учреждениями здравоохранения в рамках территориальной программы ОМС за январь-октябрь </a:t>
            </a:r>
            <a:r>
              <a:rPr lang="ru-RU" altLang="ru-RU" sz="1600" b="1" dirty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2021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78075"/>
              </p:ext>
            </p:extLst>
          </p:nvPr>
        </p:nvGraphicFramePr>
        <p:xfrm>
          <a:off x="611560" y="987574"/>
          <a:ext cx="7776865" cy="36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363"/>
                <a:gridCol w="2623056"/>
                <a:gridCol w="1481681"/>
                <a:gridCol w="1579519"/>
                <a:gridCol w="1700246"/>
              </a:tblGrid>
              <a:tr h="59026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Условия и виды оказания медицинской помощи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19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Январь-октябрь 2021 года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План финансового обеспечения, </a:t>
                      </a:r>
                    </a:p>
                    <a:p>
                      <a:pPr algn="ctr" fontAlgn="auto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</a:t>
                      </a:r>
                      <a:r>
                        <a:rPr lang="ru-RU" sz="1200" u="none" strike="noStrike" baseline="0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</a:t>
                      </a:r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Факт финансового обеспечения, </a:t>
                      </a:r>
                    </a:p>
                    <a:p>
                      <a:pPr algn="ctr" fontAlgn="auto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млн. </a:t>
                      </a:r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% выполнения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44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помощь в амбулаторных </a:t>
                      </a:r>
                      <a:r>
                        <a:rPr lang="ru-RU" sz="1200" u="none" strike="noStrike" dirty="0" smtClean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условиях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3 593,89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3 521,74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98,0 %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4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Специализированная медицинская помощь в стационарных условиях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5 640,21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7 096,74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125,8 %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4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Медицинская помощь в условиях дневного стационара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1 030,29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  <a:cs typeface="+mn-cs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1 028,15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99,8 %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9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Скорая медицинская помощь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705,81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690,22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PT Astra Serif" pitchFamily="18" charset="-52"/>
                          <a:ea typeface="PT Astra Serif" pitchFamily="18" charset="-52"/>
                        </a:rPr>
                        <a:t>97,8 %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marL="5903" marR="5903" marT="590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688" y="-22225"/>
            <a:ext cx="9183688" cy="5165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539751" y="50800"/>
            <a:ext cx="8204200" cy="1296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dirty="0">
                <a:latin typeface="PT Astra Serif"/>
                <a:ea typeface="Times New Roman"/>
                <a:cs typeface="Times New Roman"/>
              </a:rPr>
              <a:t>Расходы на лечение новой коронавирусной инфекции COVID-19 в Ульяновской области за период </a:t>
            </a:r>
            <a:br>
              <a:rPr lang="ru-RU" sz="2400" dirty="0">
                <a:latin typeface="PT Astra Serif"/>
                <a:ea typeface="Times New Roman"/>
                <a:cs typeface="Times New Roman"/>
              </a:rPr>
            </a:br>
            <a:r>
              <a:rPr lang="ru-RU" sz="2400" dirty="0" smtClean="0">
                <a:latin typeface="PT Astra Serif"/>
                <a:ea typeface="Times New Roman"/>
                <a:cs typeface="Times New Roman"/>
              </a:rPr>
              <a:t>январь-октябрь </a:t>
            </a:r>
            <a:r>
              <a:rPr lang="ru-RU" sz="2400" dirty="0">
                <a:latin typeface="PT Astra Serif"/>
                <a:ea typeface="Times New Roman"/>
                <a:cs typeface="Times New Roman"/>
              </a:rPr>
              <a:t>2021 года </a:t>
            </a:r>
            <a:endParaRPr lang="ru-RU" altLang="ru-RU" sz="2200" b="1" dirty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6601" y="1491630"/>
            <a:ext cx="2879576" cy="10690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3 357,96 млн</a:t>
            </a:r>
            <a:r>
              <a:rPr lang="ru-RU" sz="1400" b="1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. рублей </a:t>
            </a:r>
            <a:r>
              <a:rPr lang="ru-RU" sz="120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или </a:t>
            </a:r>
            <a:r>
              <a:rPr lang="ru-RU" sz="1400" b="1" smtClean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24,3 </a:t>
            </a:r>
            <a:r>
              <a:rPr lang="ru-RU" sz="1400" b="1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%</a:t>
            </a:r>
            <a:r>
              <a:rPr lang="ru-RU" sz="1200" dirty="0">
                <a:solidFill>
                  <a:schemeClr val="tx1"/>
                </a:solidFill>
                <a:latin typeface="PT Astra Serif"/>
                <a:ea typeface="Times New Roman"/>
                <a:cs typeface="Times New Roman"/>
              </a:rPr>
              <a:t>        от общего финансового обеспечения медицинской помощи по обязательному медицинскому страхованию</a:t>
            </a:r>
            <a:endParaRPr lang="ru-RU" sz="1200" dirty="0">
              <a:solidFill>
                <a:schemeClr val="tx1"/>
              </a:solidFill>
              <a:latin typeface="PT Astra Serif" pitchFamily="18" charset="-52"/>
              <a:cs typeface="Arial" charset="0"/>
            </a:endParaRPr>
          </a:p>
        </p:txBody>
      </p:sp>
      <p:sp>
        <p:nvSpPr>
          <p:cNvPr id="10252" name="TextBox 48"/>
          <p:cNvSpPr txBox="1">
            <a:spLocks noChangeArrowheads="1"/>
          </p:cNvSpPr>
          <p:nvPr/>
        </p:nvSpPr>
        <p:spPr bwMode="auto">
          <a:xfrm>
            <a:off x="179401" y="4300547"/>
            <a:ext cx="8929687" cy="36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b="1" dirty="0"/>
          </a:p>
        </p:txBody>
      </p:sp>
      <p:sp>
        <p:nvSpPr>
          <p:cNvPr id="3" name="Стрелка вниз 2"/>
          <p:cNvSpPr/>
          <p:nvPr/>
        </p:nvSpPr>
        <p:spPr>
          <a:xfrm rot="2708021">
            <a:off x="2969133" y="2532703"/>
            <a:ext cx="863050" cy="1627003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22" tIns="45711" rIns="91422" bIns="45711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на лечение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COVID-19</a:t>
            </a:r>
            <a:endParaRPr lang="ru-RU" sz="1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2" y="4083918"/>
            <a:ext cx="1872208" cy="648072"/>
          </a:xfrm>
          <a:prstGeom prst="rect">
            <a:avLst/>
          </a:prstGeom>
          <a:solidFill>
            <a:srgbClr val="38739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3 200,21 млн</a:t>
            </a:r>
            <a:r>
              <a:rPr lang="ru-RU" sz="1600" dirty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. руб.</a:t>
            </a:r>
          </a:p>
        </p:txBody>
      </p:sp>
      <p:sp>
        <p:nvSpPr>
          <p:cNvPr id="6" name="Стрелка вниз 5"/>
          <p:cNvSpPr/>
          <p:nvPr/>
        </p:nvSpPr>
        <p:spPr>
          <a:xfrm rot="18814985">
            <a:off x="5534649" y="2550469"/>
            <a:ext cx="813319" cy="1629320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22" tIns="45711" rIns="91422" bIns="45711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на тестирование </a:t>
            </a:r>
            <a:r>
              <a:rPr lang="en-US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COVID – 19 (</a:t>
            </a:r>
            <a:r>
              <a:rPr lang="ru-RU" sz="1200" dirty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ПЦР)</a:t>
            </a:r>
            <a:endParaRPr lang="ru-RU" sz="1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1300" y="4083918"/>
            <a:ext cx="1637918" cy="648072"/>
          </a:xfrm>
          <a:prstGeom prst="rect">
            <a:avLst/>
          </a:prstGeom>
          <a:solidFill>
            <a:srgbClr val="38739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2" tIns="45711" rIns="91422" bIns="457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157,75       </a:t>
            </a:r>
            <a:r>
              <a:rPr lang="ru-RU" dirty="0">
                <a:latin typeface="PT Astra Serif" pitchFamily="18" charset="-52"/>
                <a:ea typeface="PT Astra Serif" pitchFamily="18" charset="-52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212070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oboi.ws/wallpapers/29_12344_oboi_svezhij_volnistyj_fon_2560x1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9688" y="-22225"/>
            <a:ext cx="9183688" cy="516572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Box 48"/>
          <p:cNvSpPr txBox="1">
            <a:spLocks noChangeArrowheads="1"/>
          </p:cNvSpPr>
          <p:nvPr/>
        </p:nvSpPr>
        <p:spPr bwMode="auto">
          <a:xfrm>
            <a:off x="179401" y="4300547"/>
            <a:ext cx="8929687" cy="36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dirty="0"/>
              <a:t>   </a:t>
            </a:r>
            <a:endParaRPr lang="ru-RU" altLang="ru-RU" sz="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581078"/>
              </p:ext>
            </p:extLst>
          </p:nvPr>
        </p:nvGraphicFramePr>
        <p:xfrm>
          <a:off x="539552" y="1059588"/>
          <a:ext cx="7848873" cy="3735527"/>
        </p:xfrm>
        <a:graphic>
          <a:graphicData uri="http://schemas.openxmlformats.org/drawingml/2006/table">
            <a:tbl>
              <a:tblPr/>
              <a:tblGrid>
                <a:gridCol w="798461"/>
                <a:gridCol w="2081859"/>
                <a:gridCol w="2243139"/>
                <a:gridCol w="1000739"/>
                <a:gridCol w="998076"/>
                <a:gridCol w="726599"/>
              </a:tblGrid>
              <a:tr h="13906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Вид медицинской помощи</a:t>
                      </a:r>
                      <a:endParaRPr lang="ru-RU" sz="800" b="1" i="0" u="none" strike="noStrike" baseline="0" dirty="0">
                        <a:solidFill>
                          <a:schemeClr val="bg1"/>
                        </a:solidFill>
                        <a:effectLst/>
                        <a:latin typeface="PT Astra Serif"/>
                      </a:endParaRP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Название КСГ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Всего 2021 год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0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Кол-во случаев / Услуг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Сумма по реестру счетов, руб.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Средняя стоимость случая, руб.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467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ВСЕГО в условиях круглосуточного стационара и амбулаторных условиях, в том числе: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3 357 960 314,51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 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49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Круглосуточный стационар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22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PT Astra Serif"/>
                        </a:rPr>
                        <a:t>Лечение</a:t>
                      </a:r>
                      <a:r>
                        <a:rPr lang="ru-RU" sz="1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 </a:t>
                      </a:r>
                    </a:p>
                  </a:txBody>
                  <a:tcPr marL="3765" marR="3765" marT="3765" marB="0" vert="wordArt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st12.015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1)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16 107 121,44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60 101,20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st12.016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2)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18 317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1 976 973 418,75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107 931,07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st12.017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3)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670 504 099,78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161 217,62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st12.018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COVID-19 (уровень 4)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2 241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529 259 909,24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236 171,31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5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st12.019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Коронавирусная инфекция </a:t>
                      </a:r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COVID-19 (</a:t>
                      </a:r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долечивание)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667 018,30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47 644,16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0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st37.021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(3 балла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1 248 058,59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23 112,20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0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st37.022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(4 балла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5 410 885,43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35 597,93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0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st37.023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Медицинская реабилитация после перенесенной коронавирусной инфекции COVID-19 (5 баллов по ШРМ)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35 050,98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35 050,98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177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Итого в условиях круглосуточного стационара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25 206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3 200 205 562,51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126 962,06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17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Амбулаторно-поликлиническая помощь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7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Определение РНК </a:t>
                      </a:r>
                      <a:r>
                        <a:rPr lang="ru-RU" sz="8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коронавируса</a:t>
                      </a:r>
                      <a:r>
                        <a:rPr lang="ru-RU" sz="8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PT Astra Serif"/>
                        </a:rPr>
                        <a:t> COVID-19 (Тест)</a:t>
                      </a:r>
                    </a:p>
                  </a:txBody>
                  <a:tcPr marL="3765" marR="3765" marT="37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270 128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157 754 752,00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</a:rPr>
                        <a:t>584,00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55578" y="195492"/>
            <a:ext cx="7632848" cy="923312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ru-RU" dirty="0">
                <a:latin typeface="PT Astra Serif" pitchFamily="18" charset="-52"/>
                <a:ea typeface="PT Astra Serif" pitchFamily="18" charset="-52"/>
              </a:rPr>
              <a:t>Лечение COVID-19 в условиях круглосуточного стационара и исследований в амбулаторных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условиях за период январь-октябрь</a:t>
            </a:r>
          </a:p>
          <a:p>
            <a:pPr algn="ctr"/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2021 года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74006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9025CCB-174E-4571-85B8-F736F0AF50EC}"/>
              </a:ext>
            </a:extLst>
          </p:cNvPr>
          <p:cNvSpPr txBox="1"/>
          <p:nvPr/>
        </p:nvSpPr>
        <p:spPr>
          <a:xfrm>
            <a:off x="306769" y="1258471"/>
            <a:ext cx="3801710" cy="25391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Calibri"/>
                <a:cs typeface="+mn-cs"/>
              </a:rPr>
              <a:t>Объемы (случаи госпитализации)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183F3D6-9D0C-4144-9A91-5AEC4C880032}"/>
              </a:ext>
            </a:extLst>
          </p:cNvPr>
          <p:cNvSpPr txBox="1"/>
          <p:nvPr/>
        </p:nvSpPr>
        <p:spPr>
          <a:xfrm>
            <a:off x="5027366" y="1258471"/>
            <a:ext cx="3703097" cy="25391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Calibri"/>
                <a:cs typeface="+mn-cs"/>
              </a:rPr>
              <a:t>Объемы финансового обеспечения </a:t>
            </a:r>
            <a:r>
              <a:rPr lang="ru-RU" sz="1200" b="1" i="1" dirty="0" smtClean="0">
                <a:solidFill>
                  <a:srgbClr val="C00000"/>
                </a:solidFill>
                <a:latin typeface="Calibri"/>
                <a:cs typeface="+mn-cs"/>
              </a:rPr>
              <a:t>(млн. </a:t>
            </a:r>
            <a:r>
              <a:rPr lang="ru-RU" sz="1200" b="1" i="1" dirty="0">
                <a:solidFill>
                  <a:srgbClr val="C00000"/>
                </a:solidFill>
                <a:latin typeface="Calibri"/>
                <a:cs typeface="+mn-cs"/>
              </a:rPr>
              <a:t>рублей)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887B8B-E6DE-49D2-8E60-B5CC00BF47C2}"/>
              </a:ext>
            </a:extLst>
          </p:cNvPr>
          <p:cNvSpPr txBox="1"/>
          <p:nvPr/>
        </p:nvSpPr>
        <p:spPr>
          <a:xfrm>
            <a:off x="197514" y="829623"/>
            <a:ext cx="8802978" cy="438581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defTabSz="34289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prstClr val="black"/>
                </a:solidFill>
                <a:latin typeface="Calibri"/>
                <a:cs typeface="+mn-cs"/>
              </a:rPr>
              <a:t>Оказание медицинской помощи в условиях круглосуточного стационара пациентам с новой коронавирусной инфекцией</a:t>
            </a:r>
            <a:br>
              <a:rPr lang="ru-RU" sz="1200" b="1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ru-RU" sz="1200" b="1" dirty="0">
                <a:solidFill>
                  <a:prstClr val="black"/>
                </a:solidFill>
                <a:latin typeface="Calibri"/>
                <a:cs typeface="+mn-cs"/>
              </a:rPr>
              <a:t>(МКБ-10: U07.1, U07.2)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1C41AD39-77AD-4A52-8374-1BF13C67FAB4}"/>
              </a:ext>
            </a:extLst>
          </p:cNvPr>
          <p:cNvSpPr/>
          <p:nvPr/>
        </p:nvSpPr>
        <p:spPr>
          <a:xfrm>
            <a:off x="1548850" y="195487"/>
            <a:ext cx="5864114" cy="53091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prstClr val="black"/>
                </a:solidFill>
                <a:latin typeface="Calibri"/>
                <a:cs typeface="+mn-cs"/>
              </a:rPr>
              <a:t>Динамика расходов лечение новой коронавирусной инфекции</a:t>
            </a:r>
            <a:br>
              <a:rPr lang="ru-RU" sz="1500" b="1" dirty="0">
                <a:solidFill>
                  <a:prstClr val="black"/>
                </a:solidFill>
                <a:latin typeface="Calibri"/>
                <a:cs typeface="+mn-cs"/>
              </a:rPr>
            </a:br>
            <a:r>
              <a:rPr lang="ru-RU" sz="1500" b="1" dirty="0">
                <a:solidFill>
                  <a:prstClr val="black"/>
                </a:solidFill>
                <a:latin typeface="Calibri"/>
                <a:cs typeface="+mn-cs"/>
              </a:rPr>
              <a:t>в 2020 году </a:t>
            </a:r>
            <a:r>
              <a:rPr lang="ru-RU" sz="1500" b="1" dirty="0" smtClean="0">
                <a:solidFill>
                  <a:prstClr val="black"/>
                </a:solidFill>
                <a:latin typeface="Calibri"/>
                <a:cs typeface="+mn-cs"/>
              </a:rPr>
              <a:t>и в период январь </a:t>
            </a:r>
            <a:r>
              <a:rPr lang="ru-RU" sz="1500" b="1" smtClean="0">
                <a:solidFill>
                  <a:prstClr val="black"/>
                </a:solidFill>
                <a:latin typeface="Calibri"/>
                <a:cs typeface="+mn-cs"/>
              </a:rPr>
              <a:t>- октябрь </a:t>
            </a:r>
            <a:r>
              <a:rPr lang="ru-RU" sz="1500" b="1" dirty="0">
                <a:solidFill>
                  <a:prstClr val="black"/>
                </a:solidFill>
                <a:latin typeface="Calibri"/>
                <a:cs typeface="+mn-cs"/>
              </a:rPr>
              <a:t>2021 года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F56BC251-7525-4D20-B847-B134E009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20DDFA57-E40B-4311-B053-E5C3C7F0D45B}"/>
              </a:ext>
            </a:extLst>
          </p:cNvPr>
          <p:cNvCxnSpPr>
            <a:cxnSpLocks/>
          </p:cNvCxnSpPr>
          <p:nvPr/>
        </p:nvCxnSpPr>
        <p:spPr>
          <a:xfrm flipV="1">
            <a:off x="251520" y="735549"/>
            <a:ext cx="8640960" cy="50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3C168024-0C36-4A61-AE42-BDB78671F8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587209"/>
              </p:ext>
            </p:extLst>
          </p:nvPr>
        </p:nvGraphicFramePr>
        <p:xfrm>
          <a:off x="791581" y="1706715"/>
          <a:ext cx="3573727" cy="1297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E4B116E-40E5-4214-A5F3-9F9B5EA567EA}"/>
              </a:ext>
            </a:extLst>
          </p:cNvPr>
          <p:cNvSpPr txBox="1"/>
          <p:nvPr/>
        </p:nvSpPr>
        <p:spPr>
          <a:xfrm>
            <a:off x="870975" y="1520200"/>
            <a:ext cx="3405606" cy="238525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Всего в 2020 году – 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16 519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случаев </a:t>
            </a: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госпитализации</a:t>
            </a:r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xmlns="" id="{4574DF32-3AAC-4DAF-B4B9-03B2154FFE2D}"/>
              </a:ext>
            </a:extLst>
          </p:cNvPr>
          <p:cNvGraphicFramePr/>
          <p:nvPr>
            <p:extLst/>
          </p:nvPr>
        </p:nvGraphicFramePr>
        <p:xfrm>
          <a:off x="5058056" y="1660036"/>
          <a:ext cx="3834425" cy="134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D45B6E0-DB8E-407B-A436-C94ED276FC20}"/>
              </a:ext>
            </a:extLst>
          </p:cNvPr>
          <p:cNvSpPr txBox="1"/>
          <p:nvPr/>
        </p:nvSpPr>
        <p:spPr>
          <a:xfrm>
            <a:off x="4459180" y="1520980"/>
            <a:ext cx="4572000" cy="242372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Всего в 2020 году – 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1 664,36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млн. </a:t>
            </a: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рублей</a:t>
            </a:r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0E956D4D-F9EE-4CE7-B406-CC9FB536C8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8195105"/>
              </p:ext>
            </p:extLst>
          </p:nvPr>
        </p:nvGraphicFramePr>
        <p:xfrm>
          <a:off x="306770" y="3556161"/>
          <a:ext cx="4106255" cy="1399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xmlns="" id="{0F53D4C8-A195-46B3-9815-FBFD575FB2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7961081"/>
              </p:ext>
            </p:extLst>
          </p:nvPr>
        </p:nvGraphicFramePr>
        <p:xfrm>
          <a:off x="5079802" y="3556161"/>
          <a:ext cx="3812678" cy="148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B703480-EF23-4DEF-BDC6-D07000737E17}"/>
              </a:ext>
            </a:extLst>
          </p:cNvPr>
          <p:cNvSpPr txBox="1"/>
          <p:nvPr/>
        </p:nvSpPr>
        <p:spPr>
          <a:xfrm>
            <a:off x="351046" y="3263478"/>
            <a:ext cx="3713155" cy="407802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В период январь – октябрь 2021 </a:t>
            </a: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года –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25 206 случаев </a:t>
            </a: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госпитализации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(факт)</a:t>
            </a:r>
            <a:endParaRPr lang="ru-RU" sz="1100" b="1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537D558-8F96-42D0-9008-53C4E458436C}"/>
              </a:ext>
            </a:extLst>
          </p:cNvPr>
          <p:cNvSpPr txBox="1"/>
          <p:nvPr/>
        </p:nvSpPr>
        <p:spPr>
          <a:xfrm>
            <a:off x="5058056" y="3322161"/>
            <a:ext cx="3713155" cy="407802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 defTabSz="342892" eaLnBrk="1" fontAlgn="auto" hangingPunct="1">
              <a:spcBef>
                <a:spcPts val="0"/>
              </a:spcBef>
              <a:spcAft>
                <a:spcPts val="0"/>
              </a:spcAft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В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период январь - октябрь </a:t>
            </a:r>
            <a:r>
              <a:rPr lang="ru-RU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2021 года – </a:t>
            </a:r>
            <a:r>
              <a:rPr lang="ru-RU" sz="11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cs typeface="+mn-cs"/>
              </a:rPr>
              <a:t>3 200,21 млн. рублей (факт)</a:t>
            </a:r>
            <a:endParaRPr lang="ru-RU" sz="1100" b="1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84477A99-0C70-4F37-BB49-1837EA853346}"/>
              </a:ext>
            </a:extLst>
          </p:cNvPr>
          <p:cNvCxnSpPr/>
          <p:nvPr/>
        </p:nvCxnSpPr>
        <p:spPr>
          <a:xfrm>
            <a:off x="2207624" y="3219822"/>
            <a:ext cx="3930551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6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36346"/>
            <a:ext cx="8928992" cy="497451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Итоги выполнения объемов медицинской помощи в рамках 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Территориальной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программы ОМС</a:t>
            </a:r>
            <a:b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 январь-октябрь 202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года.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68862"/>
              </p:ext>
            </p:extLst>
          </p:nvPr>
        </p:nvGraphicFramePr>
        <p:xfrm>
          <a:off x="0" y="627534"/>
          <a:ext cx="9036496" cy="4738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57"/>
                <a:gridCol w="3062841"/>
                <a:gridCol w="1272394"/>
                <a:gridCol w="1339982"/>
                <a:gridCol w="1404761"/>
                <a:gridCol w="1404761"/>
              </a:tblGrid>
              <a:tr h="7545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№</a:t>
                      </a:r>
                      <a:r>
                        <a:rPr lang="en-US" sz="1100" dirty="0" smtClean="0"/>
                        <a:t> </a:t>
                      </a:r>
                    </a:p>
                    <a:p>
                      <a:pPr algn="ctr"/>
                      <a:r>
                        <a:rPr lang="ru-RU" sz="1100" dirty="0" smtClean="0"/>
                        <a:t>п/п</a:t>
                      </a:r>
                      <a:endParaRPr lang="ru-RU" sz="11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Вид медицинской помощи</a:t>
                      </a:r>
                      <a:endParaRPr lang="ru-RU" sz="11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Плановые показатели </a:t>
                      </a:r>
                      <a:endParaRPr kumimoji="0" 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Оплаченные объемы 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US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выполнения 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21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месяцев 2020 года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выполнения 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</a:tr>
              <a:tr h="40670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1" dirty="0" smtClean="0"/>
                        <a:t>Амбулаторно –поликлиническая</a:t>
                      </a:r>
                      <a:r>
                        <a:rPr lang="ru-RU" sz="900" b="1" i="1" baseline="0" dirty="0" smtClean="0"/>
                        <a:t> медицинская помощь</a:t>
                      </a:r>
                      <a:endParaRPr lang="ru-RU" sz="900" b="1" i="1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100" b="1" i="0" u="none" strike="noStrike" kern="120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</a:tr>
              <a:tr h="3864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1.1.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посещения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455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864</a:t>
                      </a:r>
                      <a:endParaRPr kumimoji="0" lang="ru-RU" sz="1100" b="1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314</a:t>
                      </a:r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565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T="34290" marB="34290" anchor="ctr"/>
                </a:tc>
              </a:tr>
              <a:tr h="4582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1.2.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/>
                        <a:t>обращения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1 7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endParaRPr kumimoji="0" lang="ru-RU" sz="1100" b="1" i="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1 617</a:t>
                      </a:r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90</a:t>
                      </a:r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34290" marB="34290" anchor="ctr"/>
                </a:tc>
              </a:tr>
              <a:tr h="6084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Неотложная медицинская помощь</a:t>
                      </a:r>
                      <a:endParaRPr lang="ru-RU" sz="11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545 955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494</a:t>
                      </a:r>
                      <a:r>
                        <a:rPr kumimoji="0" lang="ru-RU" sz="11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533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91%</a:t>
                      </a:r>
                      <a:endParaRPr kumimoji="0" lang="en-US" sz="1100" b="1" i="0" u="none" strike="noStrike" kern="120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93%</a:t>
                      </a:r>
                      <a:endParaRPr kumimoji="0" lang="en-US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endParaRPr kumimoji="0" lang="en-US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</a:tr>
              <a:tr h="60848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3.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Дневной стационар</a:t>
                      </a:r>
                      <a:endParaRPr lang="ru-RU" sz="11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56 626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50 638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endParaRPr kumimoji="0"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79%</a:t>
                      </a:r>
                      <a:endParaRPr kumimoji="0" lang="ru-RU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endParaRPr kumimoji="0" lang="ru-RU" sz="11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</a:tr>
              <a:tr h="543076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4.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Круглосуточный стационар</a:t>
                      </a:r>
                      <a:endParaRPr lang="ru-RU" sz="11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154 276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142 981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93%</a:t>
                      </a:r>
                      <a:endParaRPr kumimoji="0"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kern="12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89%</a:t>
                      </a:r>
                    </a:p>
                    <a:p>
                      <a:pPr marL="0" algn="ctr" rtl="0" eaLnBrk="1" fontAlgn="ctr" latinLnBrk="0" hangingPunct="1"/>
                      <a:endParaRPr kumimoji="0" lang="ru-RU" sz="11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</a:tr>
              <a:tr h="46990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5.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/>
                        <a:t>Скорая медицинская помощь</a:t>
                      </a:r>
                      <a:endParaRPr lang="ru-RU" sz="11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288 877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223 805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77%</a:t>
                      </a:r>
                      <a:endParaRPr kumimoji="0"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82%</a:t>
                      </a:r>
                      <a:endParaRPr kumimoji="0" lang="ru-RU" sz="1100" b="1" i="0" u="none" strike="noStrike" kern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</a:tr>
              <a:tr h="50253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6.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1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Медицинские услуги</a:t>
                      </a:r>
                      <a:endParaRPr kumimoji="0" lang="ru-RU" sz="11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841 258</a:t>
                      </a:r>
                      <a:endParaRPr kumimoji="0" lang="ru-RU" sz="1100" b="1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/>
                        </a:rPr>
                        <a:t>713 738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85%</a:t>
                      </a:r>
                      <a:endParaRPr kumimoji="0"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72%</a:t>
                      </a:r>
                      <a:endParaRPr kumimoji="0" lang="ru-RU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</a:tr>
            </a:tbl>
          </a:graphicData>
        </a:graphic>
      </p:graphicFrame>
      <p:sp>
        <p:nvSpPr>
          <p:cNvPr id="2" name="Стрелка вверх 1"/>
          <p:cNvSpPr/>
          <p:nvPr/>
        </p:nvSpPr>
        <p:spPr>
          <a:xfrm>
            <a:off x="7380096" y="1703291"/>
            <a:ext cx="484632" cy="32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верх 2"/>
          <p:cNvSpPr/>
          <p:nvPr/>
        </p:nvSpPr>
        <p:spPr>
          <a:xfrm>
            <a:off x="7380096" y="3049078"/>
            <a:ext cx="484632" cy="10348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380096" y="2571750"/>
            <a:ext cx="484632" cy="440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7312586" y="2072993"/>
            <a:ext cx="619653" cy="3634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384897" y="4129517"/>
            <a:ext cx="484632" cy="369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7396243" y="4612317"/>
            <a:ext cx="484632" cy="32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2406</TotalTime>
  <Words>1272</Words>
  <Application>Microsoft Office PowerPoint</Application>
  <PresentationFormat>Экран (16:9)</PresentationFormat>
  <Paragraphs>508</Paragraphs>
  <Slides>14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2_Тема Office</vt:lpstr>
      <vt:lpstr>Worksheet</vt:lpstr>
      <vt:lpstr>Презентация PowerPoint</vt:lpstr>
      <vt:lpstr>Структура финансовых затрат по видам медицинской помощи за январь-октябрь 2021 года</vt:lpstr>
      <vt:lpstr>Финансирование медицинских организаций, входящих в систему ОМС за январь-октябрь 2021 года, млн. руб.</vt:lpstr>
      <vt:lpstr>Финансирование медицинских организаций за январь-октябрь 2021 года:                                                                                                                                                                                млн. руб. </vt:lpstr>
      <vt:lpstr>Выполнение медицинской помощи государственными учреждениями здравоохранения в рамках территориальной программы ОМС за январь-октябрь 2021 года</vt:lpstr>
      <vt:lpstr>Расходы на лечение новой коронавирусной инфекции COVID-19 в Ульяновской области за период  январь-октябрь 2021 года </vt:lpstr>
      <vt:lpstr>Презентация PowerPoint</vt:lpstr>
      <vt:lpstr>Презентация PowerPoint</vt:lpstr>
      <vt:lpstr>Итоги выполнения объемов медицинской помощи в рамках  Территориальной программы ОМС за январь-октябрь 2021 года.</vt:lpstr>
      <vt:lpstr>Выполнение государственными учреждениями здравоохранения территориальной программы ОМС  за январь-октябрь 2021 года по амбулаторно-поликлинической помощи</vt:lpstr>
      <vt:lpstr>Выполнение государственными учреждениями здравоохранения территориальной программы ОМС  за январь-октябрь 2021 года по дневному стационару</vt:lpstr>
      <vt:lpstr>Выполнение государственными учреждениями здравоохранения территориальной программы ОМС  за январь-октябрь 2021 года по круглосуточному стационару</vt:lpstr>
      <vt:lpstr>Выполнение государственными учреждениями здравоохранения территориальной программы ОМС  за январь-октябрь 2021 года по скорой медицинской помощи</vt:lpstr>
      <vt:lpstr>Просроченная кредиторская задолженность по состоянию на 01.11.2021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В. Семёнова;Кочкуров И.В.</dc:creator>
  <cp:lastModifiedBy>user</cp:lastModifiedBy>
  <cp:revision>213</cp:revision>
  <cp:lastPrinted>2020-05-14T13:34:30Z</cp:lastPrinted>
  <dcterms:created xsi:type="dcterms:W3CDTF">2020-04-13T05:15:53Z</dcterms:created>
  <dcterms:modified xsi:type="dcterms:W3CDTF">2021-11-17T09:05:34Z</dcterms:modified>
</cp:coreProperties>
</file>