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  <p:sldMasterId id="2147483761" r:id="rId2"/>
  </p:sldMasterIdLst>
  <p:notesMasterIdLst>
    <p:notesMasterId r:id="rId17"/>
  </p:notesMasterIdLst>
  <p:sldIdLst>
    <p:sldId id="271" r:id="rId3"/>
    <p:sldId id="275" r:id="rId4"/>
    <p:sldId id="277" r:id="rId5"/>
    <p:sldId id="269" r:id="rId6"/>
    <p:sldId id="291" r:id="rId7"/>
    <p:sldId id="300" r:id="rId8"/>
    <p:sldId id="301" r:id="rId9"/>
    <p:sldId id="302" r:id="rId10"/>
    <p:sldId id="303" r:id="rId11"/>
    <p:sldId id="296" r:id="rId12"/>
    <p:sldId id="294" r:id="rId13"/>
    <p:sldId id="295" r:id="rId14"/>
    <p:sldId id="297" r:id="rId15"/>
    <p:sldId id="299" r:id="rId16"/>
  </p:sldIdLst>
  <p:sldSz cx="9144000" cy="5143500" type="screen16x9"/>
  <p:notesSz cx="6797675" cy="99298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094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19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294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394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5487" algn="l" defTabSz="914198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2581" algn="l" defTabSz="914198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199680" algn="l" defTabSz="914198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6777" algn="l" defTabSz="914198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F0D6"/>
    <a:srgbClr val="047BCC"/>
    <a:srgbClr val="2161AF"/>
    <a:srgbClr val="387398"/>
    <a:srgbClr val="B3C010"/>
    <a:srgbClr val="34D4D8"/>
    <a:srgbClr val="3DE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7893" autoAdjust="0"/>
  </p:normalViewPr>
  <p:slideViewPr>
    <p:cSldViewPr showGuides="1">
      <p:cViewPr varScale="1">
        <p:scale>
          <a:sx n="153" d="100"/>
          <a:sy n="153" d="100"/>
        </p:scale>
        <p:origin x="-414" y="-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1.xml"/><Relationship Id="rId1" Type="http://schemas.openxmlformats.org/officeDocument/2006/relationships/oleObject" Target="NULL" TargetMode="External"/><Relationship Id="rId4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Медицинская помощь в условиях круглосуточного стационара                                      (7 256,39 млн.руб.)</c:v>
                </c:pt>
                <c:pt idx="1">
                  <c:v>Медицинская помощь амбулаторных условиях      (4 573,44 млн. руб.)</c:v>
                </c:pt>
                <c:pt idx="2">
                  <c:v>Медицинская помощь в условиях дневного стационара                           (1 237,94 млн.руб.)</c:v>
                </c:pt>
                <c:pt idx="3">
                  <c:v>Скорая медицинская помощь                                 (769,13 млн. руб.)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>
                  <c:v>0.52439999999999998</c:v>
                </c:pt>
                <c:pt idx="1">
                  <c:v>0.33050000000000002</c:v>
                </c:pt>
                <c:pt idx="2">
                  <c:v>8.9499999999999996E-2</c:v>
                </c:pt>
                <c:pt idx="3">
                  <c:v>5.5599999999999997E-2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E8A-4C59-B03E-D0E34107C9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200">
              <a:latin typeface="PT Astra Serif" pitchFamily="18" charset="-52"/>
              <a:ea typeface="PT Astra Serif" pitchFamily="18" charset="-52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8882293501782"/>
          <c:y val="4.3285743408836085E-2"/>
          <c:w val="0.88127205442781487"/>
          <c:h val="0.7112451970590711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'[Лист в Презентация к Правлению ТФОМС на 18.05.2021 года (ФЭО).pptx]Лист1'!$B$1</c:f>
              <c:strCache>
                <c:ptCount val="1"/>
                <c:pt idx="0">
                  <c:v>2020 год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9 771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949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</a:t>
                    </a:r>
                    <a:r>
                      <a:rPr lang="ru-RU" baseline="0" dirty="0" smtClean="0"/>
                      <a:t> 069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'[Лист в Презентация к Правлению ТФОМС на 18.05.2021 года (ФЭО).pptx]Лист1'!$A$2:$A$4</c:f>
              <c:strCache>
                <c:ptCount val="3"/>
                <c:pt idx="0">
                  <c:v>Государственные учреждения здравоохранения</c:v>
                </c:pt>
                <c:pt idx="1">
                  <c:v>Федеральные и ведомственные учреждения здравоохранения</c:v>
                </c:pt>
                <c:pt idx="2">
                  <c:v>учреждения частной формы собственности</c:v>
                </c:pt>
              </c:strCache>
            </c:strRef>
          </c:cat>
          <c:val>
            <c:numRef>
              <c:f>'[Лист в Презентация к Правлению ТФОМС на 18.05.2021 года (ФЭО).pptx]Лист1'!$B$2:$B$4</c:f>
              <c:numCache>
                <c:formatCode>#,##0.00</c:formatCode>
                <c:ptCount val="3"/>
                <c:pt idx="0">
                  <c:v>2772.1</c:v>
                </c:pt>
                <c:pt idx="1">
                  <c:v>229.2</c:v>
                </c:pt>
                <c:pt idx="2">
                  <c:v>292.2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45C-4EBD-ACE0-9BA93F486CE5}"/>
            </c:ext>
          </c:extLst>
        </c:ser>
        <c:ser>
          <c:idx val="1"/>
          <c:order val="1"/>
          <c:tx>
            <c:strRef>
              <c:f>'[Лист в Презентация к Правлению ТФОМС на 18.05.2021 года (ФЭО).pptx]Лист1'!$C$1</c:f>
              <c:strCache>
                <c:ptCount val="1"/>
                <c:pt idx="0">
                  <c:v>2021 год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12 336,9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533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966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'[Лист в Презентация к Правлению ТФОМС на 18.05.2021 года (ФЭО).pptx]Лист1'!$A$2:$A$4</c:f>
              <c:strCache>
                <c:ptCount val="3"/>
                <c:pt idx="0">
                  <c:v>Государственные учреждения здравоохранения</c:v>
                </c:pt>
                <c:pt idx="1">
                  <c:v>Федеральные и ведомственные учреждения здравоохранения</c:v>
                </c:pt>
                <c:pt idx="2">
                  <c:v>учреждения частной формы собственности</c:v>
                </c:pt>
              </c:strCache>
            </c:strRef>
          </c:cat>
          <c:val>
            <c:numRef>
              <c:f>'[Лист в Презентация к Правлению ТФОМС на 18.05.2021 года (ФЭО).pptx]Лист1'!$C$2:$C$4</c:f>
              <c:numCache>
                <c:formatCode>#,##0.00</c:formatCode>
                <c:ptCount val="3"/>
                <c:pt idx="0">
                  <c:v>3129.6</c:v>
                </c:pt>
                <c:pt idx="1">
                  <c:v>150.6</c:v>
                </c:pt>
                <c:pt idx="2">
                  <c:v>259.39999999999998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45C-4EBD-ACE0-9BA93F486C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5891712"/>
        <c:axId val="100008512"/>
      </c:barChart>
      <c:catAx>
        <c:axId val="115891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0008512"/>
        <c:crosses val="autoZero"/>
        <c:auto val="1"/>
        <c:lblAlgn val="ctr"/>
        <c:lblOffset val="100"/>
        <c:noMultiLvlLbl val="0"/>
      </c:catAx>
      <c:valAx>
        <c:axId val="100008512"/>
        <c:scaling>
          <c:logBase val="10"/>
          <c:orientation val="minMax"/>
          <c:max val="4000"/>
          <c:min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5891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Лист1!$A$2:$A$11</c:f>
              <c:strCache>
                <c:ptCount val="10"/>
                <c:pt idx="0">
                  <c:v>март</c:v>
                </c:pt>
                <c:pt idx="1">
                  <c:v>апрель</c:v>
                </c:pt>
                <c:pt idx="2">
                  <c:v>май</c:v>
                </c:pt>
                <c:pt idx="3">
                  <c:v>июнь</c:v>
                </c:pt>
                <c:pt idx="4">
                  <c:v>июль</c:v>
                </c:pt>
                <c:pt idx="5">
                  <c:v>август</c:v>
                </c:pt>
                <c:pt idx="6">
                  <c:v>сентябрь</c:v>
                </c:pt>
                <c:pt idx="7">
                  <c:v>октябрь</c:v>
                </c:pt>
                <c:pt idx="8">
                  <c:v>ноябрь</c:v>
                </c:pt>
                <c:pt idx="9">
                  <c:v>декабрь</c:v>
                </c:pt>
              </c:strCache>
            </c:strRef>
          </c:cat>
          <c:val>
            <c:numRef>
              <c:f>Лист1!$B$2:$B$11</c:f>
              <c:numCache>
                <c:formatCode>#,##0</c:formatCode>
                <c:ptCount val="10"/>
                <c:pt idx="1">
                  <c:v>59</c:v>
                </c:pt>
                <c:pt idx="2">
                  <c:v>474</c:v>
                </c:pt>
                <c:pt idx="3">
                  <c:v>1322</c:v>
                </c:pt>
                <c:pt idx="4">
                  <c:v>1809</c:v>
                </c:pt>
                <c:pt idx="5">
                  <c:v>1600</c:v>
                </c:pt>
                <c:pt idx="6">
                  <c:v>1689</c:v>
                </c:pt>
                <c:pt idx="7">
                  <c:v>2931</c:v>
                </c:pt>
                <c:pt idx="8">
                  <c:v>2913</c:v>
                </c:pt>
                <c:pt idx="9">
                  <c:v>3722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D0A-47E6-800A-7C012C397A45}"/>
            </c:ext>
            <c:ext xmlns:c15="http://schemas.microsoft.com/office/drawing/2012/chart" uri="{02D57815-91ED-43cb-92C2-25804820EDAC}">
              <c15:filteredSeriesTitle>
                <c15:tx>
                  <c:strRef>
                    <c:extLst xmlns:c16="http://schemas.microsoft.com/office/drawing/2014/chart" xmlns:c16r2="http://schemas.microsoft.com/office/drawing/2015/06/chart">
                      <c:ext uri="{02D57815-91ED-43cb-92C2-25804820EDAC}">
                        <c15:formulaRef>
                          <c15:sqref>Лист1!#REF!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771648"/>
        <c:axId val="59174848"/>
      </c:barChart>
      <c:catAx>
        <c:axId val="39771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9174848"/>
        <c:crosses val="autoZero"/>
        <c:auto val="1"/>
        <c:lblAlgn val="ctr"/>
        <c:lblOffset val="100"/>
        <c:noMultiLvlLbl val="0"/>
      </c:catAx>
      <c:valAx>
        <c:axId val="5917484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9771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Объемы финансового обеспечения случаев госпитализации  (МКБ-10: U07.1, U07.2) в 2020 году  (млн.рублей)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Лист1!$A$2:$A$11</c:f>
              <c:strCache>
                <c:ptCount val="10"/>
                <c:pt idx="0">
                  <c:v>март</c:v>
                </c:pt>
                <c:pt idx="1">
                  <c:v>апрель</c:v>
                </c:pt>
                <c:pt idx="2">
                  <c:v>май</c:v>
                </c:pt>
                <c:pt idx="3">
                  <c:v>июнь</c:v>
                </c:pt>
                <c:pt idx="4">
                  <c:v>июль</c:v>
                </c:pt>
                <c:pt idx="5">
                  <c:v>август</c:v>
                </c:pt>
                <c:pt idx="6">
                  <c:v>сентябрь</c:v>
                </c:pt>
                <c:pt idx="7">
                  <c:v>октябрь</c:v>
                </c:pt>
                <c:pt idx="8">
                  <c:v>ноябрь</c:v>
                </c:pt>
                <c:pt idx="9">
                  <c:v>декабрь</c:v>
                </c:pt>
              </c:strCache>
            </c:strRef>
          </c:cat>
          <c:val>
            <c:numRef>
              <c:f>Лист1!$B$2:$B$11</c:f>
              <c:numCache>
                <c:formatCode>#,##0.00</c:formatCode>
                <c:ptCount val="10"/>
                <c:pt idx="1">
                  <c:v>6.61</c:v>
                </c:pt>
                <c:pt idx="2">
                  <c:v>46.073227430000294</c:v>
                </c:pt>
                <c:pt idx="3">
                  <c:v>131.89324270999998</c:v>
                </c:pt>
                <c:pt idx="4">
                  <c:v>181.39752814999699</c:v>
                </c:pt>
                <c:pt idx="5">
                  <c:v>158.37311458000599</c:v>
                </c:pt>
                <c:pt idx="6">
                  <c:v>172.86275653999999</c:v>
                </c:pt>
                <c:pt idx="7">
                  <c:v>285.00016923999499</c:v>
                </c:pt>
                <c:pt idx="8">
                  <c:v>299.51532022019103</c:v>
                </c:pt>
                <c:pt idx="9">
                  <c:v>382.63678244993105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92F-4155-8391-F3AB020D31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339328"/>
        <c:axId val="59176576"/>
      </c:barChart>
      <c:catAx>
        <c:axId val="58339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9176576"/>
        <c:crosses val="autoZero"/>
        <c:auto val="1"/>
        <c:lblAlgn val="ctr"/>
        <c:lblOffset val="100"/>
        <c:noMultiLvlLbl val="0"/>
      </c:catAx>
      <c:valAx>
        <c:axId val="59176576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8339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819483933657304E-2"/>
          <c:y val="0.10770312485544498"/>
          <c:w val="0.90118051606634264"/>
          <c:h val="0.732291817646351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Объемы оказания , случаи госпитализации  (МКБ-10: U07.1, U07.2) за 6 месяцев 2021 года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Лист1!$A$2:$A$11</c:f>
              <c:strCache>
                <c:ptCount val="10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</c:strCache>
            </c:strRef>
          </c:cat>
          <c:val>
            <c:numRef>
              <c:f>Лист1!$B$2:$B$11</c:f>
              <c:numCache>
                <c:formatCode>#,##0</c:formatCode>
                <c:ptCount val="10"/>
                <c:pt idx="0">
                  <c:v>1753</c:v>
                </c:pt>
                <c:pt idx="1">
                  <c:v>2416</c:v>
                </c:pt>
                <c:pt idx="2">
                  <c:v>2464</c:v>
                </c:pt>
                <c:pt idx="3">
                  <c:v>2036</c:v>
                </c:pt>
                <c:pt idx="4">
                  <c:v>1953</c:v>
                </c:pt>
                <c:pt idx="5">
                  <c:v>1755</c:v>
                </c:pt>
                <c:pt idx="6">
                  <c:v>2291</c:v>
                </c:pt>
                <c:pt idx="7">
                  <c:v>3002</c:v>
                </c:pt>
                <c:pt idx="8" formatCode="General">
                  <c:v>2881</c:v>
                </c:pt>
                <c:pt idx="9" formatCode="General">
                  <c:v>4655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16A-4CFA-BC3B-B196999750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770624"/>
        <c:axId val="59178304"/>
      </c:barChart>
      <c:catAx>
        <c:axId val="39770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168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9178304"/>
        <c:crosses val="autoZero"/>
        <c:auto val="1"/>
        <c:lblAlgn val="ctr"/>
        <c:lblOffset val="100"/>
        <c:noMultiLvlLbl val="0"/>
      </c:catAx>
      <c:valAx>
        <c:axId val="59178304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9770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Лист1!$C$1</c:f>
              <c:strCache>
                <c:ptCount val="1"/>
                <c:pt idx="0">
                  <c:v>Объемы финансового обеспечения случаев госпитализации  (МКБ-10: U07.1, U07.2) за 7 месяцев 2021 года  (млн.рублей)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Лист1!$A$2:$A$11</c:f>
              <c:strCache>
                <c:ptCount val="10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</c:strCache>
            </c:strRef>
          </c:cat>
          <c:val>
            <c:numRef>
              <c:f>Лист1!$C$2:$C$11</c:f>
              <c:numCache>
                <c:formatCode>#,##0.00</c:formatCode>
                <c:ptCount val="10"/>
                <c:pt idx="0">
                  <c:v>172.02892169999998</c:v>
                </c:pt>
                <c:pt idx="1">
                  <c:v>258.07977292000101</c:v>
                </c:pt>
                <c:pt idx="2">
                  <c:v>273.31694168000104</c:v>
                </c:pt>
                <c:pt idx="3">
                  <c:v>228.54358209999998</c:v>
                </c:pt>
                <c:pt idx="4" formatCode="0.00">
                  <c:v>228.44920560000017</c:v>
                </c:pt>
                <c:pt idx="5">
                  <c:v>252.92759946999999</c:v>
                </c:pt>
                <c:pt idx="6">
                  <c:v>303.38</c:v>
                </c:pt>
                <c:pt idx="7" formatCode="0.00">
                  <c:v>386.25635806999878</c:v>
                </c:pt>
                <c:pt idx="8" formatCode="0.00">
                  <c:v>419.68178358999978</c:v>
                </c:pt>
                <c:pt idx="9" formatCode="0.00">
                  <c:v>618.72567299001139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C23-49DD-BE89-F9CAFDEB50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340352"/>
        <c:axId val="118022144"/>
      </c:barChart>
      <c:catAx>
        <c:axId val="58340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8022144"/>
        <c:crosses val="autoZero"/>
        <c:auto val="1"/>
        <c:lblAlgn val="ctr"/>
        <c:lblOffset val="100"/>
        <c:noMultiLvlLbl val="0"/>
      </c:catAx>
      <c:valAx>
        <c:axId val="118022144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8340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0.35238</cdr:x>
      <cdr:y>0.01994</cdr:y>
    </cdr:from>
    <cdr:to>
      <cdr:x>0.41905</cdr:x>
      <cdr:y>0.29918</cdr:y>
    </cdr:to>
    <cdr:sp macro="" textlink="">
      <cdr:nvSpPr>
        <cdr:cNvPr id="2" name="Стрелка: вверх 1">
          <a:extLst xmlns:a="http://schemas.openxmlformats.org/drawingml/2006/main">
            <a:ext uri="{FF2B5EF4-FFF2-40B4-BE49-F238E27FC236}">
              <a16:creationId xmlns="" xmlns:a16="http://schemas.microsoft.com/office/drawing/2014/main" id="{D803861F-ABDB-4B79-8EC9-B67460839CCB}"/>
            </a:ext>
          </a:extLst>
        </cdr:cNvPr>
        <cdr:cNvSpPr/>
      </cdr:nvSpPr>
      <cdr:spPr>
        <a:xfrm xmlns:a="http://schemas.openxmlformats.org/drawingml/2006/main">
          <a:off x="2664289" y="71989"/>
          <a:ext cx="504062" cy="1008130"/>
        </a:xfrm>
        <a:prstGeom xmlns:a="http://schemas.openxmlformats.org/drawingml/2006/main" prst="upArrow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vert="vert" rtlCol="0" anchor="ctr"/>
        <a:lstStyle xmlns:a="http://schemas.openxmlformats.org/drawingml/2006/main"/>
        <a:p xmlns:a="http://schemas.openxmlformats.org/drawingml/2006/main">
          <a:r>
            <a:rPr lang="en-US" sz="1400" dirty="0" smtClean="0">
              <a:solidFill>
                <a:schemeClr val="tx1"/>
              </a:solidFill>
              <a:latin typeface="PT Astra Serif" pitchFamily="18" charset="-52"/>
              <a:ea typeface="PT Astra Serif" pitchFamily="18" charset="-52"/>
            </a:rPr>
            <a:t>+ </a:t>
          </a:r>
          <a:r>
            <a:rPr lang="ru-RU" sz="1400" dirty="0" smtClean="0">
              <a:solidFill>
                <a:schemeClr val="tx1"/>
              </a:solidFill>
              <a:latin typeface="PT Astra Serif" pitchFamily="18" charset="-52"/>
              <a:ea typeface="PT Astra Serif" pitchFamily="18" charset="-52"/>
            </a:rPr>
            <a:t>2 565,1</a:t>
          </a:r>
          <a:endParaRPr lang="ru-RU" sz="1400" dirty="0">
            <a:solidFill>
              <a:schemeClr val="tx1"/>
            </a:solidFill>
            <a:latin typeface="PT Astra Serif" pitchFamily="18" charset="-52"/>
            <a:ea typeface="PT Astra Serif" pitchFamily="18" charset="-52"/>
          </a:endParaRPr>
        </a:p>
      </cdr:txBody>
    </cdr:sp>
  </cdr:relSizeAnchor>
  <cdr:relSizeAnchor xmlns:cdr="http://schemas.openxmlformats.org/drawingml/2006/chartDrawing">
    <cdr:from>
      <cdr:x>0.62857</cdr:x>
      <cdr:y>0.35901</cdr:y>
    </cdr:from>
    <cdr:to>
      <cdr:x>0.69524</cdr:x>
      <cdr:y>0.65819</cdr:y>
    </cdr:to>
    <cdr:sp macro="" textlink="">
      <cdr:nvSpPr>
        <cdr:cNvPr id="3" name="Стрелка: вверх 2">
          <a:extLst xmlns:a="http://schemas.openxmlformats.org/drawingml/2006/main">
            <a:ext uri="{FF2B5EF4-FFF2-40B4-BE49-F238E27FC236}">
              <a16:creationId xmlns="" xmlns:a16="http://schemas.microsoft.com/office/drawing/2014/main" id="{994E7B51-4749-4E61-98D2-34D725600311}"/>
            </a:ext>
          </a:extLst>
        </cdr:cNvPr>
        <cdr:cNvSpPr/>
      </cdr:nvSpPr>
      <cdr:spPr>
        <a:xfrm xmlns:a="http://schemas.openxmlformats.org/drawingml/2006/main" rot="10800000">
          <a:off x="4752523" y="1296140"/>
          <a:ext cx="504060" cy="1080121"/>
        </a:xfrm>
        <a:prstGeom xmlns:a="http://schemas.openxmlformats.org/drawingml/2006/main" prst="upArrow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vert270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dirty="0" smtClean="0">
              <a:latin typeface="PT Astra Serif" pitchFamily="18" charset="-52"/>
              <a:ea typeface="PT Astra Serif" pitchFamily="18" charset="-52"/>
            </a:rPr>
            <a:t>---</a:t>
          </a:r>
          <a:r>
            <a:rPr lang="en-US" sz="1400" dirty="0" smtClean="0">
              <a:solidFill>
                <a:schemeClr val="tx1"/>
              </a:solidFill>
              <a:latin typeface="PT Astra Serif" pitchFamily="18" charset="-52"/>
              <a:ea typeface="PT Astra Serif" pitchFamily="18" charset="-52"/>
            </a:rPr>
            <a:t>-</a:t>
          </a:r>
          <a:r>
            <a:rPr lang="ru-RU" sz="1400" dirty="0" smtClean="0">
              <a:solidFill>
                <a:schemeClr val="tx1"/>
              </a:solidFill>
              <a:latin typeface="PT Astra Serif" pitchFamily="18" charset="-52"/>
              <a:ea typeface="PT Astra Serif" pitchFamily="18" charset="-52"/>
            </a:rPr>
            <a:t>416,1</a:t>
          </a:r>
          <a:endParaRPr lang="ru-RU" sz="1400" dirty="0">
            <a:latin typeface="PT Astra Serif" pitchFamily="18" charset="-52"/>
            <a:ea typeface="PT Astra Serif" pitchFamily="18" charset="-52"/>
          </a:endParaRPr>
        </a:p>
      </cdr:txBody>
    </cdr:sp>
  </cdr:relSizeAnchor>
  <cdr:relSizeAnchor xmlns:cdr="http://schemas.openxmlformats.org/drawingml/2006/chartDrawing">
    <cdr:from>
      <cdr:x>0.92381</cdr:x>
      <cdr:y>0.37896</cdr:y>
    </cdr:from>
    <cdr:to>
      <cdr:x>0.99048</cdr:x>
      <cdr:y>0.65819</cdr:y>
    </cdr:to>
    <cdr:sp macro="" textlink="">
      <cdr:nvSpPr>
        <cdr:cNvPr id="4" name="Стрелка: вверх 3">
          <a:extLst xmlns:a="http://schemas.openxmlformats.org/drawingml/2006/main">
            <a:ext uri="{FF2B5EF4-FFF2-40B4-BE49-F238E27FC236}">
              <a16:creationId xmlns="" xmlns:a16="http://schemas.microsoft.com/office/drawing/2014/main" id="{EDAD4932-0007-47E4-8AE3-D75D828BAACD}"/>
            </a:ext>
          </a:extLst>
        </cdr:cNvPr>
        <cdr:cNvSpPr/>
      </cdr:nvSpPr>
      <cdr:spPr>
        <a:xfrm xmlns:a="http://schemas.openxmlformats.org/drawingml/2006/main" rot="10800000">
          <a:off x="6984773" y="1368151"/>
          <a:ext cx="504057" cy="1008112"/>
        </a:xfrm>
        <a:prstGeom xmlns:a="http://schemas.openxmlformats.org/drawingml/2006/main" prst="upArrow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vert270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dirty="0" smtClean="0">
              <a:latin typeface="PT Astra Serif" pitchFamily="18" charset="-52"/>
              <a:ea typeface="PT Astra Serif" pitchFamily="18" charset="-52"/>
            </a:rPr>
            <a:t>--</a:t>
          </a:r>
          <a:r>
            <a:rPr lang="en-US" sz="1400" dirty="0" smtClean="0">
              <a:solidFill>
                <a:schemeClr val="tx1"/>
              </a:solidFill>
              <a:latin typeface="PT Astra Serif" pitchFamily="18" charset="-52"/>
              <a:ea typeface="PT Astra Serif" pitchFamily="18" charset="-52"/>
            </a:rPr>
            <a:t>-</a:t>
          </a:r>
          <a:r>
            <a:rPr lang="ru-RU" sz="1400" dirty="0" smtClean="0">
              <a:solidFill>
                <a:schemeClr val="tx1"/>
              </a:solidFill>
              <a:latin typeface="PT Astra Serif" pitchFamily="18" charset="-52"/>
              <a:ea typeface="PT Astra Serif" pitchFamily="18" charset="-52"/>
            </a:rPr>
            <a:t> 102,9</a:t>
          </a:r>
          <a:endParaRPr lang="ru-RU" sz="1400" dirty="0">
            <a:latin typeface="PT Astra Serif" pitchFamily="18" charset="-52"/>
            <a:ea typeface="PT Astra Serif" pitchFamily="18" charset="-52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91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91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r">
              <a:defRPr sz="1200"/>
            </a:lvl1pPr>
          </a:lstStyle>
          <a:p>
            <a:pPr>
              <a:defRPr/>
            </a:pPr>
            <a:fld id="{FC8FBFF0-DBEB-4C44-A8E3-4E0CB24BEBE4}" type="datetimeFigureOut">
              <a:rPr lang="ru-RU"/>
              <a:pPr>
                <a:defRPr/>
              </a:pPr>
              <a:t>17.11.2021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10" tIns="45505" rIns="91010" bIns="45505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6662"/>
            <a:ext cx="5438140" cy="4468416"/>
          </a:xfrm>
          <a:prstGeom prst="rect">
            <a:avLst/>
          </a:prstGeom>
        </p:spPr>
        <p:txBody>
          <a:bodyPr vert="horz" lIns="91010" tIns="45505" rIns="91010" bIns="45505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5659" cy="496491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1599"/>
            <a:ext cx="2945659" cy="496491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r">
              <a:defRPr sz="1200"/>
            </a:lvl1pPr>
          </a:lstStyle>
          <a:p>
            <a:pPr>
              <a:defRPr/>
            </a:pPr>
            <a:fld id="{5DA6044B-2AB9-46E1-AD1A-E6CCEDA325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6819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9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9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29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39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487" algn="l" defTabSz="91419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581" algn="l" defTabSz="91419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680" algn="l" defTabSz="91419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777" algn="l" defTabSz="91419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900" y="744538"/>
            <a:ext cx="6619875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39458" indent="-284407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37628" indent="-227526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592679" indent="-227526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47730" indent="-227526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02781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57833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12884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67935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F443E293-DA71-4525-ACC6-2A0DE10D344F}" type="slidenum">
              <a:rPr lang="ru-RU" altLang="ru-RU" smtClean="0"/>
              <a:pPr/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18956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900" y="744538"/>
            <a:ext cx="6619875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39458" indent="-284407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37628" indent="-227526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592679" indent="-227526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47730" indent="-227526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02781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57833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12884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67935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7BAFDA65-0149-4EAE-99AA-D3AC4F291E6F}" type="slidenum">
              <a:rPr lang="ru-RU" altLang="ru-RU" smtClean="0"/>
              <a:pPr/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16061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900" y="744538"/>
            <a:ext cx="6619875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39458" indent="-284407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37628" indent="-227526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592679" indent="-227526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47730" indent="-227526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02781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57833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12884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67935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F443E293-DA71-4525-ACC6-2A0DE10D344F}" type="slidenum">
              <a:rPr lang="ru-RU" altLang="ru-RU" smtClean="0"/>
              <a:pPr/>
              <a:t>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24201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900" y="744538"/>
            <a:ext cx="6619875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39458" indent="-284407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37628" indent="-227526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592679" indent="-227526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47730" indent="-227526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02781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57833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12884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67935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F443E293-DA71-4525-ACC6-2A0DE10D344F}" type="slidenum">
              <a:rPr lang="ru-RU" altLang="ru-RU" smtClean="0"/>
              <a:pPr/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951632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FF828-B927-4295-BBEE-6436B0DB05F0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532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30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69448-1542-4771-A6CF-DD6F49C81A5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19E1A-B3DE-4FCD-AF83-B42EAD7B4D7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434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A9CB4-3485-4156-8D5A-139E4C576ED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0FCC7-52D7-4C74-8C71-E15A620F7FB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93866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B6448-EC26-4CDF-AEB9-3D7D7C13FD6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B4841-D98C-4A6A-BFFF-5AEE5E586FC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501480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8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BC6BE1-2BA6-4066-B385-5DD9537BB830}" type="datetimeFigureOut">
              <a:rPr lang="ru-RU" smtClean="0"/>
              <a:pPr>
                <a:defRPr/>
              </a:pPr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F70456-6F57-42DA-B3AA-164D258971B3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66685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36DE47-1801-426D-B34E-D69F2F0F398E}" type="datetimeFigureOut">
              <a:rPr lang="ru-RU" smtClean="0"/>
              <a:pPr>
                <a:defRPr/>
              </a:pPr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D055BA-C732-48F8-9E88-53E8F4F2888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862465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9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1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2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3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4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5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6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7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FA0B17-0F47-4297-88B8-0545CF59A387}" type="datetimeFigureOut">
              <a:rPr lang="ru-RU" smtClean="0"/>
              <a:pPr>
                <a:defRPr/>
              </a:pPr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CB1F02-9111-4B35-8AC0-901122F089F9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63726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D9430B-D292-44E9-83E3-BC4438C68DDA}" type="datetimeFigureOut">
              <a:rPr lang="ru-RU" smtClean="0"/>
              <a:pPr>
                <a:defRPr/>
              </a:pPr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23B6B6-C897-461A-822F-69B24F3E5DD7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756912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94" indent="0">
              <a:buNone/>
              <a:defRPr sz="2000" b="1"/>
            </a:lvl2pPr>
            <a:lvl3pPr marL="914198" indent="0">
              <a:buNone/>
              <a:defRPr sz="1800" b="1"/>
            </a:lvl3pPr>
            <a:lvl4pPr marL="1371294" indent="0">
              <a:buNone/>
              <a:defRPr sz="1600" b="1"/>
            </a:lvl4pPr>
            <a:lvl5pPr marL="1828394" indent="0">
              <a:buNone/>
              <a:defRPr sz="1600" b="1"/>
            </a:lvl5pPr>
            <a:lvl6pPr marL="2285487" indent="0">
              <a:buNone/>
              <a:defRPr sz="1600" b="1"/>
            </a:lvl6pPr>
            <a:lvl7pPr marL="2742581" indent="0">
              <a:buNone/>
              <a:defRPr sz="1600" b="1"/>
            </a:lvl7pPr>
            <a:lvl8pPr marL="3199680" indent="0">
              <a:buNone/>
              <a:defRPr sz="1600" b="1"/>
            </a:lvl8pPr>
            <a:lvl9pPr marL="3656777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5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94" indent="0">
              <a:buNone/>
              <a:defRPr sz="2000" b="1"/>
            </a:lvl2pPr>
            <a:lvl3pPr marL="914198" indent="0">
              <a:buNone/>
              <a:defRPr sz="1800" b="1"/>
            </a:lvl3pPr>
            <a:lvl4pPr marL="1371294" indent="0">
              <a:buNone/>
              <a:defRPr sz="1600" b="1"/>
            </a:lvl4pPr>
            <a:lvl5pPr marL="1828394" indent="0">
              <a:buNone/>
              <a:defRPr sz="1600" b="1"/>
            </a:lvl5pPr>
            <a:lvl6pPr marL="2285487" indent="0">
              <a:buNone/>
              <a:defRPr sz="1600" b="1"/>
            </a:lvl6pPr>
            <a:lvl7pPr marL="2742581" indent="0">
              <a:buNone/>
              <a:defRPr sz="1600" b="1"/>
            </a:lvl7pPr>
            <a:lvl8pPr marL="3199680" indent="0">
              <a:buNone/>
              <a:defRPr sz="1600" b="1"/>
            </a:lvl8pPr>
            <a:lvl9pPr marL="3656777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5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CB0B75-D466-40FA-8017-AFCC1BA79262}" type="datetimeFigureOut">
              <a:rPr lang="ru-RU" smtClean="0"/>
              <a:pPr>
                <a:defRPr/>
              </a:pPr>
              <a:t>17.11.2021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608B-A40D-4748-87A5-E8E7D269D6AE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740344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A14DF3-F244-434A-BA6B-7ADEF4C94211}" type="datetimeFigureOut">
              <a:rPr lang="ru-RU" smtClean="0"/>
              <a:pPr>
                <a:defRPr/>
              </a:pPr>
              <a:t>17.11.2021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FF1FB-E851-4E90-B0B6-1C6968CED834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138399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A3893B-1AAE-4384-9B52-1CF88B884B21}" type="datetimeFigureOut">
              <a:rPr lang="ru-RU" smtClean="0"/>
              <a:pPr>
                <a:defRPr/>
              </a:pPr>
              <a:t>17.11.2021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AA4D59-3BD8-40E3-A138-9D17BA83FA6C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711537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7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094" indent="0">
              <a:buNone/>
              <a:defRPr sz="1200"/>
            </a:lvl2pPr>
            <a:lvl3pPr marL="914198" indent="0">
              <a:buNone/>
              <a:defRPr sz="1000"/>
            </a:lvl3pPr>
            <a:lvl4pPr marL="1371294" indent="0">
              <a:buNone/>
              <a:defRPr sz="900"/>
            </a:lvl4pPr>
            <a:lvl5pPr marL="1828394" indent="0">
              <a:buNone/>
              <a:defRPr sz="900"/>
            </a:lvl5pPr>
            <a:lvl6pPr marL="2285487" indent="0">
              <a:buNone/>
              <a:defRPr sz="900"/>
            </a:lvl6pPr>
            <a:lvl7pPr marL="2742581" indent="0">
              <a:buNone/>
              <a:defRPr sz="900"/>
            </a:lvl7pPr>
            <a:lvl8pPr marL="3199680" indent="0">
              <a:buNone/>
              <a:defRPr sz="900"/>
            </a:lvl8pPr>
            <a:lvl9pPr marL="3656777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D98AF0-FB58-4D0E-B2D0-2B93DFDE4DCA}" type="datetimeFigureOut">
              <a:rPr lang="ru-RU" smtClean="0"/>
              <a:pPr>
                <a:defRPr/>
              </a:pPr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CAC0A9-229F-4409-BBED-A65C6963C15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6301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2B2D7-2AB7-4D15-A7DB-DEE1E1A409F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1D8AE-8913-4B45-BFC3-AC509643890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026464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094" indent="0">
              <a:buNone/>
              <a:defRPr sz="2800"/>
            </a:lvl2pPr>
            <a:lvl3pPr marL="914198" indent="0">
              <a:buNone/>
              <a:defRPr sz="2400"/>
            </a:lvl3pPr>
            <a:lvl4pPr marL="1371294" indent="0">
              <a:buNone/>
              <a:defRPr sz="2000"/>
            </a:lvl4pPr>
            <a:lvl5pPr marL="1828394" indent="0">
              <a:buNone/>
              <a:defRPr sz="2000"/>
            </a:lvl5pPr>
            <a:lvl6pPr marL="2285487" indent="0">
              <a:buNone/>
              <a:defRPr sz="2000"/>
            </a:lvl6pPr>
            <a:lvl7pPr marL="2742581" indent="0">
              <a:buNone/>
              <a:defRPr sz="2000"/>
            </a:lvl7pPr>
            <a:lvl8pPr marL="3199680" indent="0">
              <a:buNone/>
              <a:defRPr sz="2000"/>
            </a:lvl8pPr>
            <a:lvl9pPr marL="3656777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12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094" indent="0">
              <a:buNone/>
              <a:defRPr sz="1200"/>
            </a:lvl2pPr>
            <a:lvl3pPr marL="914198" indent="0">
              <a:buNone/>
              <a:defRPr sz="1000"/>
            </a:lvl3pPr>
            <a:lvl4pPr marL="1371294" indent="0">
              <a:buNone/>
              <a:defRPr sz="900"/>
            </a:lvl4pPr>
            <a:lvl5pPr marL="1828394" indent="0">
              <a:buNone/>
              <a:defRPr sz="900"/>
            </a:lvl5pPr>
            <a:lvl6pPr marL="2285487" indent="0">
              <a:buNone/>
              <a:defRPr sz="900"/>
            </a:lvl6pPr>
            <a:lvl7pPr marL="2742581" indent="0">
              <a:buNone/>
              <a:defRPr sz="900"/>
            </a:lvl7pPr>
            <a:lvl8pPr marL="3199680" indent="0">
              <a:buNone/>
              <a:defRPr sz="900"/>
            </a:lvl8pPr>
            <a:lvl9pPr marL="3656777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F5C02B-C92C-46B8-82C2-7AC71D748E39}" type="datetimeFigureOut">
              <a:rPr lang="ru-RU" smtClean="0"/>
              <a:pPr>
                <a:defRPr/>
              </a:pPr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85A81B-7222-4F9F-9B82-DC77FBA21050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205410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9EC4FA-CFBC-466E-BC59-16CF3F76A061}" type="datetimeFigureOut">
              <a:rPr lang="ru-RU" smtClean="0"/>
              <a:pPr>
                <a:defRPr/>
              </a:pPr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3E0ACC-B4BD-4FD6-BCEF-6801958F25B5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279647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F55EEE-2A36-44CB-91C1-49CB01647494}" type="datetimeFigureOut">
              <a:rPr lang="ru-RU" smtClean="0"/>
              <a:pPr>
                <a:defRPr/>
              </a:pPr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3C0698-2BAD-4B6B-8C30-7CEB01E8F29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52285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9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1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2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3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4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5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6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7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B7FC1-C745-40BB-97D7-AEABD8F8E5D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81FF8-9697-4D4A-818E-AA2D9FCAAC5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54589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D9933-BD1B-401F-B737-3BA6B04D7A6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B872D-64CD-424A-92A5-43CA7B32E6F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38223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94" indent="0">
              <a:buNone/>
              <a:defRPr sz="2000" b="1"/>
            </a:lvl2pPr>
            <a:lvl3pPr marL="914198" indent="0">
              <a:buNone/>
              <a:defRPr sz="1800" b="1"/>
            </a:lvl3pPr>
            <a:lvl4pPr marL="1371294" indent="0">
              <a:buNone/>
              <a:defRPr sz="1600" b="1"/>
            </a:lvl4pPr>
            <a:lvl5pPr marL="1828394" indent="0">
              <a:buNone/>
              <a:defRPr sz="1600" b="1"/>
            </a:lvl5pPr>
            <a:lvl6pPr marL="2285487" indent="0">
              <a:buNone/>
              <a:defRPr sz="1600" b="1"/>
            </a:lvl6pPr>
            <a:lvl7pPr marL="2742581" indent="0">
              <a:buNone/>
              <a:defRPr sz="1600" b="1"/>
            </a:lvl7pPr>
            <a:lvl8pPr marL="3199680" indent="0">
              <a:buNone/>
              <a:defRPr sz="1600" b="1"/>
            </a:lvl8pPr>
            <a:lvl9pPr marL="3656777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9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94" indent="0">
              <a:buNone/>
              <a:defRPr sz="2000" b="1"/>
            </a:lvl2pPr>
            <a:lvl3pPr marL="914198" indent="0">
              <a:buNone/>
              <a:defRPr sz="1800" b="1"/>
            </a:lvl3pPr>
            <a:lvl4pPr marL="1371294" indent="0">
              <a:buNone/>
              <a:defRPr sz="1600" b="1"/>
            </a:lvl4pPr>
            <a:lvl5pPr marL="1828394" indent="0">
              <a:buNone/>
              <a:defRPr sz="1600" b="1"/>
            </a:lvl5pPr>
            <a:lvl6pPr marL="2285487" indent="0">
              <a:buNone/>
              <a:defRPr sz="1600" b="1"/>
            </a:lvl6pPr>
            <a:lvl7pPr marL="2742581" indent="0">
              <a:buNone/>
              <a:defRPr sz="1600" b="1"/>
            </a:lvl7pPr>
            <a:lvl8pPr marL="3199680" indent="0">
              <a:buNone/>
              <a:defRPr sz="1600" b="1"/>
            </a:lvl8pPr>
            <a:lvl9pPr marL="3656777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9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BC96E-8584-4C3D-A763-37DD24F95F7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F49D1-75FC-4389-B3DC-451C2304A27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86102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DC31C-0C4D-4587-9A6B-3FD3075738E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A8DCB-9984-4C07-AE36-9F1926F8E85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24058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02452-1917-4536-987D-ACF6E8B325C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44417-E0FC-4D94-9256-B1080F50595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13423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094" indent="0">
              <a:buNone/>
              <a:defRPr sz="1200"/>
            </a:lvl2pPr>
            <a:lvl3pPr marL="914198" indent="0">
              <a:buNone/>
              <a:defRPr sz="1000"/>
            </a:lvl3pPr>
            <a:lvl4pPr marL="1371294" indent="0">
              <a:buNone/>
              <a:defRPr sz="900"/>
            </a:lvl4pPr>
            <a:lvl5pPr marL="1828394" indent="0">
              <a:buNone/>
              <a:defRPr sz="900"/>
            </a:lvl5pPr>
            <a:lvl6pPr marL="2285487" indent="0">
              <a:buNone/>
              <a:defRPr sz="900"/>
            </a:lvl6pPr>
            <a:lvl7pPr marL="2742581" indent="0">
              <a:buNone/>
              <a:defRPr sz="900"/>
            </a:lvl7pPr>
            <a:lvl8pPr marL="3199680" indent="0">
              <a:buNone/>
              <a:defRPr sz="900"/>
            </a:lvl8pPr>
            <a:lvl9pPr marL="3656777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561AE-8B77-4B0D-AB18-8C3595E11F2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AD8DB-8A2C-44B1-8A2B-F0F044E741E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7345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094" indent="0">
              <a:buNone/>
              <a:defRPr sz="2800"/>
            </a:lvl2pPr>
            <a:lvl3pPr marL="914198" indent="0">
              <a:buNone/>
              <a:defRPr sz="2400"/>
            </a:lvl3pPr>
            <a:lvl4pPr marL="1371294" indent="0">
              <a:buNone/>
              <a:defRPr sz="2000"/>
            </a:lvl4pPr>
            <a:lvl5pPr marL="1828394" indent="0">
              <a:buNone/>
              <a:defRPr sz="2000"/>
            </a:lvl5pPr>
            <a:lvl6pPr marL="2285487" indent="0">
              <a:buNone/>
              <a:defRPr sz="2000"/>
            </a:lvl6pPr>
            <a:lvl7pPr marL="2742581" indent="0">
              <a:buNone/>
              <a:defRPr sz="2000"/>
            </a:lvl7pPr>
            <a:lvl8pPr marL="3199680" indent="0">
              <a:buNone/>
              <a:defRPr sz="2000"/>
            </a:lvl8pPr>
            <a:lvl9pPr marL="3656777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1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094" indent="0">
              <a:buNone/>
              <a:defRPr sz="1200"/>
            </a:lvl2pPr>
            <a:lvl3pPr marL="914198" indent="0">
              <a:buNone/>
              <a:defRPr sz="1000"/>
            </a:lvl3pPr>
            <a:lvl4pPr marL="1371294" indent="0">
              <a:buNone/>
              <a:defRPr sz="900"/>
            </a:lvl4pPr>
            <a:lvl5pPr marL="1828394" indent="0">
              <a:buNone/>
              <a:defRPr sz="900"/>
            </a:lvl5pPr>
            <a:lvl6pPr marL="2285487" indent="0">
              <a:buNone/>
              <a:defRPr sz="900"/>
            </a:lvl6pPr>
            <a:lvl7pPr marL="2742581" indent="0">
              <a:buNone/>
              <a:defRPr sz="900"/>
            </a:lvl7pPr>
            <a:lvl8pPr marL="3199680" indent="0">
              <a:buNone/>
              <a:defRPr sz="900"/>
            </a:lvl8pPr>
            <a:lvl9pPr marL="3656777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8C7CB-EEA1-4B66-BAA1-7B0574AFA51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C33BF-862A-4261-B7B7-741D576A58F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14450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1" rIns="91422" bIns="457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61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74"/>
            <a:ext cx="2133600" cy="274637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DC935C8-7834-4A52-A1A0-CBCD676AE5E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74"/>
            <a:ext cx="2895600" cy="274637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74"/>
            <a:ext cx="2133600" cy="274637"/>
          </a:xfrm>
          <a:prstGeom prst="rect">
            <a:avLst/>
          </a:prstGeom>
        </p:spPr>
        <p:txBody>
          <a:bodyPr vert="horz" wrap="square" lIns="91422" tIns="45711" rIns="91422" bIns="45711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F3C9577-7053-45D4-A21D-546A36FED20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30158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09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19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29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39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21" indent="-34282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87" indent="-28568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44" indent="-22854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40" indent="-22854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940" indent="-22854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033" indent="-228546" algn="l" defTabSz="91419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34" indent="-228546" algn="l" defTabSz="91419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231" indent="-228546" algn="l" defTabSz="91419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327" indent="-228546" algn="l" defTabSz="91419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4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98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94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94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87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81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80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77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22" tIns="45711" rIns="91422" bIns="45711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22" tIns="45711" rIns="91422" bIns="45711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8047666-42D0-4672-8DF8-9E80E9AD17AD}" type="datetimeFigureOut">
              <a:rPr lang="ru-RU" smtClean="0"/>
              <a:pPr>
                <a:defRPr/>
              </a:pPr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FE3271B-B0B8-4BB8-9FE6-D053FC2DFB9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00660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ctr" defTabSz="914198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21" indent="-342821" algn="l" defTabSz="91419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87" indent="-285687" algn="l" defTabSz="914198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44" indent="-228546" algn="l" defTabSz="91419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40" indent="-228546" algn="l" defTabSz="914198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940" indent="-228546" algn="l" defTabSz="914198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033" indent="-228546" algn="l" defTabSz="91419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34" indent="-228546" algn="l" defTabSz="91419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231" indent="-228546" algn="l" defTabSz="91419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327" indent="-228546" algn="l" defTabSz="91419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4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98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94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94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87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81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80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77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chart" Target="../charts/chart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Microsoft_Excel_97-2003_Worksheet1.xls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oboi.ws/wallpapers/29_12344_oboi_svezhij_volnistyj_fon_2560x19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1275" y="-22225"/>
            <a:ext cx="9185275" cy="51657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-98425" y="1816111"/>
            <a:ext cx="9432925" cy="1135063"/>
          </a:xfrm>
          <a:prstGeom prst="rect">
            <a:avLst/>
          </a:prstGeom>
        </p:spPr>
        <p:txBody>
          <a:bodyPr lIns="91422" tIns="45711" rIns="91422" bIns="45711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24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5" descr="Картинки по запросу тфомс ульяновской област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85113" y="400061"/>
            <a:ext cx="849312" cy="8493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7" descr="Герб Ульяновской области (2013).sv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1665" y="400050"/>
            <a:ext cx="1060450" cy="1003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Прямоугольник 11"/>
          <p:cNvSpPr>
            <a:spLocks noChangeArrowheads="1"/>
          </p:cNvSpPr>
          <p:nvPr/>
        </p:nvSpPr>
        <p:spPr bwMode="auto">
          <a:xfrm>
            <a:off x="971555" y="1787526"/>
            <a:ext cx="7338219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2" tIns="45711" rIns="91422" bIns="45711">
            <a:spAutoFit/>
          </a:bodyPr>
          <a:lstStyle/>
          <a:p>
            <a:pPr algn="ctr"/>
            <a:r>
              <a:rPr lang="ru-RU" sz="2800" b="1" dirty="0">
                <a:solidFill>
                  <a:prstClr val="black"/>
                </a:solidFill>
                <a:latin typeface="PT Astra Serif" pitchFamily="18" charset="-52"/>
              </a:rPr>
              <a:t>Информация </a:t>
            </a:r>
          </a:p>
          <a:p>
            <a:pPr algn="ctr"/>
            <a:r>
              <a:rPr lang="ru-RU" sz="2800" b="1" dirty="0">
                <a:solidFill>
                  <a:prstClr val="black"/>
                </a:solidFill>
                <a:latin typeface="PT Astra Serif" pitchFamily="18" charset="-52"/>
              </a:rPr>
              <a:t>о финансировании системы ОМС                     за </a:t>
            </a:r>
            <a:r>
              <a:rPr lang="ru-RU" sz="2800" b="1" dirty="0" smtClean="0">
                <a:solidFill>
                  <a:prstClr val="black"/>
                </a:solidFill>
                <a:latin typeface="PT Astra Serif" pitchFamily="18" charset="-52"/>
              </a:rPr>
              <a:t>январь-октябрь </a:t>
            </a:r>
            <a:r>
              <a:rPr lang="ru-RU" sz="2800" b="1" dirty="0">
                <a:solidFill>
                  <a:prstClr val="black"/>
                </a:solidFill>
                <a:latin typeface="PT Astra Serif" pitchFamily="18" charset="-52"/>
              </a:rPr>
              <a:t>2021 года</a:t>
            </a:r>
          </a:p>
          <a:p>
            <a:pPr algn="r"/>
            <a:endParaRPr lang="ru-RU" sz="2800" b="1" dirty="0">
              <a:solidFill>
                <a:prstClr val="black"/>
              </a:solidFill>
              <a:latin typeface="PT Astra Serif" pitchFamily="18" charset="-52"/>
            </a:endParaRPr>
          </a:p>
          <a:p>
            <a:pPr algn="r"/>
            <a:r>
              <a:rPr lang="ru-RU" sz="2800" b="1" dirty="0">
                <a:solidFill>
                  <a:prstClr val="black"/>
                </a:solidFill>
                <a:latin typeface="PT Astra Serif" pitchFamily="18" charset="-52"/>
              </a:rPr>
              <a:t> </a:t>
            </a:r>
          </a:p>
          <a:p>
            <a:pPr algn="r"/>
            <a:r>
              <a:rPr lang="ru-RU" sz="2000" b="1" i="1" dirty="0">
                <a:solidFill>
                  <a:prstClr val="black"/>
                </a:solidFill>
                <a:latin typeface="PT Astra Serif" pitchFamily="18" charset="-52"/>
              </a:rPr>
              <a:t>Директор ТФОМС </a:t>
            </a:r>
            <a:endParaRPr lang="en-US" sz="2000" b="1" i="1" dirty="0">
              <a:solidFill>
                <a:prstClr val="black"/>
              </a:solidFill>
              <a:latin typeface="PT Astra Serif" pitchFamily="18" charset="-52"/>
            </a:endParaRPr>
          </a:p>
          <a:p>
            <a:pPr algn="r"/>
            <a:r>
              <a:rPr lang="ru-RU" sz="2000" b="1" i="1" dirty="0" err="1">
                <a:solidFill>
                  <a:prstClr val="black"/>
                </a:solidFill>
                <a:latin typeface="PT Astra Serif" pitchFamily="18" charset="-52"/>
              </a:rPr>
              <a:t>Буцкая</a:t>
            </a:r>
            <a:r>
              <a:rPr lang="ru-RU" sz="2000" b="1" i="1" dirty="0">
                <a:solidFill>
                  <a:prstClr val="black"/>
                </a:solidFill>
                <a:latin typeface="PT Astra Serif" pitchFamily="18" charset="-52"/>
              </a:rPr>
              <a:t> Е.В.</a:t>
            </a:r>
          </a:p>
        </p:txBody>
      </p:sp>
    </p:spTree>
    <p:extLst>
      <p:ext uri="{BB962C8B-B14F-4D97-AF65-F5344CB8AC3E}">
        <p14:creationId xmlns:p14="http://schemas.microsoft.com/office/powerpoint/2010/main" val="109841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s://oboi.ws/wallpapers/29_12344_oboi_svezhij_volnistyj_fon_2560x19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878" y="-231079"/>
            <a:ext cx="9185275" cy="516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Заголовок 1"/>
          <p:cNvSpPr>
            <a:spLocks noGrp="1"/>
          </p:cNvSpPr>
          <p:nvPr>
            <p:ph type="title"/>
          </p:nvPr>
        </p:nvSpPr>
        <p:spPr>
          <a:xfrm>
            <a:off x="457200" y="-58"/>
            <a:ext cx="8229600" cy="77160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Выполнение государственными учреждениями здравоохранения территориальной программы ОМС</a:t>
            </a:r>
            <a:br>
              <a:rPr lang="ru-RU" altLang="ru-RU" sz="1400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</a:br>
            <a:r>
              <a:rPr lang="ru-RU" altLang="ru-RU" sz="1400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 за январь-октябрь </a:t>
            </a:r>
            <a:r>
              <a:rPr lang="ru-RU" altLang="ru-RU" sz="1400" dirty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2021 </a:t>
            </a:r>
            <a:r>
              <a:rPr lang="ru-RU" altLang="ru-RU" sz="1400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года </a:t>
            </a:r>
            <a:r>
              <a:rPr lang="ru-RU" altLang="ru-RU" sz="1400" b="1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по амбулаторно-поликлинической помощи</a:t>
            </a:r>
            <a:endParaRPr lang="ru-RU" altLang="ru-RU" sz="1400" b="1" dirty="0">
              <a:latin typeface="PT Astra Serif" pitchFamily="18" charset="-52"/>
              <a:ea typeface="PT Astra Serif" pitchFamily="18" charset="-52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403785"/>
              </p:ext>
            </p:extLst>
          </p:nvPr>
        </p:nvGraphicFramePr>
        <p:xfrm>
          <a:off x="475605" y="771549"/>
          <a:ext cx="8208912" cy="32735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9858"/>
                <a:gridCol w="2272046"/>
                <a:gridCol w="1283407"/>
                <a:gridCol w="1368153"/>
                <a:gridCol w="1472724"/>
                <a:gridCol w="1472724"/>
              </a:tblGrid>
              <a:tr h="51353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Медицинская организация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198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Январь-октябрь 2021 года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198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PT Astra Sans" pitchFamily="34" charset="-52"/>
                        <a:ea typeface="PT Astra Sans" pitchFamily="34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5746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100" u="none" strike="noStrike" dirty="0" smtClean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План финансового обеспечения, </a:t>
                      </a:r>
                    </a:p>
                    <a:p>
                      <a:pPr algn="ctr" fontAlgn="auto"/>
                      <a:r>
                        <a:rPr lang="ru-RU" sz="1100" u="none" strike="noStrike" dirty="0" smtClean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млн.</a:t>
                      </a:r>
                      <a:r>
                        <a:rPr lang="ru-RU" sz="1100" u="none" strike="noStrike" baseline="0" dirty="0" smtClean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 </a:t>
                      </a:r>
                      <a:r>
                        <a:rPr lang="ru-RU" sz="1100" u="none" strike="noStrike" dirty="0" smtClean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руб</a:t>
                      </a:r>
                      <a:r>
                        <a:rPr lang="ru-RU" sz="1100" u="none" strike="noStrike" dirty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.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100" u="none" strike="noStrike" dirty="0" smtClean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Факт финансового обеспечения, </a:t>
                      </a:r>
                    </a:p>
                    <a:p>
                      <a:pPr algn="ctr" fontAlgn="auto"/>
                      <a:r>
                        <a:rPr lang="ru-RU" sz="1100" u="none" strike="noStrike" dirty="0" smtClean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млн. </a:t>
                      </a:r>
                      <a:r>
                        <a:rPr lang="ru-RU" sz="1100" u="none" strike="noStrike" dirty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руб.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100" u="none" strike="noStrike" dirty="0" smtClean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% выполнения</a:t>
                      </a:r>
                    </a:p>
                    <a:p>
                      <a:pPr algn="ctr" fontAlgn="auto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финансирования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% выполнения объёмов медицинской помощи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6480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</a:t>
                      </a: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Ульяновский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 областной клинический госпиталь ветеранов войн</a:t>
                      </a:r>
                    </a:p>
                    <a:p>
                      <a:pPr algn="l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13,72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8,64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62,9 %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Посещения - 65% Обращения – 63 %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856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2</a:t>
                      </a: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dirty="0" smtClean="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ГУЗ "Областная детская инфекционная больница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2,30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1,35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58,5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1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PT Astra Serif" pitchFamily="18" charset="-52"/>
                          <a:ea typeface="PT Astra Serif" pitchFamily="18" charset="-52"/>
                          <a:cs typeface="+mn-cs"/>
                        </a:rPr>
                        <a:t>Посещения - 89%    Обращения – 58,5 %</a:t>
                      </a:r>
                    </a:p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320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s://oboi.ws/wallpapers/29_12344_oboi_svezhij_volnistyj_fon_2560x19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76" y="-203307"/>
            <a:ext cx="9185275" cy="516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Заголовок 1"/>
          <p:cNvSpPr>
            <a:spLocks noGrp="1"/>
          </p:cNvSpPr>
          <p:nvPr>
            <p:ph type="title"/>
          </p:nvPr>
        </p:nvSpPr>
        <p:spPr>
          <a:xfrm>
            <a:off x="457200" y="-58"/>
            <a:ext cx="8229600" cy="77160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Выполнение государственными учреждениями здравоохранения территориальной программы ОМС</a:t>
            </a:r>
            <a:br>
              <a:rPr lang="ru-RU" altLang="ru-RU" sz="1400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</a:br>
            <a:r>
              <a:rPr lang="ru-RU" altLang="ru-RU" sz="1400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 за январь-октябрь </a:t>
            </a:r>
            <a:r>
              <a:rPr lang="ru-RU" altLang="ru-RU" sz="1400" dirty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2021 </a:t>
            </a:r>
            <a:r>
              <a:rPr lang="ru-RU" altLang="ru-RU" sz="1400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года </a:t>
            </a:r>
            <a:r>
              <a:rPr lang="ru-RU" altLang="ru-RU" sz="1400" b="1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по дневному стационару</a:t>
            </a:r>
            <a:endParaRPr lang="ru-RU" altLang="ru-RU" sz="1400" b="1" dirty="0">
              <a:latin typeface="PT Astra Serif" pitchFamily="18" charset="-52"/>
              <a:ea typeface="PT Astra Serif" pitchFamily="18" charset="-52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977056"/>
              </p:ext>
            </p:extLst>
          </p:nvPr>
        </p:nvGraphicFramePr>
        <p:xfrm>
          <a:off x="475605" y="699542"/>
          <a:ext cx="8208912" cy="44090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9858"/>
                <a:gridCol w="2272046"/>
                <a:gridCol w="1283407"/>
                <a:gridCol w="1368153"/>
                <a:gridCol w="1472724"/>
                <a:gridCol w="1472724"/>
              </a:tblGrid>
              <a:tr h="34314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Медицинская организация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198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Январь-октябрь 2021 года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198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PT Astra Sans" pitchFamily="34" charset="-52"/>
                        <a:ea typeface="PT Astra Sans" pitchFamily="34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4849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100" u="none" strike="noStrike" dirty="0" smtClean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План финансового обеспечения, </a:t>
                      </a:r>
                    </a:p>
                    <a:p>
                      <a:pPr algn="ctr" fontAlgn="auto"/>
                      <a:r>
                        <a:rPr lang="ru-RU" sz="1100" u="none" strike="noStrike" dirty="0" smtClean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млн.</a:t>
                      </a:r>
                      <a:r>
                        <a:rPr lang="ru-RU" sz="1100" u="none" strike="noStrike" baseline="0" dirty="0" smtClean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 </a:t>
                      </a:r>
                      <a:r>
                        <a:rPr lang="ru-RU" sz="1100" u="none" strike="noStrike" dirty="0" smtClean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руб</a:t>
                      </a:r>
                      <a:r>
                        <a:rPr lang="ru-RU" sz="1100" u="none" strike="noStrike" dirty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.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100" u="none" strike="noStrike" dirty="0" smtClean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Факт финансового обеспечения, </a:t>
                      </a:r>
                    </a:p>
                    <a:p>
                      <a:pPr algn="ctr" fontAlgn="auto"/>
                      <a:r>
                        <a:rPr lang="ru-RU" sz="1100" u="none" strike="noStrike" dirty="0" smtClean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млн. </a:t>
                      </a:r>
                      <a:r>
                        <a:rPr lang="ru-RU" sz="1100" u="none" strike="noStrike" dirty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руб.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100" u="none" strike="noStrike" dirty="0" smtClean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% выполнения</a:t>
                      </a:r>
                    </a:p>
                    <a:p>
                      <a:pPr algn="ctr" fontAlgn="auto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финансирования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% выполнения объёмов медицинской помощи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2540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dirty="0" smtClean="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Городская поликлиника № 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33,11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18,47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55,5%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90%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40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dk1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Городская больница № 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36,99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29,12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78,7 %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89 %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646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dk1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Базарнозызганская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 РБ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2,68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1,58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58,8 %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63 %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646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dk1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4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Вешкаймская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 РБ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  <a:cs typeface="+mn-cs"/>
                        </a:rPr>
                        <a:t>4,49</a:t>
                      </a:r>
                      <a:endParaRPr lang="ru-RU" sz="1100" b="0" u="none" strike="noStrike" kern="1200" dirty="0">
                        <a:solidFill>
                          <a:schemeClr val="dk1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  <a:cs typeface="+mn-cs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2,74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61,0 %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74 %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646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dk1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Инзенская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 РБ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9,77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6,70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68,6 %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78 %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666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dirty="0" err="1" smtClean="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Карсунская</a:t>
                      </a:r>
                      <a:r>
                        <a:rPr lang="ru-RU" sz="1100" dirty="0" smtClean="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 районная больница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7,08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4,76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67,2%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85%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666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Майнская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 РБ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7,16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4,33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60,4 %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77 %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646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Ново-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майнская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 РБ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2,71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1,87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69,3 %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69 %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627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Новомалыклинская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 РБ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4,23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2,50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59,1 %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58 %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646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Новоспасская РБ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6,60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3,93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59,5 %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60 %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220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Сенгилеевская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 РБ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5,64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4,16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73,7 %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85 %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745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Старомайнская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 РБ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4,19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2,64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62,9 %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68 %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058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Сурская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 РБ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3,69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2,91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78,9 %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87 %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271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Тереньгульская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 РБ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3,57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2,57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72,0 %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68 %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075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s://oboi.ws/wallpapers/29_12344_oboi_svezhij_volnistyj_fon_2560x19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878" y="-231079"/>
            <a:ext cx="9185275" cy="516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Заголовок 1"/>
          <p:cNvSpPr>
            <a:spLocks noGrp="1"/>
          </p:cNvSpPr>
          <p:nvPr>
            <p:ph type="title"/>
          </p:nvPr>
        </p:nvSpPr>
        <p:spPr>
          <a:xfrm>
            <a:off x="457200" y="-58"/>
            <a:ext cx="8229600" cy="77160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Выполнение государственными учреждениями здравоохранения территориальной программы ОМС</a:t>
            </a:r>
            <a:br>
              <a:rPr lang="ru-RU" altLang="ru-RU" sz="1400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</a:br>
            <a:r>
              <a:rPr lang="ru-RU" altLang="ru-RU" sz="1400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 за январь-октябрь </a:t>
            </a:r>
            <a:r>
              <a:rPr lang="ru-RU" altLang="ru-RU" sz="1400" dirty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2021 </a:t>
            </a:r>
            <a:r>
              <a:rPr lang="ru-RU" altLang="ru-RU" sz="1400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года </a:t>
            </a:r>
            <a:r>
              <a:rPr lang="ru-RU" altLang="ru-RU" sz="1400" b="1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по круглосуточному стационару</a:t>
            </a:r>
            <a:endParaRPr lang="ru-RU" altLang="ru-RU" sz="1400" b="1" dirty="0">
              <a:latin typeface="PT Astra Serif" pitchFamily="18" charset="-52"/>
              <a:ea typeface="PT Astra Serif" pitchFamily="18" charset="-52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710655"/>
              </p:ext>
            </p:extLst>
          </p:nvPr>
        </p:nvGraphicFramePr>
        <p:xfrm>
          <a:off x="475605" y="920561"/>
          <a:ext cx="8208912" cy="35097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9858"/>
                <a:gridCol w="2272046"/>
                <a:gridCol w="1283407"/>
                <a:gridCol w="1368153"/>
                <a:gridCol w="1472724"/>
                <a:gridCol w="1472724"/>
              </a:tblGrid>
              <a:tr h="52304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Медицинская организация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198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Январь-октябрь 2021 года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198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PT Astra Sans" pitchFamily="34" charset="-52"/>
                        <a:ea typeface="PT Astra Sans" pitchFamily="34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6960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100" u="none" strike="noStrike" dirty="0" smtClean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План финансового обеспечения, </a:t>
                      </a:r>
                    </a:p>
                    <a:p>
                      <a:pPr algn="ctr" fontAlgn="auto"/>
                      <a:r>
                        <a:rPr lang="ru-RU" sz="1100" u="none" strike="noStrike" dirty="0" smtClean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млн.</a:t>
                      </a:r>
                      <a:r>
                        <a:rPr lang="ru-RU" sz="1100" u="none" strike="noStrike" baseline="0" dirty="0" smtClean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 </a:t>
                      </a:r>
                      <a:r>
                        <a:rPr lang="ru-RU" sz="1100" u="none" strike="noStrike" dirty="0" smtClean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руб</a:t>
                      </a:r>
                      <a:r>
                        <a:rPr lang="ru-RU" sz="1100" u="none" strike="noStrike" dirty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.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100" u="none" strike="noStrike" dirty="0" smtClean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Факт финансового обеспечения, </a:t>
                      </a:r>
                    </a:p>
                    <a:p>
                      <a:pPr algn="ctr" fontAlgn="auto"/>
                      <a:r>
                        <a:rPr lang="ru-RU" sz="1100" u="none" strike="noStrike" dirty="0" smtClean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млн. </a:t>
                      </a:r>
                      <a:r>
                        <a:rPr lang="ru-RU" sz="1100" u="none" strike="noStrike" dirty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руб.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100" u="none" strike="noStrike" dirty="0" smtClean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% выполнения</a:t>
                      </a:r>
                    </a:p>
                    <a:p>
                      <a:pPr algn="ctr" fontAlgn="auto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финансирования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% выполнения объёмов медицинской помощи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</a:t>
                      </a: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Базарнозызганская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 РБ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8,06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5,89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73,0 %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81 %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446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Вешкаймская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 РБ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  <a:cs typeface="+mn-cs"/>
                        </a:rPr>
                        <a:t>24,45</a:t>
                      </a:r>
                      <a:endParaRPr lang="ru-RU" sz="1100" b="0" u="none" strike="noStrike" kern="1200" dirty="0">
                        <a:solidFill>
                          <a:schemeClr val="dk1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  <a:cs typeface="+mn-cs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14,54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59,5 %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82 %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732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dirty="0" err="1" smtClean="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Инзенская</a:t>
                      </a:r>
                      <a:r>
                        <a:rPr lang="ru-RU" sz="1100" dirty="0" smtClean="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 РБ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52,17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39,38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75,5%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86%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989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Майнская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 РБ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31,40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20,97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66,8 %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84 %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25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Ново-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майнская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 РБ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6,36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5,04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69,2 %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84 %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811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Николаевская РБ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62,04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41,91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67,6 %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80 %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336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dirty="0" err="1" smtClean="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Новомалыклинская</a:t>
                      </a:r>
                      <a:r>
                        <a:rPr lang="ru-RU" sz="1100" dirty="0" smtClean="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 РБ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22,0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16,63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75,6%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79%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84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dirty="0" err="1" smtClean="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Новомалыклинская</a:t>
                      </a:r>
                      <a:r>
                        <a:rPr lang="ru-RU" sz="1100" dirty="0" smtClean="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 РБ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27,75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21,92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79,0%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89%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778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s://oboi.ws/wallpapers/29_12344_oboi_svezhij_volnistyj_fon_2560x19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76" y="-203307"/>
            <a:ext cx="9185275" cy="516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Заголовок 1"/>
          <p:cNvSpPr>
            <a:spLocks noGrp="1"/>
          </p:cNvSpPr>
          <p:nvPr>
            <p:ph type="title"/>
          </p:nvPr>
        </p:nvSpPr>
        <p:spPr>
          <a:xfrm>
            <a:off x="457200" y="-58"/>
            <a:ext cx="8229600" cy="77160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Выполнение государственными учреждениями здравоохранения территориальной программы ОМС</a:t>
            </a:r>
            <a:br>
              <a:rPr lang="ru-RU" altLang="ru-RU" sz="1400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</a:br>
            <a:r>
              <a:rPr lang="ru-RU" altLang="ru-RU" sz="1400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 за январь-октябрь </a:t>
            </a:r>
            <a:r>
              <a:rPr lang="ru-RU" altLang="ru-RU" sz="1400" dirty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2021 </a:t>
            </a:r>
            <a:r>
              <a:rPr lang="ru-RU" altLang="ru-RU" sz="1400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года </a:t>
            </a:r>
            <a:r>
              <a:rPr lang="ru-RU" altLang="ru-RU" sz="1400" b="1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по скорой медицинской помощи</a:t>
            </a:r>
            <a:endParaRPr lang="ru-RU" altLang="ru-RU" sz="1400" b="1" dirty="0">
              <a:latin typeface="PT Astra Serif" pitchFamily="18" charset="-52"/>
              <a:ea typeface="PT Astra Serif" pitchFamily="18" charset="-52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063927"/>
              </p:ext>
            </p:extLst>
          </p:nvPr>
        </p:nvGraphicFramePr>
        <p:xfrm>
          <a:off x="1259631" y="699542"/>
          <a:ext cx="6624737" cy="34553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1206"/>
                <a:gridCol w="3684964"/>
                <a:gridCol w="2388567"/>
              </a:tblGrid>
              <a:tr h="34314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Медицинская организация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198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Январь-октябрь 2021 года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4849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% </a:t>
                      </a:r>
                    </a:p>
                    <a:p>
                      <a:pPr algn="ctr" fontAlgn="auto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выполнения объёмов медицинской помощи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2540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Новомалыклинская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 РБ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50 %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646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Николаевская РБ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58 %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646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3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Новоспасская РБ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74 %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646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4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Сурская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 РБ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72 %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666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Станция скорой медицинской помощи г. Ульяновска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71 %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646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Барышская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 РБ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84 %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627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Майнская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 РБ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83 %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646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Тереньгульская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 РБ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81 %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220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Старомайнская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 РБ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86 %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745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Кузоватовская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 РБ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80 %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44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s://oboi.ws/wallpapers/29_12344_oboi_svezhij_volnistyj_fon_2560x19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76" y="-203307"/>
            <a:ext cx="9185275" cy="516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Заголовок 1"/>
          <p:cNvSpPr>
            <a:spLocks noGrp="1"/>
          </p:cNvSpPr>
          <p:nvPr>
            <p:ph type="title"/>
          </p:nvPr>
        </p:nvSpPr>
        <p:spPr>
          <a:xfrm>
            <a:off x="457200" y="-58"/>
            <a:ext cx="8229600" cy="77160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Просроченная кредиторская задолженность по состоянию на 01.11.2021 года</a:t>
            </a:r>
            <a:endParaRPr lang="ru-RU" altLang="ru-RU" sz="1400" b="1" dirty="0">
              <a:latin typeface="PT Astra Serif" pitchFamily="18" charset="-52"/>
              <a:ea typeface="PT Astra Serif" pitchFamily="18" charset="-52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792768"/>
              </p:ext>
            </p:extLst>
          </p:nvPr>
        </p:nvGraphicFramePr>
        <p:xfrm>
          <a:off x="251520" y="699542"/>
          <a:ext cx="3672407" cy="18540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5474"/>
                <a:gridCol w="2443291"/>
                <a:gridCol w="863642"/>
              </a:tblGrid>
              <a:tr h="82809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 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Медицинская организация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198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Наибольший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 прирост в сравнении с 01.10.2021, млн. руб.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2646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dk1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Сенгилеевская РБ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1,99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646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Тереньгульская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 РБ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220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Старомайнская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 РБ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0,95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745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Карсунская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 РБ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0,8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542836"/>
              </p:ext>
            </p:extLst>
          </p:nvPr>
        </p:nvGraphicFramePr>
        <p:xfrm>
          <a:off x="4499993" y="699545"/>
          <a:ext cx="4104456" cy="3808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8471"/>
                <a:gridCol w="2730738"/>
                <a:gridCol w="965247"/>
              </a:tblGrid>
              <a:tr h="82253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 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Медицинская организация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198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Снижение в сравнении с 01.10.2021, </a:t>
                      </a:r>
                    </a:p>
                    <a:p>
                      <a:pPr marL="0" marR="0" indent="0" algn="ctr" defTabSz="914198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млн. руб.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252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  <a:cs typeface="+mn-cs"/>
                        </a:rPr>
                        <a:t>Ульяновская РБ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6,55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629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  <a:cs typeface="+mn-cs"/>
                        </a:rPr>
                        <a:t>Радищевская РБ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6,38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629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3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kern="1200" dirty="0" err="1" smtClean="0">
                          <a:solidFill>
                            <a:schemeClr val="dk1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  <a:cs typeface="+mn-cs"/>
                        </a:rPr>
                        <a:t>Вешкаймская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  <a:cs typeface="+mn-cs"/>
                        </a:rPr>
                        <a:t> РБ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5,87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088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4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Ульяновская областная детская клиническая больница им. Ю.Ф. Горячева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5,2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847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Мулловская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 УБ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4,88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629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Старокулаткинская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 РБ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4,49</a:t>
                      </a: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629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Инзенская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 РБ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3,96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629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Новоспасская РБ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2,99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629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Большенагаткинская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 РБ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1,89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629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Поликлиника № 6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1,68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45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oboi.ws/wallpapers/29_12344_oboi_svezhij_volnistyj_fon_2560x192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113" y="-22225"/>
            <a:ext cx="9183688" cy="5165725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" name="Заголовок 1"/>
          <p:cNvSpPr>
            <a:spLocks noGrp="1"/>
          </p:cNvSpPr>
          <p:nvPr>
            <p:ph type="ctrTitle"/>
          </p:nvPr>
        </p:nvSpPr>
        <p:spPr>
          <a:xfrm>
            <a:off x="611560" y="50800"/>
            <a:ext cx="8132390" cy="1008782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ru-RU" altLang="ru-RU" sz="2200" b="1" dirty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Структура финансовых затрат по видам медицинской помощи за </a:t>
            </a:r>
            <a:r>
              <a:rPr lang="ru-RU" altLang="ru-RU" sz="2200" b="1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январь-октябрь </a:t>
            </a:r>
            <a:r>
              <a:rPr lang="ru-RU" altLang="ru-RU" sz="2200" b="1" dirty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2021 года</a:t>
            </a:r>
          </a:p>
        </p:txBody>
      </p:sp>
      <p:graphicFrame>
        <p:nvGraphicFramePr>
          <p:cNvPr id="16" name="Диаграмма 15"/>
          <p:cNvGraphicFramePr/>
          <p:nvPr>
            <p:extLst>
              <p:ext uri="{D42A27DB-BD31-4B8C-83A1-F6EECF244321}">
                <p14:modId xmlns:p14="http://schemas.microsoft.com/office/powerpoint/2010/main" val="1633816768"/>
              </p:ext>
            </p:extLst>
          </p:nvPr>
        </p:nvGraphicFramePr>
        <p:xfrm>
          <a:off x="1532731" y="528637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7230769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oboi.ws/wallpapers/29_12344_oboi_svezhij_volnistyj_fon_2560x192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-22225"/>
            <a:ext cx="9183688" cy="5165725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19" name="Заголовок 1"/>
          <p:cNvSpPr>
            <a:spLocks noGrp="1"/>
          </p:cNvSpPr>
          <p:nvPr>
            <p:ph type="ctrTitle"/>
          </p:nvPr>
        </p:nvSpPr>
        <p:spPr>
          <a:xfrm>
            <a:off x="539751" y="230188"/>
            <a:ext cx="8204200" cy="829394"/>
          </a:xfrm>
        </p:spPr>
        <p:txBody>
          <a:bodyPr/>
          <a:lstStyle/>
          <a:p>
            <a:r>
              <a:rPr lang="ru-RU" altLang="ru-RU" sz="2200" b="1" dirty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Финансирование медицинских организаций, входящих в систему ОМС за </a:t>
            </a:r>
            <a:r>
              <a:rPr lang="ru-RU" altLang="ru-RU" sz="2200" b="1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январь-октябрь </a:t>
            </a:r>
            <a:r>
              <a:rPr lang="ru-RU" altLang="ru-RU" sz="2200" b="1" dirty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2021 года, млн. руб.</a:t>
            </a:r>
          </a:p>
        </p:txBody>
      </p:sp>
      <p:sp>
        <p:nvSpPr>
          <p:cNvPr id="9228" name="TextBox 48"/>
          <p:cNvSpPr txBox="1">
            <a:spLocks noChangeArrowheads="1"/>
          </p:cNvSpPr>
          <p:nvPr/>
        </p:nvSpPr>
        <p:spPr bwMode="auto">
          <a:xfrm>
            <a:off x="179401" y="4300547"/>
            <a:ext cx="8929687" cy="369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1" rIns="91422" bIns="4571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ru-RU" altLang="ru-RU" dirty="0"/>
              <a:t>   </a:t>
            </a:r>
            <a:endParaRPr lang="ru-RU" altLang="ru-RU" sz="800" dirty="0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="" xmlns:a16="http://schemas.microsoft.com/office/drawing/2014/main" id="{CE647581-6580-4B40-B542-165A7E4BE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472428"/>
              </p:ext>
            </p:extLst>
          </p:nvPr>
        </p:nvGraphicFramePr>
        <p:xfrm>
          <a:off x="7884368" y="5203585"/>
          <a:ext cx="1001763" cy="369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" name="Worksheet" r:id="rId5" imgW="8934282" imgH="4581553" progId="Excel.Sheet.8">
                  <p:embed/>
                </p:oleObj>
              </mc:Choice>
              <mc:Fallback>
                <p:oleObj name="Worksheet" r:id="rId5" imgW="8934282" imgH="4581553" progId="Excel.Sheet.8">
                  <p:embed/>
                  <p:pic>
                    <p:nvPicPr>
                      <p:cNvPr id="2" name="Объект 1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4368" y="5203585"/>
                        <a:ext cx="1001763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="" xmlns:a16="http://schemas.microsoft.com/office/drawing/2014/main" id="{1BB0F21B-0CED-4309-A0DE-A33FC601CA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342858"/>
              </p:ext>
            </p:extLst>
          </p:nvPr>
        </p:nvGraphicFramePr>
        <p:xfrm>
          <a:off x="683569" y="1059585"/>
          <a:ext cx="7560840" cy="3610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61073860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oboi.ws/wallpapers/29_12344_oboi_svezhij_volnistyj_fon_2560x19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275" y="11"/>
            <a:ext cx="9185275" cy="516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94" y="339726"/>
            <a:ext cx="8497887" cy="431800"/>
          </a:xfrm>
        </p:spPr>
        <p:txBody>
          <a:bodyPr>
            <a:normAutofit fontScale="90000"/>
          </a:bodyPr>
          <a:lstStyle/>
          <a:p>
            <a:r>
              <a:rPr lang="ru-RU" altLang="ru-RU" sz="2000" dirty="0">
                <a:latin typeface="PT Astra Serif" pitchFamily="18" charset="-52"/>
                <a:ea typeface="PT Astra Serif" pitchFamily="18" charset="-52"/>
                <a:cs typeface="PT Astra Serif" pitchFamily="18" charset="-52"/>
              </a:rPr>
              <a:t>Финансирование медицинских организаций за </a:t>
            </a:r>
            <a:r>
              <a:rPr lang="ru-RU" altLang="ru-RU" sz="2000" dirty="0" smtClean="0">
                <a:latin typeface="PT Astra Serif" pitchFamily="18" charset="-52"/>
                <a:ea typeface="PT Astra Serif" pitchFamily="18" charset="-52"/>
                <a:cs typeface="PT Astra Serif" pitchFamily="18" charset="-52"/>
              </a:rPr>
              <a:t>январь-октябрь </a:t>
            </a:r>
            <a:r>
              <a:rPr lang="ru-RU" altLang="ru-RU" sz="2000" dirty="0">
                <a:latin typeface="PT Astra Serif" pitchFamily="18" charset="-52"/>
                <a:ea typeface="PT Astra Serif" pitchFamily="18" charset="-52"/>
                <a:cs typeface="PT Astra Serif" pitchFamily="18" charset="-52"/>
              </a:rPr>
              <a:t>2021 года:</a:t>
            </a:r>
            <a:br>
              <a:rPr lang="ru-RU" altLang="ru-RU" sz="2000" dirty="0">
                <a:latin typeface="PT Astra Serif" pitchFamily="18" charset="-52"/>
                <a:ea typeface="PT Astra Serif" pitchFamily="18" charset="-52"/>
                <a:cs typeface="PT Astra Serif" pitchFamily="18" charset="-52"/>
              </a:rPr>
            </a:br>
            <a:r>
              <a:rPr lang="ru-RU" altLang="ru-RU" sz="1600" dirty="0">
                <a:latin typeface="PT Astra Serif" pitchFamily="18" charset="-52"/>
                <a:ea typeface="PT Astra Serif" pitchFamily="18" charset="-52"/>
                <a:cs typeface="PT Astra Serif" pitchFamily="18" charset="-52"/>
              </a:rPr>
              <a:t>                                                                                                                                                     </a:t>
            </a:r>
            <a:r>
              <a:rPr lang="en-US" altLang="ru-RU" sz="1600" dirty="0">
                <a:latin typeface="PT Astra Serif" pitchFamily="18" charset="-52"/>
                <a:ea typeface="PT Astra Serif" pitchFamily="18" charset="-52"/>
                <a:cs typeface="PT Astra Serif" pitchFamily="18" charset="-52"/>
              </a:rPr>
              <a:t>                          </a:t>
            </a:r>
            <a:r>
              <a:rPr lang="ru-RU" altLang="ru-RU" sz="1100" dirty="0">
                <a:latin typeface="PT Astra Serif" pitchFamily="18" charset="-52"/>
                <a:ea typeface="PT Astra Serif" pitchFamily="18" charset="-52"/>
                <a:cs typeface="PT Astra Serif" pitchFamily="18" charset="-52"/>
              </a:rPr>
              <a:t>млн. руб.</a:t>
            </a:r>
            <a:br>
              <a:rPr lang="ru-RU" altLang="ru-RU" sz="1100" dirty="0">
                <a:latin typeface="PT Astra Serif" pitchFamily="18" charset="-52"/>
                <a:ea typeface="PT Astra Serif" pitchFamily="18" charset="-52"/>
                <a:cs typeface="PT Astra Serif" pitchFamily="18" charset="-52"/>
              </a:rPr>
            </a:br>
            <a:endParaRPr lang="ru-RU" altLang="ru-RU" sz="1100" dirty="0">
              <a:latin typeface="PT Astra Serif" pitchFamily="18" charset="-52"/>
              <a:ea typeface="PT Astra Serif" pitchFamily="18" charset="-52"/>
              <a:cs typeface="PT Astra Serif" pitchFamily="18" charset="-52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403653"/>
              </p:ext>
            </p:extLst>
          </p:nvPr>
        </p:nvGraphicFramePr>
        <p:xfrm>
          <a:off x="611561" y="1059583"/>
          <a:ext cx="8280918" cy="354352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83596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2689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4159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8884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9441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8960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60360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61077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PT Astra Serif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PT Astra Serif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PT Astra Serif"/>
                          <a:ea typeface="Times New Roman"/>
                        </a:rPr>
                        <a:t>Наименование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PT Astra Serif"/>
                          <a:ea typeface="Times New Roman"/>
                        </a:rPr>
                        <a:t>План финансирования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PT Astra Serif"/>
                          <a:ea typeface="Times New Roman"/>
                        </a:rPr>
                        <a:t>МО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PT Astra Serif"/>
                          <a:ea typeface="Times New Roman"/>
                        </a:rPr>
                        <a:t>Сумма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PT Astra Serif"/>
                          <a:ea typeface="Times New Roman"/>
                        </a:rPr>
                        <a:t>финансирования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PT Astra Serif"/>
                          <a:ea typeface="Times New Roman"/>
                        </a:rPr>
                        <a:t> за </a:t>
                      </a:r>
                      <a:r>
                        <a:rPr lang="ru-RU" sz="1000" b="1" dirty="0" smtClean="0">
                          <a:effectLst/>
                          <a:latin typeface="PT Astra Serif"/>
                          <a:ea typeface="Times New Roman"/>
                        </a:rPr>
                        <a:t>январь-октябрь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PT Astra Serif"/>
                          <a:ea typeface="Times New Roman"/>
                        </a:rPr>
                        <a:t>2021 года,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PT Astra Serif"/>
                          <a:ea typeface="Times New Roman"/>
                        </a:rPr>
                        <a:t>млн. руб.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PT Astra Serif"/>
                          <a:ea typeface="Times New Roman"/>
                        </a:rPr>
                        <a:t>Сумма финансирования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PT Astra Serif"/>
                          <a:ea typeface="Times New Roman"/>
                        </a:rPr>
                        <a:t>за </a:t>
                      </a:r>
                      <a:r>
                        <a:rPr lang="ru-RU" sz="1000" b="1" dirty="0" smtClean="0">
                          <a:effectLst/>
                          <a:latin typeface="PT Astra Serif"/>
                          <a:ea typeface="Times New Roman"/>
                        </a:rPr>
                        <a:t>январь-октябрь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PT Astra Serif"/>
                          <a:ea typeface="Times New Roman"/>
                        </a:rPr>
                        <a:t>2020 года,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PT Astra Serif"/>
                          <a:ea typeface="Times New Roman"/>
                        </a:rPr>
                        <a:t>тыс. руб.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PT Astra Serif"/>
                          <a:ea typeface="Times New Roman"/>
                        </a:rPr>
                        <a:t>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PT Astra Serif"/>
                          <a:ea typeface="Times New Roman"/>
                        </a:rPr>
                        <a:t>выполнения  плана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143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/>
                          <a:ea typeface="Times New Roman"/>
                        </a:rPr>
                        <a:t>Январь-октябрь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PT Astra Serif"/>
                          <a:ea typeface="Times New Roman"/>
                        </a:rPr>
                        <a:t>2021 года,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PT Astra Serif"/>
                          <a:ea typeface="Times New Roman"/>
                        </a:rPr>
                        <a:t>млн. руб.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/>
                          <a:ea typeface="Times New Roman"/>
                        </a:rPr>
                        <a:t>Январь-октябрь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PT Astra Serif"/>
                          <a:ea typeface="Times New Roman"/>
                        </a:rPr>
                        <a:t>2020 года,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PT Astra Serif"/>
                          <a:ea typeface="Times New Roman"/>
                        </a:rPr>
                        <a:t>млн. руб.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PT Astra Serif"/>
                          <a:ea typeface="Times New Roman"/>
                        </a:rPr>
                        <a:t>2021г.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PT Astra Serif"/>
                          <a:ea typeface="Times New Roman"/>
                        </a:rPr>
                        <a:t>2020г.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02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PT Astra Serif"/>
                          <a:ea typeface="Times New Roman"/>
                        </a:rPr>
                        <a:t>Государственные учреждения здравоохранения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10 970,2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9</a:t>
                      </a:r>
                      <a:r>
                        <a:rPr lang="ru-RU" sz="1400" baseline="0" dirty="0" smtClean="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 769</a:t>
                      </a:r>
                      <a:r>
                        <a:rPr lang="ru-RU" sz="1400" dirty="0" smtClean="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,5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12 336,9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9 771,8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112,5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100,0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02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PT Astra Serif"/>
                          <a:ea typeface="Times New Roman"/>
                        </a:rPr>
                        <a:t>Федеральные учреждения здравоохранения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618,3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1 165,3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533,7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949,8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86,3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81,7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682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PT Astra Serif"/>
                          <a:ea typeface="Times New Roman"/>
                        </a:rPr>
                        <a:t>Другие формы собственности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1 137,0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1 248,8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966,3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1 069,2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78,1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85,6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34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PT Astra Serif"/>
                          <a:ea typeface="Times New Roman"/>
                        </a:rPr>
                        <a:t>Итого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 smtClean="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12 825,5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 smtClean="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12 180,6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 smtClean="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13 836,9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 smtClean="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11 790,8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 smtClean="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107,9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 smtClean="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96,8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s://oboi.ws/wallpapers/29_12344_oboi_svezhij_volnistyj_fon_2560x19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76" y="-203307"/>
            <a:ext cx="9185275" cy="516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Заголовок 1"/>
          <p:cNvSpPr>
            <a:spLocks noGrp="1"/>
          </p:cNvSpPr>
          <p:nvPr>
            <p:ph type="title"/>
          </p:nvPr>
        </p:nvSpPr>
        <p:spPr>
          <a:xfrm>
            <a:off x="457200" y="-58"/>
            <a:ext cx="8229600" cy="843616"/>
          </a:xfrm>
        </p:spPr>
        <p:txBody>
          <a:bodyPr>
            <a:normAutofit/>
          </a:bodyPr>
          <a:lstStyle/>
          <a:p>
            <a:r>
              <a:rPr lang="ru-RU" altLang="ru-RU" sz="1600" b="1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Выполнение медицинской помощи государственными учреждениями здравоохранения в рамках территориальной программы ОМС за январь-октябрь </a:t>
            </a:r>
            <a:r>
              <a:rPr lang="ru-RU" altLang="ru-RU" sz="1600" b="1" dirty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2021 года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278075"/>
              </p:ext>
            </p:extLst>
          </p:nvPr>
        </p:nvGraphicFramePr>
        <p:xfrm>
          <a:off x="611560" y="987574"/>
          <a:ext cx="7776865" cy="3600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2363"/>
                <a:gridCol w="2623056"/>
                <a:gridCol w="1481681"/>
                <a:gridCol w="1579519"/>
                <a:gridCol w="1700246"/>
              </a:tblGrid>
              <a:tr h="59026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Условия и виды оказания медицинской помощи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198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Январь-октябрь 2021 года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54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u="none" strike="noStrike" dirty="0" smtClean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План финансового обеспечения, </a:t>
                      </a:r>
                    </a:p>
                    <a:p>
                      <a:pPr algn="ctr" fontAlgn="auto"/>
                      <a:r>
                        <a:rPr lang="ru-RU" sz="1200" u="none" strike="noStrike" dirty="0" smtClean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млн.</a:t>
                      </a:r>
                      <a:r>
                        <a:rPr lang="ru-RU" sz="1200" u="none" strike="noStrike" baseline="0" dirty="0" smtClean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 </a:t>
                      </a:r>
                      <a:r>
                        <a:rPr lang="ru-RU" sz="1200" u="none" strike="noStrike" dirty="0" smtClean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руб</a:t>
                      </a:r>
                      <a:r>
                        <a:rPr lang="ru-RU" sz="1200" u="none" strike="noStrike" dirty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u="none" strike="noStrike" dirty="0" smtClean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Факт финансового обеспечения, </a:t>
                      </a:r>
                    </a:p>
                    <a:p>
                      <a:pPr algn="ctr" fontAlgn="auto"/>
                      <a:r>
                        <a:rPr lang="ru-RU" sz="1200" u="none" strike="noStrike" dirty="0" smtClean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млн. </a:t>
                      </a:r>
                      <a:r>
                        <a:rPr lang="ru-RU" sz="1200" u="none" strike="noStrike" dirty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руб.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u="none" strike="noStrike" dirty="0" smtClean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% выполнения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6449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Медицинская помощь в амбулаторных </a:t>
                      </a:r>
                      <a:r>
                        <a:rPr lang="ru-RU" sz="1200" u="none" strike="noStrike" dirty="0" smtClean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условиях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3 593,89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3 521,74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98,0 %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449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Специализированная медицинская помощь в стационарных условиях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5 640,21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7 096,74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125,8 %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449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Медицинская помощь в условиях дневного стационара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  <a:cs typeface="+mn-cs"/>
                        </a:rPr>
                        <a:t>1 030,29</a:t>
                      </a:r>
                      <a:endParaRPr lang="ru-RU" sz="1200" b="1" u="none" strike="noStrike" kern="1200" dirty="0">
                        <a:solidFill>
                          <a:schemeClr val="dk1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  <a:cs typeface="+mn-cs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1 028,15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99,8 %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99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Скорая медицинская помощь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705,81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690,22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97,8 %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05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oboi.ws/wallpapers/29_12344_oboi_svezhij_volnistyj_fon_2560x192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9688" y="-22225"/>
            <a:ext cx="9183688" cy="51657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" name="Заголовок 1"/>
          <p:cNvSpPr>
            <a:spLocks noGrp="1"/>
          </p:cNvSpPr>
          <p:nvPr>
            <p:ph type="ctrTitle"/>
          </p:nvPr>
        </p:nvSpPr>
        <p:spPr>
          <a:xfrm>
            <a:off x="539751" y="50800"/>
            <a:ext cx="8204200" cy="129698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ru-RU" sz="2400" dirty="0">
                <a:latin typeface="PT Astra Serif"/>
                <a:ea typeface="Times New Roman"/>
                <a:cs typeface="Times New Roman"/>
              </a:rPr>
              <a:t>Расходы на лечение новой коронавирусной инфекции COVID-19 в Ульяновской области за период </a:t>
            </a:r>
            <a:br>
              <a:rPr lang="ru-RU" sz="2400" dirty="0">
                <a:latin typeface="PT Astra Serif"/>
                <a:ea typeface="Times New Roman"/>
                <a:cs typeface="Times New Roman"/>
              </a:rPr>
            </a:br>
            <a:r>
              <a:rPr lang="ru-RU" sz="2400" dirty="0" smtClean="0">
                <a:latin typeface="PT Astra Serif"/>
                <a:ea typeface="Times New Roman"/>
                <a:cs typeface="Times New Roman"/>
              </a:rPr>
              <a:t>январь-октябрь </a:t>
            </a:r>
            <a:r>
              <a:rPr lang="ru-RU" sz="2400" dirty="0">
                <a:latin typeface="PT Astra Serif"/>
                <a:ea typeface="Times New Roman"/>
                <a:cs typeface="Times New Roman"/>
              </a:rPr>
              <a:t>2021 года </a:t>
            </a:r>
            <a:endParaRPr lang="ru-RU" altLang="ru-RU" sz="2200" b="1" dirty="0">
              <a:latin typeface="PT Astra Serif" pitchFamily="18" charset="-52"/>
              <a:ea typeface="PT Astra Serif" pitchFamily="18" charset="-52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76601" y="1491630"/>
            <a:ext cx="2879576" cy="106900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2" tIns="45711" rIns="91422" bIns="45711"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PT Astra Serif"/>
                <a:ea typeface="Times New Roman"/>
                <a:cs typeface="Times New Roman"/>
              </a:rPr>
              <a:t>3 357,96 млн</a:t>
            </a:r>
            <a:r>
              <a:rPr lang="ru-RU" sz="1400" b="1" dirty="0">
                <a:solidFill>
                  <a:schemeClr val="tx1"/>
                </a:solidFill>
                <a:latin typeface="PT Astra Serif"/>
                <a:ea typeface="Times New Roman"/>
                <a:cs typeface="Times New Roman"/>
              </a:rPr>
              <a:t>. рублей </a:t>
            </a:r>
            <a:r>
              <a:rPr lang="ru-RU" sz="1200">
                <a:solidFill>
                  <a:schemeClr val="tx1"/>
                </a:solidFill>
                <a:latin typeface="PT Astra Serif"/>
                <a:ea typeface="Times New Roman"/>
                <a:cs typeface="Times New Roman"/>
              </a:rPr>
              <a:t>или </a:t>
            </a:r>
            <a:r>
              <a:rPr lang="ru-RU" sz="1400" b="1" smtClean="0">
                <a:solidFill>
                  <a:schemeClr val="tx1"/>
                </a:solidFill>
                <a:latin typeface="PT Astra Serif"/>
                <a:ea typeface="Times New Roman"/>
                <a:cs typeface="Times New Roman"/>
              </a:rPr>
              <a:t>24,3 </a:t>
            </a:r>
            <a:r>
              <a:rPr lang="ru-RU" sz="1400" b="1" dirty="0">
                <a:solidFill>
                  <a:schemeClr val="tx1"/>
                </a:solidFill>
                <a:latin typeface="PT Astra Serif"/>
                <a:ea typeface="Times New Roman"/>
                <a:cs typeface="Times New Roman"/>
              </a:rPr>
              <a:t>%</a:t>
            </a:r>
            <a:r>
              <a:rPr lang="ru-RU" sz="1200" dirty="0">
                <a:solidFill>
                  <a:schemeClr val="tx1"/>
                </a:solidFill>
                <a:latin typeface="PT Astra Serif"/>
                <a:ea typeface="Times New Roman"/>
                <a:cs typeface="Times New Roman"/>
              </a:rPr>
              <a:t>        от общего финансового обеспечения медицинской помощи по обязательному медицинскому страхованию</a:t>
            </a:r>
            <a:endParaRPr lang="ru-RU" sz="1200" dirty="0">
              <a:solidFill>
                <a:schemeClr val="tx1"/>
              </a:solidFill>
              <a:latin typeface="PT Astra Serif" pitchFamily="18" charset="-52"/>
              <a:cs typeface="Arial" charset="0"/>
            </a:endParaRPr>
          </a:p>
        </p:txBody>
      </p:sp>
      <p:sp>
        <p:nvSpPr>
          <p:cNvPr id="10252" name="TextBox 48"/>
          <p:cNvSpPr txBox="1">
            <a:spLocks noChangeArrowheads="1"/>
          </p:cNvSpPr>
          <p:nvPr/>
        </p:nvSpPr>
        <p:spPr bwMode="auto">
          <a:xfrm>
            <a:off x="179401" y="4300547"/>
            <a:ext cx="8929687" cy="369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1" rIns="91422" bIns="4571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ru-RU" altLang="ru-RU" dirty="0"/>
              <a:t>   </a:t>
            </a:r>
            <a:endParaRPr lang="ru-RU" altLang="ru-RU" sz="800" b="1" dirty="0"/>
          </a:p>
        </p:txBody>
      </p:sp>
      <p:sp>
        <p:nvSpPr>
          <p:cNvPr id="3" name="Стрелка вниз 2"/>
          <p:cNvSpPr/>
          <p:nvPr/>
        </p:nvSpPr>
        <p:spPr>
          <a:xfrm rot="2708021">
            <a:off x="2969133" y="2532703"/>
            <a:ext cx="863050" cy="1627003"/>
          </a:xfrm>
          <a:prstGeom prst="downArrow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91422" tIns="45711" rIns="91422" bIns="45711"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PT Astra Serif" pitchFamily="18" charset="-52"/>
                <a:ea typeface="PT Astra Serif" pitchFamily="18" charset="-52"/>
              </a:rPr>
              <a:t>на лечение</a:t>
            </a:r>
          </a:p>
          <a:p>
            <a:pPr algn="ctr"/>
            <a:r>
              <a:rPr lang="ru-RU" sz="1200" dirty="0">
                <a:solidFill>
                  <a:schemeClr val="tx1"/>
                </a:solidFill>
                <a:latin typeface="PT Astra Serif" pitchFamily="18" charset="-52"/>
                <a:ea typeface="PT Astra Serif" pitchFamily="18" charset="-52"/>
              </a:rPr>
              <a:t> </a:t>
            </a:r>
            <a:r>
              <a:rPr lang="en-US" sz="1200" dirty="0">
                <a:solidFill>
                  <a:schemeClr val="tx1"/>
                </a:solidFill>
                <a:latin typeface="PT Astra Serif" pitchFamily="18" charset="-52"/>
                <a:ea typeface="PT Astra Serif" pitchFamily="18" charset="-52"/>
              </a:rPr>
              <a:t>COVID-19</a:t>
            </a:r>
            <a:endParaRPr lang="ru-RU" sz="1200" dirty="0">
              <a:latin typeface="PT Astra Serif" pitchFamily="18" charset="-52"/>
              <a:ea typeface="PT Astra Serif" pitchFamily="18" charset="-52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91682" y="4083918"/>
            <a:ext cx="1872208" cy="648072"/>
          </a:xfrm>
          <a:prstGeom prst="rect">
            <a:avLst/>
          </a:prstGeom>
          <a:solidFill>
            <a:srgbClr val="387398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2" tIns="45711" rIns="91422" bIns="45711" rtlCol="0" anchor="ctr"/>
          <a:lstStyle/>
          <a:p>
            <a:pPr algn="ctr"/>
            <a:r>
              <a:rPr lang="ru-RU" sz="1600" dirty="0" smtClean="0">
                <a:solidFill>
                  <a:schemeClr val="bg1"/>
                </a:solidFill>
                <a:latin typeface="PT Astra Serif" pitchFamily="18" charset="-52"/>
                <a:ea typeface="PT Astra Serif" pitchFamily="18" charset="-52"/>
              </a:rPr>
              <a:t>3 200,21 млн</a:t>
            </a:r>
            <a:r>
              <a:rPr lang="ru-RU" sz="1600" dirty="0">
                <a:solidFill>
                  <a:schemeClr val="bg1"/>
                </a:solidFill>
                <a:latin typeface="PT Astra Serif" pitchFamily="18" charset="-52"/>
                <a:ea typeface="PT Astra Serif" pitchFamily="18" charset="-52"/>
              </a:rPr>
              <a:t>. руб.</a:t>
            </a:r>
          </a:p>
        </p:txBody>
      </p:sp>
      <p:sp>
        <p:nvSpPr>
          <p:cNvPr id="6" name="Стрелка вниз 5"/>
          <p:cNvSpPr/>
          <p:nvPr/>
        </p:nvSpPr>
        <p:spPr>
          <a:xfrm rot="18814985">
            <a:off x="5534649" y="2550469"/>
            <a:ext cx="813319" cy="1629320"/>
          </a:xfrm>
          <a:prstGeom prst="downArrow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91422" tIns="45711" rIns="91422" bIns="45711"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PT Astra Serif" pitchFamily="18" charset="-52"/>
                <a:ea typeface="PT Astra Serif" pitchFamily="18" charset="-52"/>
              </a:rPr>
              <a:t>на тестирование </a:t>
            </a:r>
            <a:r>
              <a:rPr lang="en-US" sz="1200" dirty="0">
                <a:solidFill>
                  <a:schemeClr val="tx1"/>
                </a:solidFill>
                <a:latin typeface="PT Astra Serif" pitchFamily="18" charset="-52"/>
                <a:ea typeface="PT Astra Serif" pitchFamily="18" charset="-52"/>
              </a:rPr>
              <a:t>COVID – 19 (</a:t>
            </a:r>
            <a:r>
              <a:rPr lang="ru-RU" sz="1200" dirty="0">
                <a:solidFill>
                  <a:schemeClr val="tx1"/>
                </a:solidFill>
                <a:latin typeface="PT Astra Serif" pitchFamily="18" charset="-52"/>
                <a:ea typeface="PT Astra Serif" pitchFamily="18" charset="-52"/>
              </a:rPr>
              <a:t>ПЦР)</a:t>
            </a:r>
            <a:endParaRPr lang="ru-RU" sz="1200" dirty="0">
              <a:latin typeface="PT Astra Serif" pitchFamily="18" charset="-52"/>
              <a:ea typeface="PT Astra Serif" pitchFamily="18" charset="-52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41300" y="4083918"/>
            <a:ext cx="1637918" cy="648072"/>
          </a:xfrm>
          <a:prstGeom prst="rect">
            <a:avLst/>
          </a:prstGeom>
          <a:solidFill>
            <a:srgbClr val="387398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22" tIns="45711" rIns="91422" bIns="4571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dirty="0" smtClean="0">
                <a:latin typeface="PT Astra Serif" pitchFamily="18" charset="-52"/>
                <a:ea typeface="PT Astra Serif" pitchFamily="18" charset="-52"/>
              </a:rPr>
              <a:t>157,75       </a:t>
            </a:r>
            <a:r>
              <a:rPr lang="ru-RU" dirty="0">
                <a:latin typeface="PT Astra Serif" pitchFamily="18" charset="-52"/>
                <a:ea typeface="PT Astra Serif" pitchFamily="18" charset="-52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221207056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oboi.ws/wallpapers/29_12344_oboi_svezhij_volnistyj_fon_2560x192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9688" y="-22225"/>
            <a:ext cx="9183688" cy="5165725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52" name="TextBox 48"/>
          <p:cNvSpPr txBox="1">
            <a:spLocks noChangeArrowheads="1"/>
          </p:cNvSpPr>
          <p:nvPr/>
        </p:nvSpPr>
        <p:spPr bwMode="auto">
          <a:xfrm>
            <a:off x="179401" y="4300547"/>
            <a:ext cx="8929687" cy="369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1" rIns="91422" bIns="4571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ru-RU" altLang="ru-RU" dirty="0"/>
              <a:t>   </a:t>
            </a:r>
            <a:endParaRPr lang="ru-RU" altLang="ru-RU" sz="8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581078"/>
              </p:ext>
            </p:extLst>
          </p:nvPr>
        </p:nvGraphicFramePr>
        <p:xfrm>
          <a:off x="539552" y="1059588"/>
          <a:ext cx="7848873" cy="3735527"/>
        </p:xfrm>
        <a:graphic>
          <a:graphicData uri="http://schemas.openxmlformats.org/drawingml/2006/table">
            <a:tbl>
              <a:tblPr/>
              <a:tblGrid>
                <a:gridCol w="798461"/>
                <a:gridCol w="2081859"/>
                <a:gridCol w="2243139"/>
                <a:gridCol w="1000739"/>
                <a:gridCol w="998076"/>
                <a:gridCol w="726599"/>
              </a:tblGrid>
              <a:tr h="13906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Вид медицинской помощи</a:t>
                      </a:r>
                      <a:endParaRPr lang="ru-RU" sz="800" b="1" i="0" u="none" strike="noStrike" baseline="0" dirty="0">
                        <a:solidFill>
                          <a:schemeClr val="bg1"/>
                        </a:solidFill>
                        <a:effectLst/>
                        <a:latin typeface="PT Astra Serif"/>
                      </a:endParaRP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Название КСГ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Всего 2021 год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8009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Кол-во случаев / Услуг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Сумма по реестру счетов, руб.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Средняя стоимость случая, руб.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6467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ВСЕГО в условиях круглосуточного стационара и амбулаторных условиях, в том числе: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 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3 357 960 314,51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 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2949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Круглосуточный стационар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5225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Лечение</a:t>
                      </a:r>
                      <a:r>
                        <a:rPr lang="ru-RU" sz="10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 </a:t>
                      </a:r>
                    </a:p>
                  </a:txBody>
                  <a:tcPr marL="3765" marR="3765" marT="3765" marB="0" vert="wordArt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st12.015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Коронавирусная инфекция COVID-19 (уровень 1)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16 107 121,44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60 101,20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52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st12.016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Коронавирусная инфекция COVID-19 (уровень 2)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18 317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1 976 973 418,75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107 931,07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52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st12.017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Коронавирусная инфекция COVID-19 (уровень 3)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4 159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670 504 099,78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161 217,62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52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st12.018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Коронавирусная инфекция COVID-19 (уровень 4)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2 241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529 259 909,24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236 171,31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52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st12.019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Коронавирусная инфекция </a:t>
                      </a:r>
                      <a:r>
                        <a:rPr lang="en-US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COVID-19 (</a:t>
                      </a:r>
                      <a:r>
                        <a:rPr lang="ru-RU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долечивание)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667 018,30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47 644,16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809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st37.021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Медицинская реабилитация после перенесенной коронавирусной инфекции COVID-19 (3 балла по ШРМ)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1 248 058,59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23 112,20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809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st37.022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Медицинская реабилитация после перенесенной коронавирусной инфекции COVID-19 (4 балла по ШРМ)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5 410 885,43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35 597,93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809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st37.023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Медицинская реабилитация после перенесенной коронавирусной инфекции COVID-19 (5 баллов по ШРМ)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35 050,98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35 050,98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51776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Итого в условиях круглосуточного стационара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25 206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3 200 205 562,51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126 962,06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31742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Амбулаторно-поликлиническая помощь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776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Определение РНК </a:t>
                      </a:r>
                      <a:r>
                        <a:rPr lang="ru-RU" sz="800" b="1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коронавируса</a:t>
                      </a:r>
                      <a:r>
                        <a:rPr lang="ru-RU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 COVID-19 (Тест)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270 128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157 754 752,00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584,00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755578" y="195492"/>
            <a:ext cx="7632848" cy="923312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/>
            <a:r>
              <a:rPr lang="ru-RU" dirty="0">
                <a:latin typeface="PT Astra Serif" pitchFamily="18" charset="-52"/>
                <a:ea typeface="PT Astra Serif" pitchFamily="18" charset="-52"/>
              </a:rPr>
              <a:t>Лечение COVID-19 в условиях круглосуточного стационара и исследований в амбулаторных </a:t>
            </a:r>
            <a:r>
              <a:rPr lang="ru-RU" dirty="0" smtClean="0">
                <a:latin typeface="PT Astra Serif" pitchFamily="18" charset="-52"/>
                <a:ea typeface="PT Astra Serif" pitchFamily="18" charset="-52"/>
              </a:rPr>
              <a:t>условиях за период январь-октябрь</a:t>
            </a:r>
          </a:p>
          <a:p>
            <a:pPr algn="ctr"/>
            <a:r>
              <a:rPr lang="ru-RU" dirty="0" smtClean="0">
                <a:latin typeface="PT Astra Serif" pitchFamily="18" charset="-52"/>
                <a:ea typeface="PT Astra Serif" pitchFamily="18" charset="-52"/>
              </a:rPr>
              <a:t> 2021 года</a:t>
            </a:r>
            <a:endParaRPr lang="ru-RU" dirty="0">
              <a:latin typeface="PT Astra Serif" pitchFamily="18" charset="-52"/>
              <a:ea typeface="PT Astra Serif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17400683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C9025CCB-174E-4571-85B8-F736F0AF50EC}"/>
              </a:ext>
            </a:extLst>
          </p:cNvPr>
          <p:cNvSpPr txBox="1"/>
          <p:nvPr/>
        </p:nvSpPr>
        <p:spPr>
          <a:xfrm>
            <a:off x="306769" y="1258471"/>
            <a:ext cx="3801710" cy="253916"/>
          </a:xfrm>
          <a:prstGeom prst="rect">
            <a:avLst/>
          </a:prstGeom>
          <a:noFill/>
        </p:spPr>
        <p:txBody>
          <a:bodyPr wrap="square" lIns="68579" tIns="34289" rIns="68579" bIns="34289" rtlCol="0">
            <a:spAutoFit/>
          </a:bodyPr>
          <a:lstStyle/>
          <a:p>
            <a:pPr algn="ctr" defTabSz="342892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200" b="1" i="1" dirty="0">
                <a:solidFill>
                  <a:srgbClr val="C00000"/>
                </a:solidFill>
                <a:latin typeface="Calibri"/>
                <a:cs typeface="+mn-cs"/>
              </a:rPr>
              <a:t>Объемы (случаи госпитализации)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9183F3D6-9D0C-4144-9A91-5AEC4C880032}"/>
              </a:ext>
            </a:extLst>
          </p:cNvPr>
          <p:cNvSpPr txBox="1"/>
          <p:nvPr/>
        </p:nvSpPr>
        <p:spPr>
          <a:xfrm>
            <a:off x="5027366" y="1258471"/>
            <a:ext cx="3703097" cy="253916"/>
          </a:xfrm>
          <a:prstGeom prst="rect">
            <a:avLst/>
          </a:prstGeom>
          <a:noFill/>
        </p:spPr>
        <p:txBody>
          <a:bodyPr wrap="square" lIns="68579" tIns="34289" rIns="68579" bIns="34289" rtlCol="0">
            <a:spAutoFit/>
          </a:bodyPr>
          <a:lstStyle/>
          <a:p>
            <a:pPr algn="ctr" defTabSz="342892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200" b="1" i="1" dirty="0">
                <a:solidFill>
                  <a:srgbClr val="C00000"/>
                </a:solidFill>
                <a:latin typeface="Calibri"/>
                <a:cs typeface="+mn-cs"/>
              </a:rPr>
              <a:t>Объемы финансового обеспечения </a:t>
            </a:r>
            <a:r>
              <a:rPr lang="ru-RU" sz="1200" b="1" i="1" dirty="0" smtClean="0">
                <a:solidFill>
                  <a:srgbClr val="C00000"/>
                </a:solidFill>
                <a:latin typeface="Calibri"/>
                <a:cs typeface="+mn-cs"/>
              </a:rPr>
              <a:t>(млн. </a:t>
            </a:r>
            <a:r>
              <a:rPr lang="ru-RU" sz="1200" b="1" i="1" dirty="0">
                <a:solidFill>
                  <a:srgbClr val="C00000"/>
                </a:solidFill>
                <a:latin typeface="Calibri"/>
                <a:cs typeface="+mn-cs"/>
              </a:rPr>
              <a:t>рублей)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25887B8B-E6DE-49D2-8E60-B5CC00BF47C2}"/>
              </a:ext>
            </a:extLst>
          </p:cNvPr>
          <p:cNvSpPr txBox="1"/>
          <p:nvPr/>
        </p:nvSpPr>
        <p:spPr>
          <a:xfrm>
            <a:off x="197514" y="829623"/>
            <a:ext cx="8802978" cy="438581"/>
          </a:xfrm>
          <a:prstGeom prst="rect">
            <a:avLst/>
          </a:prstGeom>
          <a:noFill/>
        </p:spPr>
        <p:txBody>
          <a:bodyPr wrap="square" lIns="68579" tIns="34289" rIns="68579" bIns="34289">
            <a:spAutoFit/>
          </a:bodyPr>
          <a:lstStyle/>
          <a:p>
            <a:pPr defTabSz="342892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200" b="1" dirty="0">
                <a:solidFill>
                  <a:prstClr val="black"/>
                </a:solidFill>
                <a:latin typeface="Calibri"/>
                <a:cs typeface="+mn-cs"/>
              </a:rPr>
              <a:t>Оказание медицинской помощи в условиях круглосуточного стационара пациентам с новой коронавирусной инфекцией</a:t>
            </a:r>
            <a:br>
              <a:rPr lang="ru-RU" sz="1200" b="1" dirty="0">
                <a:solidFill>
                  <a:prstClr val="black"/>
                </a:solidFill>
                <a:latin typeface="Calibri"/>
                <a:cs typeface="+mn-cs"/>
              </a:rPr>
            </a:br>
            <a:r>
              <a:rPr lang="ru-RU" sz="1200" b="1" dirty="0">
                <a:solidFill>
                  <a:prstClr val="black"/>
                </a:solidFill>
                <a:latin typeface="Calibri"/>
                <a:cs typeface="+mn-cs"/>
              </a:rPr>
              <a:t>(МКБ-10: U07.1, U07.2)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1C41AD39-77AD-4A52-8374-1BF13C67FAB4}"/>
              </a:ext>
            </a:extLst>
          </p:cNvPr>
          <p:cNvSpPr/>
          <p:nvPr/>
        </p:nvSpPr>
        <p:spPr>
          <a:xfrm>
            <a:off x="1548850" y="195487"/>
            <a:ext cx="5864114" cy="530915"/>
          </a:xfrm>
          <a:prstGeom prst="rect">
            <a:avLst/>
          </a:prstGeom>
        </p:spPr>
        <p:txBody>
          <a:bodyPr wrap="square" lIns="68579" tIns="34289" rIns="68579" bIns="34289">
            <a:spAutoFit/>
          </a:bodyPr>
          <a:lstStyle/>
          <a:p>
            <a:pPr algn="ctr" defTabSz="342892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500" b="1" dirty="0">
                <a:solidFill>
                  <a:prstClr val="black"/>
                </a:solidFill>
                <a:latin typeface="Calibri"/>
                <a:cs typeface="+mn-cs"/>
              </a:rPr>
              <a:t>Динамика расходов лечение новой коронавирусной инфекции</a:t>
            </a:r>
            <a:br>
              <a:rPr lang="ru-RU" sz="1500" b="1" dirty="0">
                <a:solidFill>
                  <a:prstClr val="black"/>
                </a:solidFill>
                <a:latin typeface="Calibri"/>
                <a:cs typeface="+mn-cs"/>
              </a:rPr>
            </a:br>
            <a:r>
              <a:rPr lang="ru-RU" sz="1500" b="1" dirty="0">
                <a:solidFill>
                  <a:prstClr val="black"/>
                </a:solidFill>
                <a:latin typeface="Calibri"/>
                <a:cs typeface="+mn-cs"/>
              </a:rPr>
              <a:t>в 2020 году </a:t>
            </a:r>
            <a:r>
              <a:rPr lang="ru-RU" sz="1500" b="1" dirty="0" smtClean="0">
                <a:solidFill>
                  <a:prstClr val="black"/>
                </a:solidFill>
                <a:latin typeface="Calibri"/>
                <a:cs typeface="+mn-cs"/>
              </a:rPr>
              <a:t>и в период январь </a:t>
            </a:r>
            <a:r>
              <a:rPr lang="ru-RU" sz="1500" b="1" smtClean="0">
                <a:solidFill>
                  <a:prstClr val="black"/>
                </a:solidFill>
                <a:latin typeface="Calibri"/>
                <a:cs typeface="+mn-cs"/>
              </a:rPr>
              <a:t>- октябрь </a:t>
            </a:r>
            <a:r>
              <a:rPr lang="ru-RU" sz="1500" b="1" dirty="0">
                <a:solidFill>
                  <a:prstClr val="black"/>
                </a:solidFill>
                <a:latin typeface="Calibri"/>
                <a:cs typeface="+mn-cs"/>
              </a:rPr>
              <a:t>2021 года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F56BC251-7525-4D20-B847-B134E0090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20DDFA57-E40B-4311-B053-E5C3C7F0D45B}"/>
              </a:ext>
            </a:extLst>
          </p:cNvPr>
          <p:cNvCxnSpPr>
            <a:cxnSpLocks/>
          </p:cNvCxnSpPr>
          <p:nvPr/>
        </p:nvCxnSpPr>
        <p:spPr>
          <a:xfrm flipV="1">
            <a:off x="251520" y="735549"/>
            <a:ext cx="8640960" cy="506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xmlns="" id="{3C168024-0C36-4A61-AE42-BDB78671F8F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22587209"/>
              </p:ext>
            </p:extLst>
          </p:nvPr>
        </p:nvGraphicFramePr>
        <p:xfrm>
          <a:off x="791581" y="1706715"/>
          <a:ext cx="3573727" cy="1297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DE4B116E-40E5-4214-A5F3-9F9B5EA567EA}"/>
              </a:ext>
            </a:extLst>
          </p:cNvPr>
          <p:cNvSpPr txBox="1"/>
          <p:nvPr/>
        </p:nvSpPr>
        <p:spPr>
          <a:xfrm>
            <a:off x="870975" y="1520200"/>
            <a:ext cx="3405606" cy="238525"/>
          </a:xfrm>
          <a:prstGeom prst="rect">
            <a:avLst/>
          </a:prstGeom>
          <a:noFill/>
        </p:spPr>
        <p:txBody>
          <a:bodyPr wrap="square" lIns="68579" tIns="34289" rIns="68579" bIns="34289">
            <a:spAutoFit/>
          </a:bodyPr>
          <a:lstStyle/>
          <a:p>
            <a:pPr algn="ctr" defTabSz="342892" eaLnBrk="1" fontAlgn="auto" hangingPunct="1">
              <a:spcBef>
                <a:spcPts val="0"/>
              </a:spcBef>
              <a:spcAft>
                <a:spcPts val="0"/>
              </a:spcAft>
              <a:defRPr sz="140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1100" b="1" dirty="0">
                <a:solidFill>
                  <a:prstClr val="black">
                    <a:lumMod val="65000"/>
                    <a:lumOff val="35000"/>
                  </a:prstClr>
                </a:solidFill>
                <a:latin typeface="Calibri"/>
                <a:cs typeface="+mn-cs"/>
              </a:rPr>
              <a:t>Всего в 2020 году – </a:t>
            </a:r>
            <a:r>
              <a:rPr lang="en-US" sz="11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alibri"/>
                <a:cs typeface="+mn-cs"/>
              </a:rPr>
              <a:t>16 519 </a:t>
            </a:r>
            <a:r>
              <a:rPr lang="ru-RU" sz="11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alibri"/>
                <a:cs typeface="+mn-cs"/>
              </a:rPr>
              <a:t>случаев </a:t>
            </a:r>
            <a:r>
              <a:rPr lang="ru-RU" sz="1100" b="1" dirty="0">
                <a:solidFill>
                  <a:prstClr val="black">
                    <a:lumMod val="65000"/>
                    <a:lumOff val="35000"/>
                  </a:prstClr>
                </a:solidFill>
                <a:latin typeface="Calibri"/>
                <a:cs typeface="+mn-cs"/>
              </a:rPr>
              <a:t>госпитализации</a:t>
            </a:r>
          </a:p>
        </p:txBody>
      </p:sp>
      <p:graphicFrame>
        <p:nvGraphicFramePr>
          <p:cNvPr id="24" name="Диаграмма 23">
            <a:extLst>
              <a:ext uri="{FF2B5EF4-FFF2-40B4-BE49-F238E27FC236}">
                <a16:creationId xmlns:a16="http://schemas.microsoft.com/office/drawing/2014/main" xmlns="" id="{4574DF32-3AAC-4DAF-B4B9-03B2154FFE2D}"/>
              </a:ext>
            </a:extLst>
          </p:cNvPr>
          <p:cNvGraphicFramePr/>
          <p:nvPr>
            <p:extLst/>
          </p:nvPr>
        </p:nvGraphicFramePr>
        <p:xfrm>
          <a:off x="5058056" y="1660036"/>
          <a:ext cx="3834425" cy="1343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1D45B6E0-DB8E-407B-A436-C94ED276FC20}"/>
              </a:ext>
            </a:extLst>
          </p:cNvPr>
          <p:cNvSpPr txBox="1"/>
          <p:nvPr/>
        </p:nvSpPr>
        <p:spPr>
          <a:xfrm>
            <a:off x="4459180" y="1520980"/>
            <a:ext cx="4572000" cy="242372"/>
          </a:xfrm>
          <a:prstGeom prst="rect">
            <a:avLst/>
          </a:prstGeom>
          <a:noFill/>
        </p:spPr>
        <p:txBody>
          <a:bodyPr wrap="square" lIns="68579" tIns="34289" rIns="68579" bIns="34289">
            <a:spAutoFit/>
          </a:bodyPr>
          <a:lstStyle/>
          <a:p>
            <a:pPr algn="ctr" defTabSz="342892" eaLnBrk="1" fontAlgn="auto" hangingPunct="1">
              <a:spcBef>
                <a:spcPts val="0"/>
              </a:spcBef>
              <a:spcAft>
                <a:spcPts val="0"/>
              </a:spcAft>
              <a:defRPr sz="140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1100" b="1" dirty="0">
                <a:solidFill>
                  <a:prstClr val="black">
                    <a:lumMod val="65000"/>
                    <a:lumOff val="35000"/>
                  </a:prstClr>
                </a:solidFill>
                <a:latin typeface="Calibri"/>
                <a:cs typeface="+mn-cs"/>
              </a:rPr>
              <a:t>Всего в 2020 году – </a:t>
            </a:r>
            <a:r>
              <a:rPr lang="en-US" sz="11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alibri"/>
                <a:cs typeface="+mn-cs"/>
              </a:rPr>
              <a:t>1 664,36 </a:t>
            </a:r>
            <a:r>
              <a:rPr lang="ru-RU" sz="11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alibri"/>
                <a:cs typeface="+mn-cs"/>
              </a:rPr>
              <a:t>млн. </a:t>
            </a:r>
            <a:r>
              <a:rPr lang="ru-RU" sz="1100" b="1" dirty="0">
                <a:solidFill>
                  <a:prstClr val="black">
                    <a:lumMod val="65000"/>
                    <a:lumOff val="35000"/>
                  </a:prstClr>
                </a:solidFill>
                <a:latin typeface="Calibri"/>
                <a:cs typeface="+mn-cs"/>
              </a:rPr>
              <a:t>рублей</a:t>
            </a:r>
          </a:p>
        </p:txBody>
      </p:sp>
      <p:graphicFrame>
        <p:nvGraphicFramePr>
          <p:cNvPr id="29" name="Диаграмма 28">
            <a:extLst>
              <a:ext uri="{FF2B5EF4-FFF2-40B4-BE49-F238E27FC236}">
                <a16:creationId xmlns:a16="http://schemas.microsoft.com/office/drawing/2014/main" xmlns="" id="{0E956D4D-F9EE-4CE7-B406-CC9FB536C8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18195105"/>
              </p:ext>
            </p:extLst>
          </p:nvPr>
        </p:nvGraphicFramePr>
        <p:xfrm>
          <a:off x="306770" y="3556161"/>
          <a:ext cx="4106255" cy="1399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2" name="Диаграмма 31">
            <a:extLst>
              <a:ext uri="{FF2B5EF4-FFF2-40B4-BE49-F238E27FC236}">
                <a16:creationId xmlns:a16="http://schemas.microsoft.com/office/drawing/2014/main" xmlns="" id="{0F53D4C8-A195-46B3-9815-FBFD575FB2B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07961081"/>
              </p:ext>
            </p:extLst>
          </p:nvPr>
        </p:nvGraphicFramePr>
        <p:xfrm>
          <a:off x="5079802" y="3556161"/>
          <a:ext cx="3812678" cy="1484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2B703480-EF23-4DEF-BDC6-D07000737E17}"/>
              </a:ext>
            </a:extLst>
          </p:cNvPr>
          <p:cNvSpPr txBox="1"/>
          <p:nvPr/>
        </p:nvSpPr>
        <p:spPr>
          <a:xfrm>
            <a:off x="351046" y="3263478"/>
            <a:ext cx="3713155" cy="407802"/>
          </a:xfrm>
          <a:prstGeom prst="rect">
            <a:avLst/>
          </a:prstGeom>
          <a:noFill/>
        </p:spPr>
        <p:txBody>
          <a:bodyPr wrap="square" lIns="68579" tIns="34289" rIns="68579" bIns="34289">
            <a:spAutoFit/>
          </a:bodyPr>
          <a:lstStyle/>
          <a:p>
            <a:pPr algn="ctr" defTabSz="342892" eaLnBrk="1" fontAlgn="auto" hangingPunct="1">
              <a:spcBef>
                <a:spcPts val="0"/>
              </a:spcBef>
              <a:spcAft>
                <a:spcPts val="0"/>
              </a:spcAft>
              <a:defRPr sz="140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11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alibri"/>
                <a:cs typeface="+mn-cs"/>
              </a:rPr>
              <a:t>В период январь – октябрь 2021 </a:t>
            </a:r>
            <a:r>
              <a:rPr lang="ru-RU" sz="1100" b="1" dirty="0">
                <a:solidFill>
                  <a:prstClr val="black">
                    <a:lumMod val="65000"/>
                    <a:lumOff val="35000"/>
                  </a:prstClr>
                </a:solidFill>
                <a:latin typeface="Calibri"/>
                <a:cs typeface="+mn-cs"/>
              </a:rPr>
              <a:t>года – </a:t>
            </a:r>
            <a:r>
              <a:rPr lang="ru-RU" sz="11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alibri"/>
                <a:cs typeface="+mn-cs"/>
              </a:rPr>
              <a:t>25 206 случаев </a:t>
            </a:r>
            <a:r>
              <a:rPr lang="ru-RU" sz="1100" b="1" dirty="0">
                <a:solidFill>
                  <a:prstClr val="black">
                    <a:lumMod val="65000"/>
                    <a:lumOff val="35000"/>
                  </a:prstClr>
                </a:solidFill>
                <a:latin typeface="Calibri"/>
                <a:cs typeface="+mn-cs"/>
              </a:rPr>
              <a:t>госпитализации </a:t>
            </a:r>
            <a:r>
              <a:rPr lang="ru-RU" sz="11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alibri"/>
                <a:cs typeface="+mn-cs"/>
              </a:rPr>
              <a:t>(факт)</a:t>
            </a:r>
            <a:endParaRPr lang="ru-RU" sz="1100" b="1" dirty="0">
              <a:solidFill>
                <a:prstClr val="black">
                  <a:lumMod val="65000"/>
                  <a:lumOff val="3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0537D558-8F96-42D0-9008-53C4E458436C}"/>
              </a:ext>
            </a:extLst>
          </p:cNvPr>
          <p:cNvSpPr txBox="1"/>
          <p:nvPr/>
        </p:nvSpPr>
        <p:spPr>
          <a:xfrm>
            <a:off x="5058056" y="3322161"/>
            <a:ext cx="3713155" cy="407802"/>
          </a:xfrm>
          <a:prstGeom prst="rect">
            <a:avLst/>
          </a:prstGeom>
          <a:noFill/>
        </p:spPr>
        <p:txBody>
          <a:bodyPr wrap="square" lIns="68579" tIns="34289" rIns="68579" bIns="34289">
            <a:spAutoFit/>
          </a:bodyPr>
          <a:lstStyle/>
          <a:p>
            <a:pPr algn="ctr" defTabSz="342892" eaLnBrk="1" fontAlgn="auto" hangingPunct="1">
              <a:spcBef>
                <a:spcPts val="0"/>
              </a:spcBef>
              <a:spcAft>
                <a:spcPts val="0"/>
              </a:spcAft>
              <a:defRPr sz="140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1100" b="1" dirty="0">
                <a:solidFill>
                  <a:prstClr val="black">
                    <a:lumMod val="65000"/>
                    <a:lumOff val="35000"/>
                  </a:prstClr>
                </a:solidFill>
                <a:latin typeface="Calibri"/>
                <a:cs typeface="+mn-cs"/>
              </a:rPr>
              <a:t>В </a:t>
            </a:r>
            <a:r>
              <a:rPr lang="ru-RU" sz="11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alibri"/>
                <a:cs typeface="+mn-cs"/>
              </a:rPr>
              <a:t>период январь - октябрь </a:t>
            </a:r>
            <a:r>
              <a:rPr lang="ru-RU" sz="1100" b="1" dirty="0">
                <a:solidFill>
                  <a:prstClr val="black">
                    <a:lumMod val="65000"/>
                    <a:lumOff val="35000"/>
                  </a:prstClr>
                </a:solidFill>
                <a:latin typeface="Calibri"/>
                <a:cs typeface="+mn-cs"/>
              </a:rPr>
              <a:t>2021 года – </a:t>
            </a:r>
            <a:r>
              <a:rPr lang="ru-RU" sz="11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alibri"/>
                <a:cs typeface="+mn-cs"/>
              </a:rPr>
              <a:t>3 200,21 млн. рублей (факт)</a:t>
            </a:r>
            <a:endParaRPr lang="ru-RU" sz="1100" b="1" dirty="0">
              <a:solidFill>
                <a:prstClr val="black">
                  <a:lumMod val="65000"/>
                  <a:lumOff val="35000"/>
                </a:prstClr>
              </a:solidFill>
              <a:latin typeface="Calibri"/>
              <a:cs typeface="+mn-cs"/>
            </a:endParaRPr>
          </a:p>
        </p:txBody>
      </p: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xmlns="" id="{84477A99-0C70-4F37-BB49-1837EA853346}"/>
              </a:ext>
            </a:extLst>
          </p:cNvPr>
          <p:cNvCxnSpPr/>
          <p:nvPr/>
        </p:nvCxnSpPr>
        <p:spPr>
          <a:xfrm>
            <a:off x="2207624" y="3219822"/>
            <a:ext cx="3930551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965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7504" y="136346"/>
            <a:ext cx="8928992" cy="497451"/>
          </a:xfrm>
        </p:spPr>
        <p:txBody>
          <a:bodyPr>
            <a:noAutofit/>
          </a:bodyPr>
          <a:lstStyle/>
          <a:p>
            <a:pPr algn="ctr"/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Итоги выполнения объемов медицинской помощи в рамках  </a:t>
            </a: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Территориальной </a:t>
            </a:r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программы ОМС</a:t>
            </a:r>
            <a:b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за январь-октябрь 202</a:t>
            </a:r>
            <a:r>
              <a:rPr 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1</a:t>
            </a:r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года.</a:t>
            </a:r>
            <a:endParaRPr lang="ru-RU" sz="1400" b="1" dirty="0">
              <a:solidFill>
                <a:schemeClr val="tx1">
                  <a:lumMod val="85000"/>
                  <a:lumOff val="15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5768862"/>
              </p:ext>
            </p:extLst>
          </p:nvPr>
        </p:nvGraphicFramePr>
        <p:xfrm>
          <a:off x="0" y="627534"/>
          <a:ext cx="9036496" cy="4738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1757"/>
                <a:gridCol w="3062841"/>
                <a:gridCol w="1272394"/>
                <a:gridCol w="1339982"/>
                <a:gridCol w="1404761"/>
                <a:gridCol w="1404761"/>
              </a:tblGrid>
              <a:tr h="75452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№</a:t>
                      </a:r>
                      <a:r>
                        <a:rPr lang="en-US" sz="1100" dirty="0" smtClean="0"/>
                        <a:t> </a:t>
                      </a:r>
                    </a:p>
                    <a:p>
                      <a:pPr algn="ctr"/>
                      <a:r>
                        <a:rPr lang="ru-RU" sz="1100" dirty="0" smtClean="0"/>
                        <a:t>п/п</a:t>
                      </a:r>
                      <a:endParaRPr lang="ru-RU" sz="1100" dirty="0"/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Вид медицинской помощи</a:t>
                      </a:r>
                      <a:endParaRPr lang="ru-RU" sz="1100" dirty="0"/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Плановые показатели </a:t>
                      </a:r>
                      <a:endParaRPr kumimoji="0" lang="en-US" sz="11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Оплаченные объемы </a:t>
                      </a:r>
                      <a:endParaRPr kumimoji="0" lang="ru-RU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kumimoji="0" lang="en-US" sz="11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выполнения </a:t>
                      </a:r>
                      <a:endParaRPr kumimoji="0" lang="ru-RU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1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21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kumimoji="0" lang="ru-RU" sz="12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месяцев 2020 года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% выполнения </a:t>
                      </a:r>
                      <a:endParaRPr kumimoji="0" lang="ru-RU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 anchor="ctr"/>
                </a:tc>
              </a:tr>
              <a:tr h="406708"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1.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1" dirty="0" smtClean="0"/>
                        <a:t>Амбулаторно –поликлиническая</a:t>
                      </a:r>
                      <a:r>
                        <a:rPr lang="ru-RU" sz="900" b="1" i="1" baseline="0" dirty="0" smtClean="0"/>
                        <a:t> медицинская помощь</a:t>
                      </a:r>
                      <a:endParaRPr lang="ru-RU" sz="900" b="1" i="1" dirty="0" smtClean="0"/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100" b="1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100" b="1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en-US" sz="1100" b="1" i="0" u="none" strike="noStrike" kern="1200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1" i="0" u="none" strike="noStrike" kern="1200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T="34290" marB="34290" anchor="ctr"/>
                </a:tc>
              </a:tr>
              <a:tr h="386406"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1.1.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i="1" dirty="0" smtClean="0"/>
                        <a:t>посещения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100" b="1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ru-RU" sz="1100" b="1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100" b="1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455</a:t>
                      </a:r>
                      <a:r>
                        <a:rPr kumimoji="0" lang="ru-RU" sz="1100" b="1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100" b="1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864</a:t>
                      </a:r>
                      <a:endParaRPr kumimoji="0" lang="ru-RU" sz="1100" b="1" i="0" u="none" strike="noStrike" kern="1200" baseline="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1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ru-RU" sz="11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1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314</a:t>
                      </a:r>
                      <a:r>
                        <a:rPr kumimoji="0" lang="ru-RU" sz="11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1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565</a:t>
                      </a:r>
                      <a:endParaRPr kumimoji="0" lang="ru-RU" sz="1100" b="1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1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94%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89%</a:t>
                      </a:r>
                    </a:p>
                  </a:txBody>
                  <a:tcPr marT="34290" marB="34290" anchor="ctr"/>
                </a:tc>
              </a:tr>
              <a:tr h="458288"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1.2.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i="1" dirty="0" smtClean="0"/>
                        <a:t>обращения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100" b="1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1 7</a:t>
                      </a:r>
                      <a:r>
                        <a:rPr kumimoji="0" lang="ru-RU" sz="1100" b="1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</a:t>
                      </a:r>
                      <a:r>
                        <a:rPr kumimoji="0" lang="en-US" sz="1100" b="1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 </a:t>
                      </a:r>
                      <a:r>
                        <a:rPr kumimoji="0" lang="ru-RU" sz="1100" b="1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en-US" sz="1100" b="1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ru-RU" sz="1100" b="1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</a:t>
                      </a:r>
                      <a:endParaRPr kumimoji="0" lang="ru-RU" sz="1100" b="1" i="0" u="none" strike="noStrike" kern="1200" baseline="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1 617</a:t>
                      </a:r>
                      <a:r>
                        <a:rPr kumimoji="0" lang="en-US" sz="11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1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90</a:t>
                      </a:r>
                      <a:r>
                        <a:rPr kumimoji="0" lang="en-US" sz="11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  <a:endParaRPr kumimoji="0" lang="ru-RU" sz="1100" b="1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1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100" b="1" i="0" u="none" strike="noStrike" kern="12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T="34290" marB="34290" anchor="ctr"/>
                </a:tc>
              </a:tr>
              <a:tr h="608488"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2.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i="1" dirty="0" smtClean="0"/>
                        <a:t>Неотложная медицинская помощь</a:t>
                      </a:r>
                      <a:endParaRPr lang="ru-RU" sz="1100" i="1" dirty="0"/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545 955</a:t>
                      </a:r>
                      <a:endParaRPr kumimoji="0" lang="ru-RU" sz="1100" b="1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494</a:t>
                      </a:r>
                      <a:r>
                        <a:rPr kumimoji="0" lang="ru-RU" sz="1100" b="1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533</a:t>
                      </a:r>
                      <a:endParaRPr kumimoji="0" lang="ru-RU" sz="1100" b="1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91%</a:t>
                      </a:r>
                      <a:endParaRPr kumimoji="0" lang="en-US" sz="1100" b="1" i="0" u="none" strike="noStrike" kern="1200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1" i="0" u="none" strike="noStrike" kern="1200" dirty="0" smtClean="0">
                        <a:solidFill>
                          <a:srgbClr val="7030A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93%</a:t>
                      </a:r>
                      <a:endParaRPr kumimoji="0" lang="en-US" sz="1100" b="1" i="0" u="none" strike="noStrike" kern="1200" dirty="0" smtClean="0">
                        <a:solidFill>
                          <a:srgbClr val="7030A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algn="ctr" rtl="0" eaLnBrk="1" fontAlgn="ctr" latinLnBrk="0" hangingPunct="1"/>
                      <a:endParaRPr kumimoji="0" lang="en-US" sz="1100" b="1" i="0" u="none" strike="noStrike" kern="1200" dirty="0" smtClean="0">
                        <a:solidFill>
                          <a:srgbClr val="7030A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T="34290" marB="34290" anchor="ctr"/>
                </a:tc>
              </a:tr>
              <a:tr h="608488">
                <a:tc>
                  <a:txBody>
                    <a:bodyPr/>
                    <a:lstStyle/>
                    <a:p>
                      <a:pPr algn="ctr"/>
                      <a:r>
                        <a:rPr kumimoji="0" lang="en-US" sz="11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3.</a:t>
                      </a:r>
                      <a:endParaRPr kumimoji="0" lang="ru-RU" sz="1100" b="1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i="1" dirty="0" smtClean="0"/>
                        <a:t>Дневной стационар</a:t>
                      </a:r>
                      <a:endParaRPr lang="ru-RU" sz="1100" i="1" dirty="0"/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56 626</a:t>
                      </a:r>
                      <a:endParaRPr kumimoji="0" lang="ru-RU" sz="1100" b="1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50 638</a:t>
                      </a:r>
                      <a:endParaRPr kumimoji="0" lang="ru-RU" sz="1100" b="1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89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%</a:t>
                      </a:r>
                      <a:endParaRPr kumimoji="0" lang="ru-RU" sz="1100" b="1" i="0" u="none" strike="noStrike" kern="12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1" i="0" u="none" strike="noStrike" kern="1200" dirty="0" smtClean="0">
                        <a:solidFill>
                          <a:srgbClr val="7030A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79%</a:t>
                      </a:r>
                      <a:endParaRPr kumimoji="0" lang="ru-RU" sz="1100" b="1" i="0" u="none" strike="noStrike" kern="1200" dirty="0" smtClean="0">
                        <a:solidFill>
                          <a:srgbClr val="7030A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algn="ctr" rtl="0" eaLnBrk="1" fontAlgn="ctr" latinLnBrk="0" hangingPunct="1"/>
                      <a:endParaRPr kumimoji="0" lang="ru-RU" sz="1100" b="1" i="0" u="none" strike="noStrike" kern="1200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T="34290" marB="34290" anchor="ctr"/>
                </a:tc>
              </a:tr>
              <a:tr h="543076">
                <a:tc>
                  <a:txBody>
                    <a:bodyPr/>
                    <a:lstStyle/>
                    <a:p>
                      <a:pPr algn="ctr"/>
                      <a:r>
                        <a:rPr kumimoji="0" lang="en-US" sz="11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4.</a:t>
                      </a:r>
                      <a:endParaRPr kumimoji="0" lang="ru-RU" sz="1100" b="1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i="1" dirty="0" smtClean="0"/>
                        <a:t>Круглосуточный стационар</a:t>
                      </a:r>
                      <a:endParaRPr lang="ru-RU" sz="1100" i="1" dirty="0"/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154 276</a:t>
                      </a:r>
                      <a:endParaRPr kumimoji="0" lang="ru-RU" sz="1100" b="1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142 981</a:t>
                      </a:r>
                      <a:endParaRPr kumimoji="0" lang="ru-RU" sz="1100" b="1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93%</a:t>
                      </a:r>
                      <a:endParaRPr kumimoji="0" lang="ru-RU" sz="1100" b="1" i="0" u="none" strike="noStrike" kern="12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1" i="0" u="none" strike="noStrike" kern="1200" dirty="0" smtClean="0">
                        <a:solidFill>
                          <a:srgbClr val="7030A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89%</a:t>
                      </a:r>
                    </a:p>
                    <a:p>
                      <a:pPr marL="0" algn="ctr" rtl="0" eaLnBrk="1" fontAlgn="ctr" latinLnBrk="0" hangingPunct="1"/>
                      <a:endParaRPr kumimoji="0" lang="ru-RU" sz="1100" b="1" i="0" u="none" strike="noStrike" kern="1200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7144" marB="0" anchor="ctr"/>
                </a:tc>
              </a:tr>
              <a:tr h="469907">
                <a:tc>
                  <a:txBody>
                    <a:bodyPr/>
                    <a:lstStyle/>
                    <a:p>
                      <a:pPr algn="ctr"/>
                      <a:r>
                        <a:rPr kumimoji="0" lang="en-US" sz="11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5.</a:t>
                      </a:r>
                      <a:endParaRPr kumimoji="0" lang="ru-RU" sz="1100" b="1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i="1" dirty="0" smtClean="0"/>
                        <a:t>Скорая медицинская помощь</a:t>
                      </a:r>
                      <a:endParaRPr lang="ru-RU" sz="1100" i="1" dirty="0"/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effectLst/>
                          <a:latin typeface="Times New Roman"/>
                        </a:rPr>
                        <a:t>288 877</a:t>
                      </a:r>
                      <a:endParaRPr lang="ru-RU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effectLst/>
                          <a:latin typeface="Times New Roman"/>
                        </a:rPr>
                        <a:t>223 805</a:t>
                      </a:r>
                      <a:endParaRPr lang="ru-RU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77%</a:t>
                      </a:r>
                      <a:endParaRPr kumimoji="0" lang="ru-RU" sz="1100" b="1" i="0" u="none" strike="noStrike" kern="12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82%</a:t>
                      </a:r>
                      <a:endParaRPr kumimoji="0" lang="ru-RU" sz="1100" b="1" i="0" u="none" strike="noStrike" kern="1200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7144" marB="0" anchor="ctr"/>
                </a:tc>
              </a:tr>
              <a:tr h="502533">
                <a:tc>
                  <a:txBody>
                    <a:bodyPr/>
                    <a:lstStyle/>
                    <a:p>
                      <a:pPr algn="ctr"/>
                      <a:r>
                        <a:rPr kumimoji="0" lang="en-US" sz="11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6.</a:t>
                      </a:r>
                      <a:endParaRPr kumimoji="0" lang="ru-RU" sz="1100" b="1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1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Медицинские услуги</a:t>
                      </a:r>
                      <a:endParaRPr kumimoji="0" lang="ru-RU" sz="11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841 258</a:t>
                      </a:r>
                      <a:endParaRPr kumimoji="0" lang="ru-RU" sz="1100" b="1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effectLst/>
                          <a:latin typeface="Times New Roman"/>
                        </a:rPr>
                        <a:t>713 738</a:t>
                      </a:r>
                      <a:endParaRPr lang="ru-RU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85%</a:t>
                      </a:r>
                      <a:endParaRPr kumimoji="0" lang="ru-RU" sz="1100" b="1" i="0" u="none" strike="noStrike" kern="12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72%</a:t>
                      </a:r>
                      <a:endParaRPr kumimoji="0" lang="ru-RU" sz="1100" b="1" i="0" u="none" strike="noStrike" kern="12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7144" marB="0" anchor="ctr"/>
                </a:tc>
              </a:tr>
            </a:tbl>
          </a:graphicData>
        </a:graphic>
      </p:graphicFrame>
      <p:sp>
        <p:nvSpPr>
          <p:cNvPr id="2" name="Стрелка вверх 1"/>
          <p:cNvSpPr/>
          <p:nvPr/>
        </p:nvSpPr>
        <p:spPr>
          <a:xfrm>
            <a:off x="7380096" y="1703291"/>
            <a:ext cx="484632" cy="32403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трелка вверх 2"/>
          <p:cNvSpPr/>
          <p:nvPr/>
        </p:nvSpPr>
        <p:spPr>
          <a:xfrm>
            <a:off x="7380096" y="3049078"/>
            <a:ext cx="484632" cy="10348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7380096" y="2571750"/>
            <a:ext cx="484632" cy="4405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Двойная стрелка влево/вправо 6"/>
          <p:cNvSpPr/>
          <p:nvPr/>
        </p:nvSpPr>
        <p:spPr>
          <a:xfrm>
            <a:off x="7312586" y="2072993"/>
            <a:ext cx="619653" cy="36347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7384897" y="4129517"/>
            <a:ext cx="484632" cy="3693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верх 8"/>
          <p:cNvSpPr/>
          <p:nvPr/>
        </p:nvSpPr>
        <p:spPr>
          <a:xfrm>
            <a:off x="7396243" y="4612317"/>
            <a:ext cx="484632" cy="32403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99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2406</TotalTime>
  <Words>1272</Words>
  <Application>Microsoft Office PowerPoint</Application>
  <PresentationFormat>Экран (16:9)</PresentationFormat>
  <Paragraphs>508</Paragraphs>
  <Slides>14</Slides>
  <Notes>5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Тема Office</vt:lpstr>
      <vt:lpstr>2_Тема Office</vt:lpstr>
      <vt:lpstr>Worksheet</vt:lpstr>
      <vt:lpstr>Презентация PowerPoint</vt:lpstr>
      <vt:lpstr>Структура финансовых затрат по видам медицинской помощи за январь-октябрь 2021 года</vt:lpstr>
      <vt:lpstr>Финансирование медицинских организаций, входящих в систему ОМС за январь-октябрь 2021 года, млн. руб.</vt:lpstr>
      <vt:lpstr>Финансирование медицинских организаций за январь-октябрь 2021 года:                                                                                                                                                                                млн. руб. </vt:lpstr>
      <vt:lpstr>Выполнение медицинской помощи государственными учреждениями здравоохранения в рамках территориальной программы ОМС за январь-октябрь 2021 года</vt:lpstr>
      <vt:lpstr>Расходы на лечение новой коронавирусной инфекции COVID-19 в Ульяновской области за период  январь-октябрь 2021 года </vt:lpstr>
      <vt:lpstr>Презентация PowerPoint</vt:lpstr>
      <vt:lpstr>Презентация PowerPoint</vt:lpstr>
      <vt:lpstr>Итоги выполнения объемов медицинской помощи в рамках  Территориальной программы ОМС за январь-октябрь 2021 года.</vt:lpstr>
      <vt:lpstr>Выполнение государственными учреждениями здравоохранения территориальной программы ОМС  за январь-октябрь 2021 года по амбулаторно-поликлинической помощи</vt:lpstr>
      <vt:lpstr>Выполнение государственными учреждениями здравоохранения территориальной программы ОМС  за январь-октябрь 2021 года по дневному стационару</vt:lpstr>
      <vt:lpstr>Выполнение государственными учреждениями здравоохранения территориальной программы ОМС  за январь-октябрь 2021 года по круглосуточному стационару</vt:lpstr>
      <vt:lpstr>Выполнение государственными учреждениями здравоохранения территориальной программы ОМС  за январь-октябрь 2021 года по скорой медицинской помощи</vt:lpstr>
      <vt:lpstr>Просроченная кредиторская задолженность по состоянию на 01.11.2021 года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 В. Семёнова;Кочкуров И.В.</dc:creator>
  <cp:lastModifiedBy>user</cp:lastModifiedBy>
  <cp:revision>213</cp:revision>
  <cp:lastPrinted>2020-05-14T13:34:30Z</cp:lastPrinted>
  <dcterms:created xsi:type="dcterms:W3CDTF">2020-04-13T05:15:53Z</dcterms:created>
  <dcterms:modified xsi:type="dcterms:W3CDTF">2021-11-17T09:05:34Z</dcterms:modified>
</cp:coreProperties>
</file>