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63" r:id="rId5"/>
    <p:sldId id="261" r:id="rId6"/>
    <p:sldId id="258" r:id="rId7"/>
    <p:sldId id="257" r:id="rId8"/>
    <p:sldId id="256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dirty="0"/>
              <a:t>Поликлиника. Посещения</a:t>
            </a:r>
          </a:p>
          <a:p>
            <a:pPr>
              <a:defRPr/>
            </a:pPr>
            <a:r>
              <a:rPr lang="ru-RU" cap="none" baseline="0" dirty="0"/>
              <a:t>Процент выполнения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1132461155533853"/>
          <c:y val="0.22982406086543034"/>
          <c:w val="0.88468154658962206"/>
          <c:h val="0.3908422374998202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Лист1!$A$2:$A$54</c:f>
              <c:strCache>
                <c:ptCount val="53"/>
                <c:pt idx="0">
                  <c:v>ГОСПИТАЛЬ ВЕТЕРАНОВ</c:v>
                </c:pt>
                <c:pt idx="1">
                  <c:v>ГУЗ «Ульяновская РБ»</c:v>
                </c:pt>
                <c:pt idx="2">
                  <c:v>ФКУЗ«МСЧМВД по УО»</c:v>
                </c:pt>
                <c:pt idx="3">
                  <c:v>ФГБУЗ "КБ № 172 ФМБА"</c:v>
                </c:pt>
                <c:pt idx="4">
                  <c:v>ГУЗ «Базарносызганская РБ»</c:v>
                </c:pt>
                <c:pt idx="5">
                  <c:v>ФГБУЗ "ФВЦМР ФМБА" </c:v>
                </c:pt>
                <c:pt idx="6">
                  <c:v>ГУЗ «Новоспасская РБ»</c:v>
                </c:pt>
                <c:pt idx="7">
                  <c:v>ГУЗ Рязановская УБ</c:v>
                </c:pt>
                <c:pt idx="8">
                  <c:v>ГУЗ "НГБ"</c:v>
                </c:pt>
                <c:pt idx="9">
                  <c:v>ГУЗ Большенагаткинская РБ</c:v>
                </c:pt>
                <c:pt idx="10">
                  <c:v>ГУЗ "ЦГКБ"</c:v>
                </c:pt>
                <c:pt idx="11">
                  <c:v>ГУЗ Сурская РБ</c:v>
                </c:pt>
                <c:pt idx="12">
                  <c:v>ГУЗ «Инзенская РБ»</c:v>
                </c:pt>
                <c:pt idx="13">
                  <c:v>ГУЗ ДСПБ № 1</c:v>
                </c:pt>
                <c:pt idx="14">
                  <c:v>ГУЗ «Новомалыклинская РБ»</c:v>
                </c:pt>
                <c:pt idx="15">
                  <c:v>ГУЗ «Сенгилеевская РБ»</c:v>
                </c:pt>
                <c:pt idx="16">
                  <c:v>ГУЗ УОДКБ  Ю.Ф.ГОРЯЧЕВА</c:v>
                </c:pt>
                <c:pt idx="17">
                  <c:v>ГУЗ УОКБ</c:v>
                </c:pt>
                <c:pt idx="18">
                  <c:v>ГУЗ «Старомайнская РБ»</c:v>
                </c:pt>
                <c:pt idx="19">
                  <c:v>ГУЗ «Майнская РБ</c:v>
                </c:pt>
                <c:pt idx="20">
                  <c:v>ГУЗ «Тереньгульская РБ»</c:v>
                </c:pt>
                <c:pt idx="21">
                  <c:v>ГУЗ Карсунская РБ</c:v>
                </c:pt>
                <c:pt idx="22">
                  <c:v>ГУЗ Вешкаймская РБ</c:v>
                </c:pt>
                <c:pt idx="23">
                  <c:v>ГУЗ «Барышская РБ»</c:v>
                </c:pt>
                <c:pt idx="24">
                  <c:v>ГБУЗ  "Стоматологическая поликлиника"</c:v>
                </c:pt>
                <c:pt idx="25">
                  <c:v>ГУЗ ЦМП И ФЗОЖ</c:v>
                </c:pt>
                <c:pt idx="26">
                  <c:v>ГУЗ Зерносовхозская УБ</c:v>
                </c:pt>
                <c:pt idx="27">
                  <c:v>ГУЗ Радищевская РБ</c:v>
                </c:pt>
                <c:pt idx="28">
                  <c:v>ГУЗ «Николаевская РБ»</c:v>
                </c:pt>
                <c:pt idx="29">
                  <c:v>ГУЗ Старосахчинская УБ</c:v>
                </c:pt>
                <c:pt idx="30">
                  <c:v>ГУЗ ЦК МСЧ ИМ. В.А.ЕГОРОВА</c:v>
                </c:pt>
                <c:pt idx="31">
                  <c:v>ГУЗ «Чердаклинская РБ»</c:v>
                </c:pt>
                <c:pt idx="32">
                  <c:v>ГУЗ ОККВД</c:v>
                </c:pt>
                <c:pt idx="33">
                  <c:v>ГУЗ Ново-Майнская городская больница</c:v>
                </c:pt>
                <c:pt idx="34">
                  <c:v>ГУЗ ГП № 1 </c:v>
                </c:pt>
                <c:pt idx="35">
                  <c:v>ГУЗ ГБ  № 3</c:v>
                </c:pt>
                <c:pt idx="36">
                  <c:v>ГУЗ "ГП №6"</c:v>
                </c:pt>
                <c:pt idx="37">
                  <c:v>ГУЗ "ДГКБ Г. УЛЬЯНОВСКА"</c:v>
                </c:pt>
                <c:pt idx="38">
                  <c:v>ГУЗ «ГБ № 1» </c:v>
                </c:pt>
                <c:pt idx="39">
                  <c:v>ГУЗ «Павловская РБ»</c:v>
                </c:pt>
                <c:pt idx="40">
                  <c:v>ГУЗ Мулловская УБ</c:v>
                </c:pt>
                <c:pt idx="41">
                  <c:v>ГУЗ ОКОД</c:v>
                </c:pt>
                <c:pt idx="42">
                  <c:v>ГУЗ «ГП № 4»</c:v>
                </c:pt>
                <c:pt idx="43">
                  <c:v>ЧУЗ "РЖД-МЕДИЦИНА"</c:v>
                </c:pt>
                <c:pt idx="44">
                  <c:v>ГУЗ «ГП № 5»</c:v>
                </c:pt>
                <c:pt idx="45">
                  <c:v>ГУЗ «ГБ № 2»</c:v>
                </c:pt>
                <c:pt idx="46">
                  <c:v>ГУЗ ГП № 3</c:v>
                </c:pt>
                <c:pt idx="47">
                  <c:v>ГУЗ "УОКЦСВМП"</c:v>
                </c:pt>
                <c:pt idx="48">
                  <c:v>ГУЗ «Старокулаткинская РБ»</c:v>
                </c:pt>
                <c:pt idx="49">
                  <c:v>ГУЗ ОКД</c:v>
                </c:pt>
                <c:pt idx="50">
                  <c:v>ГУЗ "УОКМЦ ОПЛПРВ И ПП"</c:v>
                </c:pt>
                <c:pt idx="51">
                  <c:v>ГУЗ «Кузоватовская РБ»</c:v>
                </c:pt>
                <c:pt idx="52">
                  <c:v>ГУЗ Тиинская УБ</c:v>
                </c:pt>
              </c:strCache>
            </c:strRef>
          </c:cat>
          <c:val>
            <c:numRef>
              <c:f>Лист1!$B$2:$B$54</c:f>
              <c:numCache>
                <c:formatCode>0%</c:formatCode>
                <c:ptCount val="53"/>
                <c:pt idx="0">
                  <c:v>0.38571981257791343</c:v>
                </c:pt>
                <c:pt idx="1">
                  <c:v>0.57958963928934615</c:v>
                </c:pt>
                <c:pt idx="2">
                  <c:v>0.5855855855855856</c:v>
                </c:pt>
                <c:pt idx="3">
                  <c:v>0.62856676993314853</c:v>
                </c:pt>
                <c:pt idx="4">
                  <c:v>0.71864911845045942</c:v>
                </c:pt>
                <c:pt idx="5">
                  <c:v>0.84300238192064136</c:v>
                </c:pt>
                <c:pt idx="6">
                  <c:v>0.86230414746543782</c:v>
                </c:pt>
                <c:pt idx="7">
                  <c:v>0.8638771186440678</c:v>
                </c:pt>
                <c:pt idx="8">
                  <c:v>0.87332902112979738</c:v>
                </c:pt>
                <c:pt idx="9">
                  <c:v>0.87423457371643898</c:v>
                </c:pt>
                <c:pt idx="10">
                  <c:v>0.87507300928029075</c:v>
                </c:pt>
                <c:pt idx="11">
                  <c:v>0.89899419181187135</c:v>
                </c:pt>
                <c:pt idx="12">
                  <c:v>0.89970639263312424</c:v>
                </c:pt>
                <c:pt idx="13">
                  <c:v>0.91036554832248373</c:v>
                </c:pt>
                <c:pt idx="14">
                  <c:v>0.91254968767745603</c:v>
                </c:pt>
                <c:pt idx="15">
                  <c:v>0.91823959024945456</c:v>
                </c:pt>
                <c:pt idx="16">
                  <c:v>0.92009834050399508</c:v>
                </c:pt>
                <c:pt idx="17">
                  <c:v>0.93345008756567427</c:v>
                </c:pt>
                <c:pt idx="18">
                  <c:v>0.9357738405419489</c:v>
                </c:pt>
                <c:pt idx="19">
                  <c:v>0.94343852388342819</c:v>
                </c:pt>
                <c:pt idx="20">
                  <c:v>0.94398003742981906</c:v>
                </c:pt>
                <c:pt idx="21">
                  <c:v>0.94726485635576541</c:v>
                </c:pt>
                <c:pt idx="22">
                  <c:v>0.94872995434858953</c:v>
                </c:pt>
                <c:pt idx="23">
                  <c:v>0.95153567110036275</c:v>
                </c:pt>
                <c:pt idx="24">
                  <c:v>0.95349564194034786</c:v>
                </c:pt>
                <c:pt idx="25">
                  <c:v>0.95453474676089523</c:v>
                </c:pt>
                <c:pt idx="26">
                  <c:v>0.96378269617706236</c:v>
                </c:pt>
                <c:pt idx="27">
                  <c:v>0.96856039713182573</c:v>
                </c:pt>
                <c:pt idx="28">
                  <c:v>0.97091356001638673</c:v>
                </c:pt>
                <c:pt idx="29">
                  <c:v>0.97191887675507016</c:v>
                </c:pt>
                <c:pt idx="30">
                  <c:v>0.97667664942372268</c:v>
                </c:pt>
                <c:pt idx="31">
                  <c:v>0.97776265032902199</c:v>
                </c:pt>
                <c:pt idx="32">
                  <c:v>0.97821138211382119</c:v>
                </c:pt>
                <c:pt idx="33">
                  <c:v>0.97937293729372932</c:v>
                </c:pt>
                <c:pt idx="34">
                  <c:v>0.9846224116930572</c:v>
                </c:pt>
                <c:pt idx="35">
                  <c:v>0.98609117013639624</c:v>
                </c:pt>
                <c:pt idx="36">
                  <c:v>0.98878504672897194</c:v>
                </c:pt>
                <c:pt idx="37">
                  <c:v>0.98987395583140259</c:v>
                </c:pt>
                <c:pt idx="38">
                  <c:v>0.99093088195319645</c:v>
                </c:pt>
                <c:pt idx="39">
                  <c:v>0.99121236777868182</c:v>
                </c:pt>
                <c:pt idx="40">
                  <c:v>0.99206349206349209</c:v>
                </c:pt>
                <c:pt idx="41">
                  <c:v>0.99240489313079716</c:v>
                </c:pt>
                <c:pt idx="42">
                  <c:v>0.99414014004072104</c:v>
                </c:pt>
                <c:pt idx="43">
                  <c:v>0.9953596287703016</c:v>
                </c:pt>
                <c:pt idx="44">
                  <c:v>0.99689054726368154</c:v>
                </c:pt>
                <c:pt idx="45">
                  <c:v>0.99708596406022343</c:v>
                </c:pt>
                <c:pt idx="46">
                  <c:v>0.99783683559950553</c:v>
                </c:pt>
                <c:pt idx="47">
                  <c:v>0.9992858503142259</c:v>
                </c:pt>
                <c:pt idx="48">
                  <c:v>0.9992967651195499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  <c:pt idx="5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2F-4F5E-8798-2FCA317146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03875192"/>
        <c:axId val="103873624"/>
      </c:barChart>
      <c:catAx>
        <c:axId val="10387519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103873624"/>
        <c:crosses val="autoZero"/>
        <c:auto val="1"/>
        <c:lblAlgn val="ctr"/>
        <c:lblOffset val="100"/>
        <c:noMultiLvlLbl val="0"/>
      </c:catAx>
      <c:valAx>
        <c:axId val="103873624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0387519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PT Astra Serif" panose="020A0603040505020204" pitchFamily="18" charset="-52"/>
          <a:ea typeface="PT Astra Serif" panose="020A0603040505020204" pitchFamily="18" charset="-52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dirty="0"/>
              <a:t>Поликлиника. КОНСУЛЬТАЦИЯ</a:t>
            </a:r>
          </a:p>
          <a:p>
            <a:pPr>
              <a:defRPr/>
            </a:pPr>
            <a:r>
              <a:rPr lang="ru-RU" cap="none" baseline="0" dirty="0"/>
              <a:t>Процент выполнения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2632787826586276E-2"/>
          <c:y val="0.27189728958630527"/>
          <c:w val="0.97473442434682744"/>
          <c:h val="0.506932952924393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ГОСПИТАЛЬ ВЕТЕРАНОВ ВОЙН</c:v>
                </c:pt>
                <c:pt idx="1">
                  <c:v>ГУЗ УОКБ</c:v>
                </c:pt>
                <c:pt idx="2">
                  <c:v>ГУЗ УОДКБ  Ю.Ф.ГОРЯЧЕВА</c:v>
                </c:pt>
                <c:pt idx="3">
                  <c:v>ГУЗ ОКОД</c:v>
                </c:pt>
                <c:pt idx="4">
                  <c:v>ГУЗ ОККВД</c:v>
                </c:pt>
                <c:pt idx="5">
                  <c:v>ГУЗ "УОКЦСВМП"</c:v>
                </c:pt>
                <c:pt idx="6">
                  <c:v>ГУЗ ОКД</c:v>
                </c:pt>
              </c:strCache>
            </c:strRef>
          </c:cat>
          <c:val>
            <c:numRef>
              <c:f>Лист1!$B$2:$B$8</c:f>
              <c:numCache>
                <c:formatCode>0%</c:formatCode>
                <c:ptCount val="7"/>
                <c:pt idx="0">
                  <c:v>0.30976430976430974</c:v>
                </c:pt>
                <c:pt idx="1">
                  <c:v>0.86846270974355877</c:v>
                </c:pt>
                <c:pt idx="2">
                  <c:v>0.96523522625304448</c:v>
                </c:pt>
                <c:pt idx="3">
                  <c:v>0.96712227558182495</c:v>
                </c:pt>
                <c:pt idx="4">
                  <c:v>0.98937711250603577</c:v>
                </c:pt>
                <c:pt idx="5">
                  <c:v>0.99988148850438496</c:v>
                </c:pt>
                <c:pt idx="6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2F-4F5E-8798-2FCA317146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87413640"/>
        <c:axId val="187412856"/>
      </c:barChart>
      <c:catAx>
        <c:axId val="187413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187412856"/>
        <c:crosses val="autoZero"/>
        <c:auto val="1"/>
        <c:lblAlgn val="ctr"/>
        <c:lblOffset val="100"/>
        <c:noMultiLvlLbl val="0"/>
      </c:catAx>
      <c:valAx>
        <c:axId val="187412856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8741364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PT Astra Serif" panose="020A0603040505020204" pitchFamily="18" charset="-52"/>
          <a:ea typeface="PT Astra Serif" panose="020A0603040505020204" pitchFamily="18" charset="-52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dirty="0"/>
              <a:t>Поликлиника. Обращения</a:t>
            </a:r>
          </a:p>
          <a:p>
            <a:pPr>
              <a:defRPr/>
            </a:pPr>
            <a:r>
              <a:rPr lang="ru-RU" cap="none" baseline="0" dirty="0"/>
              <a:t>Процент выполнения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2.4117140396210164E-2"/>
          <c:y val="0.27183064313822403"/>
          <c:w val="0.96325007177720356"/>
          <c:h val="0.30325257131731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dirty="0"/>
                      <a:t>9%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84A-4EBB-AED6-B802C5C1FCA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Лист1!$A$2:$A$53</c:f>
              <c:strCache>
                <c:ptCount val="52"/>
                <c:pt idx="0">
                  <c:v>ГОСПИТАЛЬ ВЕТЕРАНОВ</c:v>
                </c:pt>
                <c:pt idx="1">
                  <c:v>ФГБУЗ "КБ № 172 ФМБА"</c:v>
                </c:pt>
                <c:pt idx="2">
                  <c:v>ГУЗ УОДКБ  Ю.Ф.ГОРЯЧЕВА</c:v>
                </c:pt>
                <c:pt idx="3">
                  <c:v>ГУЗ Рязановская УБ</c:v>
                </c:pt>
                <c:pt idx="4">
                  <c:v>ФКУЗ«МСЧМВД по УО»</c:v>
                </c:pt>
                <c:pt idx="5">
                  <c:v>ГУЗ Большенагаткинская РБ</c:v>
                </c:pt>
                <c:pt idx="6">
                  <c:v>ГУЗ «Инзенская РБ»</c:v>
                </c:pt>
                <c:pt idx="7">
                  <c:v>ФГБУЗ "ФВЦМР ФМБА" </c:v>
                </c:pt>
                <c:pt idx="8">
                  <c:v>ГУЗ «Ульяновская РБ»</c:v>
                </c:pt>
                <c:pt idx="9">
                  <c:v>ГУЗ "НГБ"</c:v>
                </c:pt>
                <c:pt idx="10">
                  <c:v>ГУЗ ГП № 3</c:v>
                </c:pt>
                <c:pt idx="11">
                  <c:v>ГУЗ «Майнская РБ</c:v>
                </c:pt>
                <c:pt idx="12">
                  <c:v>ГУЗ Вешкаймская РБ</c:v>
                </c:pt>
                <c:pt idx="13">
                  <c:v>ГУЗ «Новомалыклинская РБ»</c:v>
                </c:pt>
                <c:pt idx="14">
                  <c:v>ГУЗ «Базарносызганская РБ»</c:v>
                </c:pt>
                <c:pt idx="15">
                  <c:v>ГУЗ Карсунская РБ</c:v>
                </c:pt>
                <c:pt idx="16">
                  <c:v>ГУЗ «Старомайнская РБ»</c:v>
                </c:pt>
                <c:pt idx="17">
                  <c:v>ГУЗ «Сенгилеевская РБ»</c:v>
                </c:pt>
                <c:pt idx="18">
                  <c:v>ГУЗ Радищевская РБ</c:v>
                </c:pt>
                <c:pt idx="19">
                  <c:v>ГУЗ «Барышская РБ»</c:v>
                </c:pt>
                <c:pt idx="20">
                  <c:v>ГУЗ "ГП №6"</c:v>
                </c:pt>
                <c:pt idx="21">
                  <c:v>ГУЗ «Николаевская РБ»</c:v>
                </c:pt>
                <c:pt idx="22">
                  <c:v>ГУЗ «ГП № 4»</c:v>
                </c:pt>
                <c:pt idx="23">
                  <c:v>ГУЗ «Чердаклинская РБ»</c:v>
                </c:pt>
                <c:pt idx="24">
                  <c:v>ГУЗ ДСПБ № 1</c:v>
                </c:pt>
                <c:pt idx="25">
                  <c:v>ГУЗ «Новоспасская РБ»</c:v>
                </c:pt>
                <c:pt idx="26">
                  <c:v>ГУЗ УОКБ</c:v>
                </c:pt>
                <c:pt idx="27">
                  <c:v>ГУЗ ГП № 1 </c:v>
                </c:pt>
                <c:pt idx="28">
                  <c:v>ГУЗ Сурская РБ</c:v>
                </c:pt>
                <c:pt idx="29">
                  <c:v>ГУЗ ЦК МСЧ ИМ. В.А.ЕГОРОВА</c:v>
                </c:pt>
                <c:pt idx="30">
                  <c:v>ГУЗ «ГП № 5»</c:v>
                </c:pt>
                <c:pt idx="31">
                  <c:v>ГУЗ «Павловская РБ»</c:v>
                </c:pt>
                <c:pt idx="32">
                  <c:v>ЧУЗ "РЖД-МЕДИЦИНА"</c:v>
                </c:pt>
                <c:pt idx="33">
                  <c:v>ГБУЗ  "Стоматологическая поликлиника"</c:v>
                </c:pt>
                <c:pt idx="34">
                  <c:v>ГУЗ «ГБ № 2»</c:v>
                </c:pt>
                <c:pt idx="35">
                  <c:v>ГУЗ ОККВД</c:v>
                </c:pt>
                <c:pt idx="36">
                  <c:v>ГУЗ «Тереньгульская РБ»</c:v>
                </c:pt>
                <c:pt idx="37">
                  <c:v>ГУЗ ГБ  № 3</c:v>
                </c:pt>
                <c:pt idx="38">
                  <c:v>ГУЗ "ЦГКБ"</c:v>
                </c:pt>
                <c:pt idx="39">
                  <c:v>ГУЗ «Старокулаткинская РБ»</c:v>
                </c:pt>
                <c:pt idx="40">
                  <c:v>ГУЗ Ново-Майнская ГБ</c:v>
                </c:pt>
                <c:pt idx="41">
                  <c:v>ГУЗ «ГБ № 1» </c:v>
                </c:pt>
                <c:pt idx="42">
                  <c:v>ГУЗ «Кузоватовская РБ»</c:v>
                </c:pt>
                <c:pt idx="43">
                  <c:v>ГУЗ Зерносовхозская УБ</c:v>
                </c:pt>
                <c:pt idx="44">
                  <c:v>ГУЗ Мулловская УБ</c:v>
                </c:pt>
                <c:pt idx="45">
                  <c:v>ГУЗ "ДГКБ Г. УЛЬЯНОВСКА"</c:v>
                </c:pt>
                <c:pt idx="46">
                  <c:v>ГУЗ Тиинская УБ</c:v>
                </c:pt>
                <c:pt idx="47">
                  <c:v>ГУЗ "УОКЦСВМП"</c:v>
                </c:pt>
                <c:pt idx="48">
                  <c:v>ГУЗ ОКОД</c:v>
                </c:pt>
                <c:pt idx="49">
                  <c:v>ГУЗ ОКД</c:v>
                </c:pt>
                <c:pt idx="50">
                  <c:v>ГУЗ "УОКМЦ ОПЛПРВ И ПП"</c:v>
                </c:pt>
                <c:pt idx="51">
                  <c:v>ГУЗ Старосахчинская УБ</c:v>
                </c:pt>
              </c:strCache>
            </c:strRef>
          </c:cat>
          <c:val>
            <c:numRef>
              <c:f>Лист1!$B$2:$B$53</c:f>
              <c:numCache>
                <c:formatCode>0%</c:formatCode>
                <c:ptCount val="52"/>
                <c:pt idx="0">
                  <c:v>0.260697827518104</c:v>
                </c:pt>
                <c:pt idx="1">
                  <c:v>0.44617749188819944</c:v>
                </c:pt>
                <c:pt idx="2">
                  <c:v>0.56910569105691056</c:v>
                </c:pt>
                <c:pt idx="3">
                  <c:v>0.65547024952015354</c:v>
                </c:pt>
                <c:pt idx="4">
                  <c:v>0.69670457859434243</c:v>
                </c:pt>
                <c:pt idx="5">
                  <c:v>0.70260975116326119</c:v>
                </c:pt>
                <c:pt idx="6">
                  <c:v>0.73783608448064586</c:v>
                </c:pt>
                <c:pt idx="7">
                  <c:v>0.7512301804264625</c:v>
                </c:pt>
                <c:pt idx="8">
                  <c:v>0.75954126715548032</c:v>
                </c:pt>
                <c:pt idx="9">
                  <c:v>0.76662790697674421</c:v>
                </c:pt>
                <c:pt idx="10">
                  <c:v>0.84064225176891372</c:v>
                </c:pt>
                <c:pt idx="11">
                  <c:v>0.84545793695206117</c:v>
                </c:pt>
                <c:pt idx="12">
                  <c:v>0.85737808739708676</c:v>
                </c:pt>
                <c:pt idx="13">
                  <c:v>0.85954793452844891</c:v>
                </c:pt>
                <c:pt idx="14">
                  <c:v>0.87020010816657656</c:v>
                </c:pt>
                <c:pt idx="15">
                  <c:v>0.87833046297234318</c:v>
                </c:pt>
                <c:pt idx="16">
                  <c:v>0.87900812312954257</c:v>
                </c:pt>
                <c:pt idx="17">
                  <c:v>0.8816624365482234</c:v>
                </c:pt>
                <c:pt idx="18">
                  <c:v>0.9099372596640356</c:v>
                </c:pt>
                <c:pt idx="19">
                  <c:v>0.91734052111410602</c:v>
                </c:pt>
                <c:pt idx="20">
                  <c:v>0.92662754519317869</c:v>
                </c:pt>
                <c:pt idx="21">
                  <c:v>0.93475916606757725</c:v>
                </c:pt>
                <c:pt idx="22">
                  <c:v>0.93524906372314365</c:v>
                </c:pt>
                <c:pt idx="23">
                  <c:v>0.93617523764539179</c:v>
                </c:pt>
                <c:pt idx="24">
                  <c:v>0.93846153846153846</c:v>
                </c:pt>
                <c:pt idx="25">
                  <c:v>0.93854156632309027</c:v>
                </c:pt>
                <c:pt idx="26">
                  <c:v>0.94113372093023251</c:v>
                </c:pt>
                <c:pt idx="27">
                  <c:v>0.94792284280011063</c:v>
                </c:pt>
                <c:pt idx="28">
                  <c:v>0.95233002291825819</c:v>
                </c:pt>
                <c:pt idx="29">
                  <c:v>0.95235959256144287</c:v>
                </c:pt>
                <c:pt idx="30">
                  <c:v>0.95477815699658708</c:v>
                </c:pt>
                <c:pt idx="31">
                  <c:v>0.95492310411879089</c:v>
                </c:pt>
                <c:pt idx="32">
                  <c:v>0.95797101449275357</c:v>
                </c:pt>
                <c:pt idx="33">
                  <c:v>0.96456235476374907</c:v>
                </c:pt>
                <c:pt idx="34">
                  <c:v>0.96620803522289489</c:v>
                </c:pt>
                <c:pt idx="35">
                  <c:v>0.96952271420356528</c:v>
                </c:pt>
                <c:pt idx="36">
                  <c:v>0.96993670886075944</c:v>
                </c:pt>
                <c:pt idx="37">
                  <c:v>0.97152361115428854</c:v>
                </c:pt>
                <c:pt idx="38">
                  <c:v>0.97613864875510503</c:v>
                </c:pt>
                <c:pt idx="39">
                  <c:v>0.98617332035053551</c:v>
                </c:pt>
                <c:pt idx="40">
                  <c:v>0.98642917726887192</c:v>
                </c:pt>
                <c:pt idx="41">
                  <c:v>0.98853753072414441</c:v>
                </c:pt>
                <c:pt idx="42">
                  <c:v>0.98972010178117054</c:v>
                </c:pt>
                <c:pt idx="43">
                  <c:v>0.99295482801491919</c:v>
                </c:pt>
                <c:pt idx="44">
                  <c:v>0.99333497901752654</c:v>
                </c:pt>
                <c:pt idx="45">
                  <c:v>0.99631516944741239</c:v>
                </c:pt>
                <c:pt idx="46">
                  <c:v>0.99893105291288076</c:v>
                </c:pt>
                <c:pt idx="47">
                  <c:v>0.99993679287023574</c:v>
                </c:pt>
                <c:pt idx="48">
                  <c:v>1</c:v>
                </c:pt>
                <c:pt idx="49">
                  <c:v>1</c:v>
                </c:pt>
                <c:pt idx="50">
                  <c:v>1</c:v>
                </c:pt>
                <c:pt idx="5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2F-4F5E-8798-2FCA317146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87414032"/>
        <c:axId val="187412072"/>
      </c:barChart>
      <c:catAx>
        <c:axId val="18741403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0"/>
          <a:lstStyle/>
          <a:p>
            <a:pPr>
              <a:defRPr sz="9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187412072"/>
        <c:crosses val="autoZero"/>
        <c:auto val="1"/>
        <c:lblAlgn val="ctr"/>
        <c:lblOffset val="100"/>
        <c:noMultiLvlLbl val="0"/>
      </c:catAx>
      <c:valAx>
        <c:axId val="187412072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8741403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PT Astra Serif" panose="020A0603040505020204" pitchFamily="18" charset="-52"/>
          <a:ea typeface="PT Astra Serif" panose="020A0603040505020204" pitchFamily="18" charset="-52"/>
        </a:defRPr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dirty="0"/>
              <a:t>Поликлиника. Неотложка</a:t>
            </a:r>
          </a:p>
          <a:p>
            <a:pPr>
              <a:defRPr/>
            </a:pPr>
            <a:r>
              <a:rPr lang="ru-RU" cap="none" baseline="0" dirty="0"/>
              <a:t>Процент выполнения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9787720333407936E-2"/>
          <c:y val="0.16288736375856014"/>
          <c:w val="0.92757949184000577"/>
          <c:h val="0.339322377855407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93%</a:t>
                    </a:r>
                  </a:p>
                  <a:p>
                    <a:r>
                      <a:rPr lang="en-US" dirty="0" smtClean="0"/>
                      <a:t>93 %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84A-4EBB-AED6-B802C5C1FCA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Лист1!$A$2:$A$44</c:f>
              <c:strCache>
                <c:ptCount val="43"/>
                <c:pt idx="0">
                  <c:v>ГУЗ «Ульяновская РБ»</c:v>
                </c:pt>
                <c:pt idx="1">
                  <c:v>ГУЗ ЦК МСЧ ИМ. В.А.ЕГОРОВА</c:v>
                </c:pt>
                <c:pt idx="2">
                  <c:v>ГУЗ Рязановская УБ</c:v>
                </c:pt>
                <c:pt idx="3">
                  <c:v>ГУЗ «Майнская РБ</c:v>
                </c:pt>
                <c:pt idx="4">
                  <c:v>ГУЗ «Новомалыклинская РБ»</c:v>
                </c:pt>
                <c:pt idx="5">
                  <c:v>ГУЗ УОКССМП </c:v>
                </c:pt>
                <c:pt idx="6">
                  <c:v>ФГБУЗ "КБ № 172 ФМБА"</c:v>
                </c:pt>
                <c:pt idx="7">
                  <c:v>ГУЗ "НГБ"</c:v>
                </c:pt>
                <c:pt idx="8">
                  <c:v>ГУЗ «Старомайнская РБ»</c:v>
                </c:pt>
                <c:pt idx="9">
                  <c:v>ГУЗ «Базарносызганская РБ»</c:v>
                </c:pt>
                <c:pt idx="10">
                  <c:v>ГУЗ «ГП № 5»</c:v>
                </c:pt>
                <c:pt idx="11">
                  <c:v>ГУЗ ГП № 1 </c:v>
                </c:pt>
                <c:pt idx="12">
                  <c:v>ГУЗ «Инзенская РБ»</c:v>
                </c:pt>
                <c:pt idx="13">
                  <c:v>ГУЗ Ново-Майнская ГБ</c:v>
                </c:pt>
                <c:pt idx="14">
                  <c:v>ФГБУЗ "ФВЦМР ФМБА" </c:v>
                </c:pt>
                <c:pt idx="15">
                  <c:v>ГУЗ Сурская РБ</c:v>
                </c:pt>
                <c:pt idx="16">
                  <c:v>ГУЗ «Новоспасская РБ»</c:v>
                </c:pt>
                <c:pt idx="17">
                  <c:v>ГУЗ Вешкаймская РБ</c:v>
                </c:pt>
                <c:pt idx="18">
                  <c:v>ГУЗ «Павловская РБ»</c:v>
                </c:pt>
                <c:pt idx="19">
                  <c:v>ГУЗ Радищевская РБ</c:v>
                </c:pt>
                <c:pt idx="20">
                  <c:v>ГУЗ Большенагаткинская РБ</c:v>
                </c:pt>
                <c:pt idx="21">
                  <c:v>ГУЗ ГБ  № 3</c:v>
                </c:pt>
                <c:pt idx="22">
                  <c:v>ГУЗ Карсунская РБ</c:v>
                </c:pt>
                <c:pt idx="23">
                  <c:v>ГУЗ «Николаевская РБ»</c:v>
                </c:pt>
                <c:pt idx="24">
                  <c:v>ГУЗ «Чердаклинская РБ»</c:v>
                </c:pt>
                <c:pt idx="25">
                  <c:v>ГУЗ Старосахчинская УБ</c:v>
                </c:pt>
                <c:pt idx="26">
                  <c:v>ЧУЗ "РЖД-МЕДИЦИНА"</c:v>
                </c:pt>
                <c:pt idx="27">
                  <c:v>ГУЗ «Сенгилеевская РБ»</c:v>
                </c:pt>
                <c:pt idx="28">
                  <c:v>ГУЗ «ГП № 4»</c:v>
                </c:pt>
                <c:pt idx="29">
                  <c:v>ГУЗ ГП № 3</c:v>
                </c:pt>
                <c:pt idx="30">
                  <c:v>ГУЗ "ЦГКБ"</c:v>
                </c:pt>
                <c:pt idx="31">
                  <c:v>ГУЗ Зерносовхозская УБ</c:v>
                </c:pt>
                <c:pt idx="32">
                  <c:v>ГУЗ «Тереньгульская РБ»</c:v>
                </c:pt>
                <c:pt idx="33">
                  <c:v>ГУЗ «ГБ № 1» </c:v>
                </c:pt>
                <c:pt idx="34">
                  <c:v>ГУЗ "ГП №6"</c:v>
                </c:pt>
                <c:pt idx="35">
                  <c:v>ГУЗ «ГБ № 2»</c:v>
                </c:pt>
                <c:pt idx="36">
                  <c:v>ГУЗ "ДГКБ Г. УЛЬЯНОВСКА"</c:v>
                </c:pt>
                <c:pt idx="37">
                  <c:v>ГБУЗ  "Стоматологическая поликлиника"</c:v>
                </c:pt>
                <c:pt idx="38">
                  <c:v>ГУЗ «Барышская РБ»</c:v>
                </c:pt>
                <c:pt idx="39">
                  <c:v>ГУЗ «Кузоватовская РБ»</c:v>
                </c:pt>
                <c:pt idx="40">
                  <c:v>ГУЗ Мулловская УБ</c:v>
                </c:pt>
                <c:pt idx="41">
                  <c:v>ГУЗ Тиинская УБ</c:v>
                </c:pt>
                <c:pt idx="42">
                  <c:v>ГУЗ «Старокулаткинская РБ»</c:v>
                </c:pt>
              </c:strCache>
            </c:strRef>
          </c:cat>
          <c:val>
            <c:numRef>
              <c:f>Лист1!$B$2:$B$44</c:f>
              <c:numCache>
                <c:formatCode>0%</c:formatCode>
                <c:ptCount val="43"/>
                <c:pt idx="0">
                  <c:v>0.58358960022365114</c:v>
                </c:pt>
                <c:pt idx="1">
                  <c:v>0.58528614143661772</c:v>
                </c:pt>
                <c:pt idx="2">
                  <c:v>0.60559305689488907</c:v>
                </c:pt>
                <c:pt idx="3">
                  <c:v>0.61527257594673324</c:v>
                </c:pt>
                <c:pt idx="4">
                  <c:v>0.71755994358251063</c:v>
                </c:pt>
                <c:pt idx="5">
                  <c:v>0.73320053120849937</c:v>
                </c:pt>
                <c:pt idx="6">
                  <c:v>0.73843642300018142</c:v>
                </c:pt>
                <c:pt idx="7">
                  <c:v>0.75095008867494295</c:v>
                </c:pt>
                <c:pt idx="8">
                  <c:v>0.79575515226084281</c:v>
                </c:pt>
                <c:pt idx="9">
                  <c:v>0.80265540132770063</c:v>
                </c:pt>
                <c:pt idx="10">
                  <c:v>0.82823915312360219</c:v>
                </c:pt>
                <c:pt idx="11">
                  <c:v>0.87659472037230202</c:v>
                </c:pt>
                <c:pt idx="12">
                  <c:v>0.92248708118019673</c:v>
                </c:pt>
                <c:pt idx="13">
                  <c:v>0.93472090823084197</c:v>
                </c:pt>
                <c:pt idx="14">
                  <c:v>0.94550173010380623</c:v>
                </c:pt>
                <c:pt idx="15">
                  <c:v>0.95298126064735944</c:v>
                </c:pt>
                <c:pt idx="16">
                  <c:v>0.9654135338345865</c:v>
                </c:pt>
                <c:pt idx="17">
                  <c:v>0.96893532900310642</c:v>
                </c:pt>
                <c:pt idx="18">
                  <c:v>0.97467352592006329</c:v>
                </c:pt>
                <c:pt idx="19">
                  <c:v>0.97509660798626019</c:v>
                </c:pt>
                <c:pt idx="20">
                  <c:v>0.97586284683058877</c:v>
                </c:pt>
                <c:pt idx="21">
                  <c:v>0.97615641392465424</c:v>
                </c:pt>
                <c:pt idx="22">
                  <c:v>0.97803706245710365</c:v>
                </c:pt>
                <c:pt idx="23">
                  <c:v>0.98048780487804876</c:v>
                </c:pt>
                <c:pt idx="24">
                  <c:v>0.98091658233338153</c:v>
                </c:pt>
                <c:pt idx="25">
                  <c:v>0.98208955223880601</c:v>
                </c:pt>
                <c:pt idx="26">
                  <c:v>0.98499765588373178</c:v>
                </c:pt>
                <c:pt idx="27">
                  <c:v>0.99120573941217316</c:v>
                </c:pt>
                <c:pt idx="28">
                  <c:v>0.99237947122861592</c:v>
                </c:pt>
                <c:pt idx="29">
                  <c:v>0.99652777777777779</c:v>
                </c:pt>
                <c:pt idx="30">
                  <c:v>0.99705863546262552</c:v>
                </c:pt>
                <c:pt idx="31">
                  <c:v>0.99910233393177739</c:v>
                </c:pt>
                <c:pt idx="32">
                  <c:v>0.99936204146730467</c:v>
                </c:pt>
                <c:pt idx="33">
                  <c:v>1</c:v>
                </c:pt>
                <c:pt idx="34">
                  <c:v>1</c:v>
                </c:pt>
                <c:pt idx="35">
                  <c:v>1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2F-4F5E-8798-2FCA317146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91934496"/>
        <c:axId val="191935280"/>
      </c:barChart>
      <c:catAx>
        <c:axId val="19193449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191935280"/>
        <c:crosses val="autoZero"/>
        <c:auto val="1"/>
        <c:lblAlgn val="ctr"/>
        <c:lblOffset val="100"/>
        <c:noMultiLvlLbl val="0"/>
      </c:catAx>
      <c:valAx>
        <c:axId val="191935280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91934496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PT Astra Serif" panose="020A0603040505020204" pitchFamily="18" charset="-52"/>
          <a:ea typeface="PT Astra Serif" panose="020A0603040505020204" pitchFamily="18" charset="-52"/>
        </a:defRPr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dirty="0"/>
              <a:t>Поликлиника. Диспансеризация</a:t>
            </a:r>
          </a:p>
          <a:p>
            <a:pPr>
              <a:defRPr/>
            </a:pPr>
            <a:r>
              <a:rPr lang="ru-RU" cap="none" baseline="0" dirty="0"/>
              <a:t>Процент выполнения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5905737880956095"/>
          <c:y val="0.16760203833294018"/>
          <c:w val="0.82830983336385278"/>
          <c:h val="0.368650559193652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14"/>
              <c:layout/>
              <c:tx>
                <c:rich>
                  <a:bodyPr/>
                  <a:lstStyle/>
                  <a:p>
                    <a:r>
                      <a:rPr lang="en-US" dirty="0"/>
                      <a:t>9%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84A-4EBB-AED6-B802C5C1FCAB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Лист1!$A$2:$A$42</c:f>
              <c:strCache>
                <c:ptCount val="41"/>
                <c:pt idx="0">
                  <c:v>ГУЗ ЦК МСЧ ИМ. В.А.ЕГОРОВА</c:v>
                </c:pt>
                <c:pt idx="1">
                  <c:v>ГУЗ «ГП № 4»</c:v>
                </c:pt>
                <c:pt idx="2">
                  <c:v>ГУЗ ГП № 3</c:v>
                </c:pt>
                <c:pt idx="3">
                  <c:v>ГУЗ ГБ  № 3</c:v>
                </c:pt>
                <c:pt idx="4">
                  <c:v>ГУЗ «ГБ № 2»</c:v>
                </c:pt>
                <c:pt idx="5">
                  <c:v>ГУЗ ГП № 1 </c:v>
                </c:pt>
                <c:pt idx="6">
                  <c:v>ГУЗ Рязановская УБ</c:v>
                </c:pt>
                <c:pt idx="7">
                  <c:v>ГУЗ «Ульяновская РБ»</c:v>
                </c:pt>
                <c:pt idx="8">
                  <c:v>ФГБУЗ "КБ № 172 ФМБА"</c:v>
                </c:pt>
                <c:pt idx="9">
                  <c:v>ФГБУЗ "ФВЦМР ФМБА" </c:v>
                </c:pt>
                <c:pt idx="10">
                  <c:v>ГУЗ «ГП № 5»</c:v>
                </c:pt>
                <c:pt idx="11">
                  <c:v>ГУЗ "ГП №6"</c:v>
                </c:pt>
                <c:pt idx="12">
                  <c:v>ГУЗ Зерносовхозская УБ</c:v>
                </c:pt>
                <c:pt idx="13">
                  <c:v>ГУЗ «Сенгилеевская РБ»</c:v>
                </c:pt>
                <c:pt idx="14">
                  <c:v>ЧУЗ "РЖД-МЕДИЦИНА"</c:v>
                </c:pt>
                <c:pt idx="15">
                  <c:v>ГУЗ «Инзенская РБ»</c:v>
                </c:pt>
                <c:pt idx="16">
                  <c:v>ГУЗ Большенагаткинская РБ</c:v>
                </c:pt>
                <c:pt idx="17">
                  <c:v>ГУЗ Мулловская УБ</c:v>
                </c:pt>
                <c:pt idx="18">
                  <c:v>ГУЗ "НГБ"</c:v>
                </c:pt>
                <c:pt idx="19">
                  <c:v>ГУЗ «Павловская РБ»</c:v>
                </c:pt>
                <c:pt idx="20">
                  <c:v>ГУЗ «Чердаклинская РБ»</c:v>
                </c:pt>
                <c:pt idx="21">
                  <c:v>ГУЗ «Кузоватовская РБ»</c:v>
                </c:pt>
                <c:pt idx="22">
                  <c:v>ГУЗ «Барышская РБ»</c:v>
                </c:pt>
                <c:pt idx="23">
                  <c:v>ГУЗ Ново-Майнская городская больница</c:v>
                </c:pt>
                <c:pt idx="24">
                  <c:v>ГУЗ Радищевская РБ</c:v>
                </c:pt>
                <c:pt idx="25">
                  <c:v>ГУЗ «Майнская РБ</c:v>
                </c:pt>
                <c:pt idx="26">
                  <c:v>ГУЗ Старосахчинская УБ</c:v>
                </c:pt>
                <c:pt idx="27">
                  <c:v>ГУЗ Сурская РБ</c:v>
                </c:pt>
                <c:pt idx="28">
                  <c:v>ГУЗ Вешкаймская РБ</c:v>
                </c:pt>
                <c:pt idx="29">
                  <c:v>ГУЗ "ЦГКБ"</c:v>
                </c:pt>
                <c:pt idx="30">
                  <c:v>ГУЗ «Базарносызганская РБ»</c:v>
                </c:pt>
                <c:pt idx="31">
                  <c:v>ГУЗ «Новомалыклинская РБ»</c:v>
                </c:pt>
                <c:pt idx="32">
                  <c:v>ГУЗ «Новоспасская РБ»</c:v>
                </c:pt>
                <c:pt idx="33">
                  <c:v>ГУЗ «Тереньгульская РБ»</c:v>
                </c:pt>
                <c:pt idx="34">
                  <c:v>ГУЗ «Николаевская РБ»</c:v>
                </c:pt>
                <c:pt idx="35">
                  <c:v>ГУЗ Тиинская УБ</c:v>
                </c:pt>
                <c:pt idx="36">
                  <c:v>ГУЗ «ГБ № 1» </c:v>
                </c:pt>
                <c:pt idx="37">
                  <c:v>ГУЗ Карсунская РБ</c:v>
                </c:pt>
                <c:pt idx="38">
                  <c:v>ГУЗ «Старомайнская РБ»</c:v>
                </c:pt>
                <c:pt idx="39">
                  <c:v>ГУЗ «Старокулаткинская РБ»</c:v>
                </c:pt>
                <c:pt idx="40">
                  <c:v>ГУЗ "ДГКБ Г. УЛЬЯНОВСКА"</c:v>
                </c:pt>
              </c:strCache>
            </c:strRef>
          </c:cat>
          <c:val>
            <c:numRef>
              <c:f>Лист1!$B$2:$B$42</c:f>
              <c:numCache>
                <c:formatCode>0%</c:formatCode>
                <c:ptCount val="4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3.6692759295499019E-3</c:v>
                </c:pt>
                <c:pt idx="11">
                  <c:v>3.6234337961395191E-2</c:v>
                </c:pt>
                <c:pt idx="12">
                  <c:v>4.4198895027624308E-2</c:v>
                </c:pt>
                <c:pt idx="13">
                  <c:v>8.4611016467915953E-2</c:v>
                </c:pt>
                <c:pt idx="14">
                  <c:v>8.9055793991416304E-2</c:v>
                </c:pt>
                <c:pt idx="15">
                  <c:v>0.10925306577480491</c:v>
                </c:pt>
                <c:pt idx="16">
                  <c:v>0.12347318109399893</c:v>
                </c:pt>
                <c:pt idx="17">
                  <c:v>0.14225181598062955</c:v>
                </c:pt>
                <c:pt idx="18">
                  <c:v>0.14328358208955225</c:v>
                </c:pt>
                <c:pt idx="19">
                  <c:v>0.1575984990619137</c:v>
                </c:pt>
                <c:pt idx="20">
                  <c:v>0.15941822329958649</c:v>
                </c:pt>
                <c:pt idx="21">
                  <c:v>0.16163222045574988</c:v>
                </c:pt>
                <c:pt idx="22">
                  <c:v>0.16582017844886754</c:v>
                </c:pt>
                <c:pt idx="23">
                  <c:v>0.16884474647151071</c:v>
                </c:pt>
                <c:pt idx="24">
                  <c:v>0.18824087245139876</c:v>
                </c:pt>
                <c:pt idx="25">
                  <c:v>0.195847923961981</c:v>
                </c:pt>
                <c:pt idx="26">
                  <c:v>0.23175965665236051</c:v>
                </c:pt>
                <c:pt idx="27">
                  <c:v>0.26146975233455139</c:v>
                </c:pt>
                <c:pt idx="28">
                  <c:v>0.27853577371048255</c:v>
                </c:pt>
                <c:pt idx="29">
                  <c:v>0.27927862678351562</c:v>
                </c:pt>
                <c:pt idx="30">
                  <c:v>0.29508196721311475</c:v>
                </c:pt>
                <c:pt idx="31">
                  <c:v>0.30718667835232255</c:v>
                </c:pt>
                <c:pt idx="32">
                  <c:v>0.30733082706766918</c:v>
                </c:pt>
                <c:pt idx="33">
                  <c:v>0.34957233172182967</c:v>
                </c:pt>
                <c:pt idx="34">
                  <c:v>0.37663645518630412</c:v>
                </c:pt>
                <c:pt idx="35">
                  <c:v>0.41216216216216217</c:v>
                </c:pt>
                <c:pt idx="36">
                  <c:v>0.41818837639208262</c:v>
                </c:pt>
                <c:pt idx="37">
                  <c:v>0.49749406489053022</c:v>
                </c:pt>
                <c:pt idx="38">
                  <c:v>0.53353093738421642</c:v>
                </c:pt>
                <c:pt idx="39">
                  <c:v>0.79236812570145898</c:v>
                </c:pt>
                <c:pt idx="40">
                  <c:v>0.91186280307510348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2F-4F5E-8798-2FCA317146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91933320"/>
        <c:axId val="191933712"/>
      </c:barChart>
      <c:catAx>
        <c:axId val="19193332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191933712"/>
        <c:crosses val="autoZero"/>
        <c:auto val="1"/>
        <c:lblAlgn val="ctr"/>
        <c:lblOffset val="100"/>
        <c:noMultiLvlLbl val="0"/>
      </c:catAx>
      <c:valAx>
        <c:axId val="191933712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9193332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PT Astra Serif" panose="020A0603040505020204" pitchFamily="18" charset="-52"/>
          <a:ea typeface="PT Astra Serif" panose="020A0603040505020204" pitchFamily="18" charset="-52"/>
        </a:defRPr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dirty="0"/>
              <a:t>Дневной </a:t>
            </a:r>
            <a:r>
              <a:rPr lang="ru-RU" dirty="0" smtClean="0"/>
              <a:t>стационар</a:t>
            </a:r>
            <a:endParaRPr lang="ru-RU" dirty="0"/>
          </a:p>
          <a:p>
            <a:pPr>
              <a:defRPr/>
            </a:pPr>
            <a:r>
              <a:rPr lang="ru-RU" cap="none" baseline="0" dirty="0"/>
              <a:t>Процент выполнения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1.2632787826586276E-2"/>
          <c:y val="0.27183064313822403"/>
          <c:w val="0.97473442434682744"/>
          <c:h val="0.303252571317315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Лист1!$A$2:$A$51</c:f>
              <c:strCache>
                <c:ptCount val="50"/>
                <c:pt idx="0">
                  <c:v>ФГБУЗ "ФВЦМР ФМБА" </c:v>
                </c:pt>
                <c:pt idx="1">
                  <c:v>ГУЗ «Тереньгульская РБ»</c:v>
                </c:pt>
                <c:pt idx="2">
                  <c:v>ГУЗ «Базарносызганская РБ»</c:v>
                </c:pt>
                <c:pt idx="3">
                  <c:v>ГУЗ «Новоспасская РБ»</c:v>
                </c:pt>
                <c:pt idx="4">
                  <c:v>ГУЗ «Ульяновская РБ»</c:v>
                </c:pt>
                <c:pt idx="5">
                  <c:v>ГУЗ «Новомалыклинская РБ»</c:v>
                </c:pt>
                <c:pt idx="6">
                  <c:v>ГУЗ «Старомайнская РБ»</c:v>
                </c:pt>
                <c:pt idx="7">
                  <c:v>ГУЗ Большенагаткинская РБ</c:v>
                </c:pt>
                <c:pt idx="8">
                  <c:v>ГУЗ Ново-Майнская городская больница</c:v>
                </c:pt>
                <c:pt idx="9">
                  <c:v>ГУЗ "ЦГКБ"</c:v>
                </c:pt>
                <c:pt idx="10">
                  <c:v>ГУЗ Вешкаймская РБ</c:v>
                </c:pt>
                <c:pt idx="11">
                  <c:v>ГУЗ «Сенгилеевская РБ»</c:v>
                </c:pt>
                <c:pt idx="12">
                  <c:v>ГУЗ УОДКБ  Ю.Ф.ГОРЯЧЕВА</c:v>
                </c:pt>
                <c:pt idx="13">
                  <c:v>ГУЗ «Майнская РБ</c:v>
                </c:pt>
                <c:pt idx="14">
                  <c:v>ГОСПИТАЛЬ ВЕТЕРАНОВ</c:v>
                </c:pt>
                <c:pt idx="15">
                  <c:v>ГУЗ ДСПБ № 1</c:v>
                </c:pt>
                <c:pt idx="16">
                  <c:v>ГУЗ «Павловская РБ»</c:v>
                </c:pt>
                <c:pt idx="17">
                  <c:v>ГУЗ «Инзенская РБ»</c:v>
                </c:pt>
                <c:pt idx="18">
                  <c:v>ГУЗ «ГП № 4»</c:v>
                </c:pt>
                <c:pt idx="19">
                  <c:v>ГУЗ ГБ  № 3</c:v>
                </c:pt>
                <c:pt idx="20">
                  <c:v>ГУЗ ОКОД</c:v>
                </c:pt>
                <c:pt idx="21">
                  <c:v>ГУЗ "ДГКБ Г. УЛЬЯНОВСКА"</c:v>
                </c:pt>
                <c:pt idx="22">
                  <c:v>ГУЗ ЦК МСЧ ИМ. В.А.ЕГОРОВА</c:v>
                </c:pt>
                <c:pt idx="23">
                  <c:v>ГУЗ УОКБ</c:v>
                </c:pt>
                <c:pt idx="24">
                  <c:v>ГУЗ ГП № 1 </c:v>
                </c:pt>
                <c:pt idx="25">
                  <c:v>ГУЗ "ГП №6"</c:v>
                </c:pt>
                <c:pt idx="26">
                  <c:v>ГУЗ «ГП № 5»</c:v>
                </c:pt>
                <c:pt idx="27">
                  <c:v>ГУЗ Карсунская РБ</c:v>
                </c:pt>
                <c:pt idx="28">
                  <c:v>ГУЗ Сурская РБ</c:v>
                </c:pt>
                <c:pt idx="29">
                  <c:v>ГУЗ «ГБ № 2»</c:v>
                </c:pt>
                <c:pt idx="30">
                  <c:v>ГУЗ Радищевская РБ</c:v>
                </c:pt>
                <c:pt idx="31">
                  <c:v>ГУЗ «ГБ № 1» </c:v>
                </c:pt>
                <c:pt idx="32">
                  <c:v>ГУЗ Мулловская УБ</c:v>
                </c:pt>
                <c:pt idx="33">
                  <c:v>ГУЗ «Николаевская РБ»</c:v>
                </c:pt>
                <c:pt idx="34">
                  <c:v>ГУЗ «Барышская РБ»</c:v>
                </c:pt>
                <c:pt idx="35">
                  <c:v>ЧУЗ "РЖД-МЕДИЦИНА"</c:v>
                </c:pt>
                <c:pt idx="36">
                  <c:v>ГУЗ "НГБ"</c:v>
                </c:pt>
                <c:pt idx="37">
                  <c:v>ГУЗ «Чердаклинская РБ»</c:v>
                </c:pt>
                <c:pt idx="38">
                  <c:v>ГУЗ «Кузоватовская РБ»</c:v>
                </c:pt>
                <c:pt idx="39">
                  <c:v>ГУЗ "УОКЦСВМП"</c:v>
                </c:pt>
                <c:pt idx="40">
                  <c:v>ГУЗ ОКД</c:v>
                </c:pt>
                <c:pt idx="41">
                  <c:v>ГУЗ ОККВД</c:v>
                </c:pt>
                <c:pt idx="42">
                  <c:v>ГУЗ "УОКМЦ ОПЛПРВ И ПП"</c:v>
                </c:pt>
                <c:pt idx="43">
                  <c:v>ГУЗ ГП № 3</c:v>
                </c:pt>
                <c:pt idx="44">
                  <c:v>ГУЗ Зерносовхозская УБ</c:v>
                </c:pt>
                <c:pt idx="45">
                  <c:v>ГУЗ Рязановская УБ</c:v>
                </c:pt>
                <c:pt idx="46">
                  <c:v>ГУЗ Тиинская УБ</c:v>
                </c:pt>
                <c:pt idx="47">
                  <c:v>ГУЗ Старосахчинская УБ</c:v>
                </c:pt>
                <c:pt idx="48">
                  <c:v>ГУЗ «Старокулаткинская РБ»</c:v>
                </c:pt>
                <c:pt idx="49">
                  <c:v>ФГБУЗ "КБ № 172 ФМБА"</c:v>
                </c:pt>
              </c:strCache>
            </c:strRef>
          </c:cat>
          <c:val>
            <c:numRef>
              <c:f>Лист1!$B$2:$B$51</c:f>
              <c:numCache>
                <c:formatCode>0%</c:formatCode>
                <c:ptCount val="50"/>
                <c:pt idx="0">
                  <c:v>5.9311981020166077E-2</c:v>
                </c:pt>
                <c:pt idx="1">
                  <c:v>0.32034632034632032</c:v>
                </c:pt>
                <c:pt idx="2">
                  <c:v>0.4236111111111111</c:v>
                </c:pt>
                <c:pt idx="3">
                  <c:v>0.56304985337243407</c:v>
                </c:pt>
                <c:pt idx="4">
                  <c:v>0.56679389312977102</c:v>
                </c:pt>
                <c:pt idx="5">
                  <c:v>0.57692307692307687</c:v>
                </c:pt>
                <c:pt idx="6">
                  <c:v>0.59832635983263593</c:v>
                </c:pt>
                <c:pt idx="7">
                  <c:v>0.66253869969040247</c:v>
                </c:pt>
                <c:pt idx="8">
                  <c:v>0.6797385620915033</c:v>
                </c:pt>
                <c:pt idx="9">
                  <c:v>0.78141135972461273</c:v>
                </c:pt>
                <c:pt idx="10">
                  <c:v>0.78599221789883267</c:v>
                </c:pt>
                <c:pt idx="11">
                  <c:v>0.79192546583850931</c:v>
                </c:pt>
                <c:pt idx="12">
                  <c:v>0.81032078103207805</c:v>
                </c:pt>
                <c:pt idx="13">
                  <c:v>0.84090909090909094</c:v>
                </c:pt>
                <c:pt idx="14">
                  <c:v>0.85752330226364848</c:v>
                </c:pt>
                <c:pt idx="15">
                  <c:v>0.87788778877887785</c:v>
                </c:pt>
                <c:pt idx="16">
                  <c:v>0.89729729729729735</c:v>
                </c:pt>
                <c:pt idx="17">
                  <c:v>0.89804772234273322</c:v>
                </c:pt>
                <c:pt idx="18">
                  <c:v>0.9062165058949625</c:v>
                </c:pt>
                <c:pt idx="19">
                  <c:v>0.91002044989775055</c:v>
                </c:pt>
                <c:pt idx="20">
                  <c:v>0.92078001218769046</c:v>
                </c:pt>
                <c:pt idx="21">
                  <c:v>0.92561576354679798</c:v>
                </c:pt>
                <c:pt idx="22">
                  <c:v>0.93245778611632268</c:v>
                </c:pt>
                <c:pt idx="23">
                  <c:v>0.93534482758620685</c:v>
                </c:pt>
                <c:pt idx="24">
                  <c:v>0.95383275261324041</c:v>
                </c:pt>
                <c:pt idx="25">
                  <c:v>0.95833333333333337</c:v>
                </c:pt>
                <c:pt idx="26">
                  <c:v>0.9596844872918493</c:v>
                </c:pt>
                <c:pt idx="27">
                  <c:v>0.95987654320987659</c:v>
                </c:pt>
                <c:pt idx="28">
                  <c:v>0.96244131455399062</c:v>
                </c:pt>
                <c:pt idx="29">
                  <c:v>0.97113752122241082</c:v>
                </c:pt>
                <c:pt idx="30">
                  <c:v>0.97647058823529409</c:v>
                </c:pt>
                <c:pt idx="31">
                  <c:v>0.97973657548125637</c:v>
                </c:pt>
                <c:pt idx="32">
                  <c:v>0.98514851485148514</c:v>
                </c:pt>
                <c:pt idx="33">
                  <c:v>0.98622589531680438</c:v>
                </c:pt>
                <c:pt idx="34">
                  <c:v>0.98726114649681529</c:v>
                </c:pt>
                <c:pt idx="35">
                  <c:v>0.989247311827957</c:v>
                </c:pt>
                <c:pt idx="36">
                  <c:v>0.99307958477508651</c:v>
                </c:pt>
                <c:pt idx="37">
                  <c:v>0.99641577060931896</c:v>
                </c:pt>
                <c:pt idx="38">
                  <c:v>0.99691358024691357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1</c:v>
                </c:pt>
                <c:pt idx="4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2F-4F5E-8798-2FCA317146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91934104"/>
        <c:axId val="191936064"/>
      </c:barChart>
      <c:catAx>
        <c:axId val="1919341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191936064"/>
        <c:crosses val="autoZero"/>
        <c:auto val="1"/>
        <c:lblAlgn val="ctr"/>
        <c:lblOffset val="100"/>
        <c:noMultiLvlLbl val="0"/>
      </c:catAx>
      <c:valAx>
        <c:axId val="191936064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9193410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PT Astra Serif" panose="020A0603040505020204" pitchFamily="18" charset="-52"/>
          <a:ea typeface="PT Astra Serif" panose="020A0603040505020204" pitchFamily="18" charset="-52"/>
        </a:defRPr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dirty="0"/>
              <a:t>Круглосуточный стационар</a:t>
            </a:r>
            <a:endParaRPr lang="en-US" dirty="0"/>
          </a:p>
          <a:p>
            <a:pPr>
              <a:defRPr/>
            </a:pPr>
            <a:r>
              <a:rPr lang="ru-RU" cap="none" baseline="0" dirty="0"/>
              <a:t>Процент выполнения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9141702894373344E-2"/>
          <c:y val="0.26048502139800284"/>
          <c:w val="0.92822550927904035"/>
          <c:h val="0.312816261733331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Лист1!$A$2:$A$45</c:f>
              <c:strCache>
                <c:ptCount val="44"/>
                <c:pt idx="0">
                  <c:v>ГУЗ "ОДИБ"</c:v>
                </c:pt>
                <c:pt idx="1">
                  <c:v>ГУЗ Большенагаткинская РБ</c:v>
                </c:pt>
                <c:pt idx="2">
                  <c:v>ГУЗ Сурская РБ</c:v>
                </c:pt>
                <c:pt idx="3">
                  <c:v>ФГБУЗ "ФВЦМР ФМБА" </c:v>
                </c:pt>
                <c:pt idx="4">
                  <c:v>ГУЗ «Новоспасская РБ»</c:v>
                </c:pt>
                <c:pt idx="5">
                  <c:v>ГУЗ Ново-Майнская городская больница</c:v>
                </c:pt>
                <c:pt idx="6">
                  <c:v>ГУЗ «Старомайнская РБ»</c:v>
                </c:pt>
                <c:pt idx="7">
                  <c:v>ГУЗ «Ульяновская РБ»</c:v>
                </c:pt>
                <c:pt idx="8">
                  <c:v>ГУЗ «Базарносызганская РБ»</c:v>
                </c:pt>
                <c:pt idx="9">
                  <c:v>ГУЗ "НГБ"</c:v>
                </c:pt>
                <c:pt idx="10">
                  <c:v>ГУЗ ЦК МСЧ ИМ. В.А.ЕГОРОВА</c:v>
                </c:pt>
                <c:pt idx="11">
                  <c:v>ГУЗ «Новомалыклинская РБ»</c:v>
                </c:pt>
                <c:pt idx="12">
                  <c:v>ГУЗ «Майнская РБ</c:v>
                </c:pt>
                <c:pt idx="13">
                  <c:v>ГУЗ «Тереньгульская РБ»</c:v>
                </c:pt>
                <c:pt idx="14">
                  <c:v>ГУЗ «Инзенская РБ»</c:v>
                </c:pt>
                <c:pt idx="15">
                  <c:v>ГУЗ «ГБ № 1» </c:v>
                </c:pt>
                <c:pt idx="16">
                  <c:v>ГУЗ «Николаевская РБ»</c:v>
                </c:pt>
                <c:pt idx="17">
                  <c:v>ГУЗ «Сенгилеевская РБ»</c:v>
                </c:pt>
                <c:pt idx="18">
                  <c:v>ГУЗ Вешкаймская РБ</c:v>
                </c:pt>
                <c:pt idx="19">
                  <c:v>ЧУЗ "РЖД-МЕДИЦИНА"</c:v>
                </c:pt>
                <c:pt idx="20">
                  <c:v>ГУЗ УОКБ</c:v>
                </c:pt>
                <c:pt idx="21">
                  <c:v>ГОСПИТАЛЬ ВЕТЕРАНОВ</c:v>
                </c:pt>
                <c:pt idx="22">
                  <c:v>ГУЗ ОКД</c:v>
                </c:pt>
                <c:pt idx="23">
                  <c:v>ГУЗ УОДКБ  Ю.Ф.ГОРЯЧЕВА</c:v>
                </c:pt>
                <c:pt idx="24">
                  <c:v>ГУЗ «Барышская РБ»</c:v>
                </c:pt>
                <c:pt idx="25">
                  <c:v>ГУЗ «Кузоватовская РБ»</c:v>
                </c:pt>
                <c:pt idx="26">
                  <c:v>ГУЗ "ДГКБ Г. УЛЬЯНОВСКА"</c:v>
                </c:pt>
                <c:pt idx="27">
                  <c:v>ГУЗ Карсунская РБ</c:v>
                </c:pt>
                <c:pt idx="28">
                  <c:v>ГУЗ «Чердаклинская РБ»</c:v>
                </c:pt>
                <c:pt idx="29">
                  <c:v>ГУЗ "ЦГКБ"</c:v>
                </c:pt>
                <c:pt idx="30">
                  <c:v>ГУЗ ОКОД</c:v>
                </c:pt>
                <c:pt idx="31">
                  <c:v>ГУЗ Радищевская РБ</c:v>
                </c:pt>
                <c:pt idx="32">
                  <c:v>ГУЗ ОККВД</c:v>
                </c:pt>
                <c:pt idx="33">
                  <c:v>ГУЗ «Старокулаткинская РБ»</c:v>
                </c:pt>
                <c:pt idx="34">
                  <c:v>ГУЗ «Павловская РБ»</c:v>
                </c:pt>
                <c:pt idx="35">
                  <c:v>ГУЗ "УОКЦСВМП"</c:v>
                </c:pt>
                <c:pt idx="36">
                  <c:v>ГУЗ "УОКМЦ ОПЛПРВ И ПП"</c:v>
                </c:pt>
                <c:pt idx="37">
                  <c:v>ГУЗ ГБ  № 3</c:v>
                </c:pt>
                <c:pt idx="38">
                  <c:v>ГУЗ «ГБ № 2»</c:v>
                </c:pt>
                <c:pt idx="39">
                  <c:v>ГУЗ Мулловская УБ</c:v>
                </c:pt>
                <c:pt idx="40">
                  <c:v>ГУЗ Зерносовхозская УБ</c:v>
                </c:pt>
                <c:pt idx="41">
                  <c:v>ГУЗ Рязановская УБ</c:v>
                </c:pt>
                <c:pt idx="42">
                  <c:v>ГУЗ Тиинская УБ</c:v>
                </c:pt>
                <c:pt idx="43">
                  <c:v>ФГБУЗ "КБ № 172 ФМБА"</c:v>
                </c:pt>
              </c:strCache>
            </c:strRef>
          </c:cat>
          <c:val>
            <c:numRef>
              <c:f>Лист1!$B$2:$B$45</c:f>
              <c:numCache>
                <c:formatCode>0%</c:formatCode>
                <c:ptCount val="44"/>
                <c:pt idx="0">
                  <c:v>0.52492997198879554</c:v>
                </c:pt>
                <c:pt idx="1">
                  <c:v>0.70539419087136934</c:v>
                </c:pt>
                <c:pt idx="2">
                  <c:v>0.72929936305732479</c:v>
                </c:pt>
                <c:pt idx="3">
                  <c:v>0.73684210526315785</c:v>
                </c:pt>
                <c:pt idx="4">
                  <c:v>0.7534102833158447</c:v>
                </c:pt>
                <c:pt idx="5">
                  <c:v>0.76056338028169013</c:v>
                </c:pt>
                <c:pt idx="6">
                  <c:v>0.77859778597785978</c:v>
                </c:pt>
                <c:pt idx="7">
                  <c:v>0.81565656565656564</c:v>
                </c:pt>
                <c:pt idx="8">
                  <c:v>0.8188405797101449</c:v>
                </c:pt>
                <c:pt idx="9">
                  <c:v>0.8557336621454994</c:v>
                </c:pt>
                <c:pt idx="10">
                  <c:v>0.86091608157806754</c:v>
                </c:pt>
                <c:pt idx="11">
                  <c:v>0.86923076923076925</c:v>
                </c:pt>
                <c:pt idx="12">
                  <c:v>0.88304093567251463</c:v>
                </c:pt>
                <c:pt idx="13">
                  <c:v>0.89820359281437123</c:v>
                </c:pt>
                <c:pt idx="14">
                  <c:v>0.90138888888888891</c:v>
                </c:pt>
                <c:pt idx="15">
                  <c:v>0.90814956855225315</c:v>
                </c:pt>
                <c:pt idx="16">
                  <c:v>0.93106004447739066</c:v>
                </c:pt>
                <c:pt idx="17">
                  <c:v>0.93828571428571428</c:v>
                </c:pt>
                <c:pt idx="18">
                  <c:v>0.9401947148817803</c:v>
                </c:pt>
                <c:pt idx="19">
                  <c:v>0.94339622641509435</c:v>
                </c:pt>
                <c:pt idx="20">
                  <c:v>0.94528473427555992</c:v>
                </c:pt>
                <c:pt idx="21">
                  <c:v>0.95107033639143734</c:v>
                </c:pt>
                <c:pt idx="22">
                  <c:v>0.95918367346938771</c:v>
                </c:pt>
                <c:pt idx="23">
                  <c:v>0.96166032953105196</c:v>
                </c:pt>
                <c:pt idx="24">
                  <c:v>0.97231270358306188</c:v>
                </c:pt>
                <c:pt idx="25">
                  <c:v>0.97533401849948609</c:v>
                </c:pt>
                <c:pt idx="26">
                  <c:v>0.97584541062801933</c:v>
                </c:pt>
                <c:pt idx="27">
                  <c:v>0.97862767154105734</c:v>
                </c:pt>
                <c:pt idx="28">
                  <c:v>0.97996242955541646</c:v>
                </c:pt>
                <c:pt idx="29">
                  <c:v>0.98113636363636358</c:v>
                </c:pt>
                <c:pt idx="30">
                  <c:v>0.98391151332327798</c:v>
                </c:pt>
                <c:pt idx="31">
                  <c:v>0.98985801217038538</c:v>
                </c:pt>
                <c:pt idx="32">
                  <c:v>0.99122807017543857</c:v>
                </c:pt>
                <c:pt idx="33">
                  <c:v>0.99361702127659579</c:v>
                </c:pt>
                <c:pt idx="34">
                  <c:v>0.99812030075187974</c:v>
                </c:pt>
                <c:pt idx="35">
                  <c:v>0.99928926794598438</c:v>
                </c:pt>
                <c:pt idx="36">
                  <c:v>1</c:v>
                </c:pt>
                <c:pt idx="37">
                  <c:v>1</c:v>
                </c:pt>
                <c:pt idx="38">
                  <c:v>1</c:v>
                </c:pt>
                <c:pt idx="39">
                  <c:v>1</c:v>
                </c:pt>
                <c:pt idx="40">
                  <c:v>1</c:v>
                </c:pt>
                <c:pt idx="41">
                  <c:v>1</c:v>
                </c:pt>
                <c:pt idx="42">
                  <c:v>1</c:v>
                </c:pt>
                <c:pt idx="4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2F-4F5E-8798-2FCA317146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87410504"/>
        <c:axId val="187403840"/>
      </c:barChart>
      <c:catAx>
        <c:axId val="187410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187403840"/>
        <c:crosses val="autoZero"/>
        <c:auto val="1"/>
        <c:lblAlgn val="ctr"/>
        <c:lblOffset val="100"/>
        <c:noMultiLvlLbl val="0"/>
      </c:catAx>
      <c:valAx>
        <c:axId val="187403840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87410504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PT Astra Serif" panose="020A0603040505020204" pitchFamily="18" charset="-52"/>
          <a:ea typeface="PT Astra Serif" panose="020A0603040505020204" pitchFamily="18" charset="-52"/>
        </a:defRPr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r>
              <a:rPr lang="ru-RU" dirty="0"/>
              <a:t>Вызов скорой медицинской помощи</a:t>
            </a:r>
          </a:p>
          <a:p>
            <a:pPr>
              <a:defRPr/>
            </a:pPr>
            <a:r>
              <a:rPr lang="ru-RU" cap="none" baseline="0" dirty="0"/>
              <a:t>Процент выполнения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PT Astra Serif" panose="020A0603040505020204" pitchFamily="18" charset="-52"/>
              <a:ea typeface="PT Astra Serif" panose="020A0603040505020204" pitchFamily="18" charset="-52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8803692174137149"/>
          <c:y val="0.21326399107386901"/>
          <c:w val="0.79933029043204229"/>
          <c:h val="0.384971450608616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064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PT Astra Serif" panose="020A0603040505020204" pitchFamily="18" charset="-52"/>
                    <a:ea typeface="PT Astra Serif" panose="020A0603040505020204" pitchFamily="18" charset="-52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Лист1!$A$2:$A$58</c:f>
              <c:strCache>
                <c:ptCount val="57"/>
                <c:pt idx="0">
                  <c:v>ГУЗ «Новомалыклинская РБ»</c:v>
                </c:pt>
                <c:pt idx="1">
                  <c:v>ГУЗ «Николаевская РБ»</c:v>
                </c:pt>
                <c:pt idx="2">
                  <c:v>ГУЗ «Барышская РБ»</c:v>
                </c:pt>
                <c:pt idx="3">
                  <c:v>ГУЗ «Майнская РБ</c:v>
                </c:pt>
                <c:pt idx="4">
                  <c:v>ГУЗ Сурская РБ</c:v>
                </c:pt>
                <c:pt idx="5">
                  <c:v>ФГБУЗ "КБ № 172 ФМБА"</c:v>
                </c:pt>
                <c:pt idx="6">
                  <c:v>ФГБУЗ "ФВЦМР ФМБА" </c:v>
                </c:pt>
                <c:pt idx="7">
                  <c:v>ГУЗ УОКССМП </c:v>
                </c:pt>
                <c:pt idx="8">
                  <c:v>ГУЗ «Кузоватовская РБ»</c:v>
                </c:pt>
                <c:pt idx="9">
                  <c:v>ГУЗ «Старомайнская РБ»</c:v>
                </c:pt>
                <c:pt idx="10">
                  <c:v>ГУЗ «Новоспасская РБ»</c:v>
                </c:pt>
                <c:pt idx="11">
                  <c:v>ГУЗ «Тереньгульская РБ»</c:v>
                </c:pt>
                <c:pt idx="12">
                  <c:v>ГУЗ Большенагаткинская РБ</c:v>
                </c:pt>
                <c:pt idx="13">
                  <c:v>ГУЗ «Ульяновская РБ»</c:v>
                </c:pt>
                <c:pt idx="14">
                  <c:v>ГУЗ «Инзенская РБ»</c:v>
                </c:pt>
                <c:pt idx="15">
                  <c:v>ГУЗ Карсунская РБ</c:v>
                </c:pt>
                <c:pt idx="16">
                  <c:v>ГУЗ «Сенгилеевская РБ»</c:v>
                </c:pt>
                <c:pt idx="17">
                  <c:v>ГУЗ Старосахчинская УБ</c:v>
                </c:pt>
                <c:pt idx="18">
                  <c:v>ГУЗ Вешкаймская РБ</c:v>
                </c:pt>
                <c:pt idx="19">
                  <c:v>ГУЗ «Павловская РБ»</c:v>
                </c:pt>
                <c:pt idx="20">
                  <c:v>ГУЗ «Базарносызганская РБ»</c:v>
                </c:pt>
                <c:pt idx="21">
                  <c:v>ГУЗ "НГБ"</c:v>
                </c:pt>
                <c:pt idx="22">
                  <c:v>ГУЗ Тиинская УБ</c:v>
                </c:pt>
                <c:pt idx="23">
                  <c:v>ГУЗ Мулловская УБ</c:v>
                </c:pt>
                <c:pt idx="24">
                  <c:v>ГУЗ Рязановская УБ</c:v>
                </c:pt>
                <c:pt idx="25">
                  <c:v>ГУЗ Зерносовхозская УБ</c:v>
                </c:pt>
                <c:pt idx="26">
                  <c:v>ГУЗ «Старокулаткинская РБ»</c:v>
                </c:pt>
                <c:pt idx="27">
                  <c:v>ГУЗ Радищевская РБ</c:v>
                </c:pt>
                <c:pt idx="28">
                  <c:v>ГУЗ «Чердаклинская РБ»</c:v>
                </c:pt>
                <c:pt idx="29">
                  <c:v>ГУЗ УОКБ</c:v>
                </c:pt>
                <c:pt idx="30">
                  <c:v>ГУЗ УОДКБ  Ю.Ф.ГОРЯЧЕВА</c:v>
                </c:pt>
                <c:pt idx="31">
                  <c:v>ГУЗ "УОКЦСВМП"</c:v>
                </c:pt>
                <c:pt idx="32">
                  <c:v>ГОСПИТАЛЬ ВЕТЕРАНОВ</c:v>
                </c:pt>
                <c:pt idx="33">
                  <c:v>ГУЗ ОКОД</c:v>
                </c:pt>
                <c:pt idx="34">
                  <c:v>ГУЗ ОКД</c:v>
                </c:pt>
                <c:pt idx="35">
                  <c:v>ГУЗ ОККВД</c:v>
                </c:pt>
                <c:pt idx="36">
                  <c:v>ГУЗ "УОКМЦ ОПЛПРВ И ПП"</c:v>
                </c:pt>
                <c:pt idx="37">
                  <c:v>ГУЗ "ОДИБ"</c:v>
                </c:pt>
                <c:pt idx="38">
                  <c:v>ГУЗ ЦМП И ФЗОЖ</c:v>
                </c:pt>
                <c:pt idx="39">
                  <c:v>ГУЗ ДСПБ № 1</c:v>
                </c:pt>
                <c:pt idx="40">
                  <c:v>ГУЗ ЦК МСЧ ИМ. В.А.ЕГОРОВА</c:v>
                </c:pt>
                <c:pt idx="41">
                  <c:v>ГУЗ «ГП № 4»</c:v>
                </c:pt>
                <c:pt idx="42">
                  <c:v>ГУЗ "ЦГКБ"</c:v>
                </c:pt>
                <c:pt idx="43">
                  <c:v>ГУЗ «ГБ № 1» </c:v>
                </c:pt>
                <c:pt idx="44">
                  <c:v>ГУЗ ГП № 3</c:v>
                </c:pt>
                <c:pt idx="45">
                  <c:v>ГУЗ «ГП № 5»</c:v>
                </c:pt>
                <c:pt idx="46">
                  <c:v>ГУЗ "ГП №6"</c:v>
                </c:pt>
                <c:pt idx="47">
                  <c:v>ГУЗ ГБ  № 3</c:v>
                </c:pt>
                <c:pt idx="48">
                  <c:v>ГУЗ «ГБ № 2»</c:v>
                </c:pt>
                <c:pt idx="49">
                  <c:v>ГУЗ ГП № 1 </c:v>
                </c:pt>
                <c:pt idx="50">
                  <c:v>ГУЗ "ДГКБ Г. УЛЬЯНОВСКА"</c:v>
                </c:pt>
                <c:pt idx="51">
                  <c:v>ГБУЗ  "Стоматологическая поликлиника"</c:v>
                </c:pt>
                <c:pt idx="52">
                  <c:v>ГУЗ Ново-Майнская городская больница</c:v>
                </c:pt>
                <c:pt idx="53">
                  <c:v>ФКУЗ«МСЧМВД по УО»</c:v>
                </c:pt>
                <c:pt idx="54">
                  <c:v>ФГБОУ ВО "УлПУ им. И.Н.Ульянова"</c:v>
                </c:pt>
                <c:pt idx="55">
                  <c:v>ФГБУЗ "КБ № 172 ФМБА" (район)</c:v>
                </c:pt>
                <c:pt idx="56">
                  <c:v>ЧУЗ "РЖД-МЕДИЦИНА"</c:v>
                </c:pt>
              </c:strCache>
            </c:strRef>
          </c:cat>
          <c:val>
            <c:numRef>
              <c:f>Лист1!$B$2:$B$30</c:f>
              <c:numCache>
                <c:formatCode>0%</c:formatCode>
                <c:ptCount val="29"/>
                <c:pt idx="0">
                  <c:v>0.4412662090007628</c:v>
                </c:pt>
                <c:pt idx="1">
                  <c:v>0.69765655013446026</c:v>
                </c:pt>
                <c:pt idx="2">
                  <c:v>0.71373873873873872</c:v>
                </c:pt>
                <c:pt idx="3">
                  <c:v>0.71979535615899248</c:v>
                </c:pt>
                <c:pt idx="4">
                  <c:v>0.72943444730077123</c:v>
                </c:pt>
                <c:pt idx="5">
                  <c:v>0.72950819672131151</c:v>
                </c:pt>
                <c:pt idx="6">
                  <c:v>0.75163962720055233</c:v>
                </c:pt>
                <c:pt idx="7">
                  <c:v>0.75879142589025539</c:v>
                </c:pt>
                <c:pt idx="8">
                  <c:v>0.793902962644912</c:v>
                </c:pt>
                <c:pt idx="9">
                  <c:v>0.79779198140615926</c:v>
                </c:pt>
                <c:pt idx="10">
                  <c:v>0.81186509548963837</c:v>
                </c:pt>
                <c:pt idx="11">
                  <c:v>0.82839879154078555</c:v>
                </c:pt>
                <c:pt idx="12">
                  <c:v>0.86318939717828136</c:v>
                </c:pt>
                <c:pt idx="13">
                  <c:v>0.90865766481334387</c:v>
                </c:pt>
                <c:pt idx="14">
                  <c:v>0.91649080494422674</c:v>
                </c:pt>
                <c:pt idx="15">
                  <c:v>0.9348465741908365</c:v>
                </c:pt>
                <c:pt idx="16">
                  <c:v>0.94614711033274956</c:v>
                </c:pt>
                <c:pt idx="17">
                  <c:v>0.97765363128491622</c:v>
                </c:pt>
                <c:pt idx="18">
                  <c:v>0.98240938166311298</c:v>
                </c:pt>
                <c:pt idx="19">
                  <c:v>0.98592592592592587</c:v>
                </c:pt>
                <c:pt idx="20">
                  <c:v>0.98747152619589973</c:v>
                </c:pt>
                <c:pt idx="21">
                  <c:v>0.98854415274463003</c:v>
                </c:pt>
                <c:pt idx="22">
                  <c:v>0.99103139013452912</c:v>
                </c:pt>
                <c:pt idx="23">
                  <c:v>0.99158780231335442</c:v>
                </c:pt>
                <c:pt idx="24">
                  <c:v>0.99453551912568305</c:v>
                </c:pt>
                <c:pt idx="25">
                  <c:v>0.99494949494949492</c:v>
                </c:pt>
                <c:pt idx="26">
                  <c:v>0.99507793273174738</c:v>
                </c:pt>
                <c:pt idx="27">
                  <c:v>0.99594484995944854</c:v>
                </c:pt>
                <c:pt idx="28">
                  <c:v>0.99774647887323942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72F-4F5E-8798-2FCA317146B7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191925480"/>
        <c:axId val="191925872"/>
      </c:barChart>
      <c:catAx>
        <c:axId val="1919254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+mn-cs"/>
              </a:defRPr>
            </a:pPr>
            <a:endParaRPr lang="ru-RU"/>
          </a:p>
        </c:txPr>
        <c:crossAx val="191925872"/>
        <c:crosses val="autoZero"/>
        <c:auto val="1"/>
        <c:lblAlgn val="ctr"/>
        <c:lblOffset val="100"/>
        <c:noMultiLvlLbl val="0"/>
      </c:catAx>
      <c:valAx>
        <c:axId val="191925872"/>
        <c:scaling>
          <c:orientation val="minMax"/>
          <c:max val="1"/>
        </c:scaling>
        <c:delete val="1"/>
        <c:axPos val="l"/>
        <c:numFmt formatCode="0%" sourceLinked="1"/>
        <c:majorTickMark val="none"/>
        <c:minorTickMark val="none"/>
        <c:tickLblPos val="nextTo"/>
        <c:crossAx val="191925480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PT Astra Serif" panose="020A0603040505020204" pitchFamily="18" charset="-52"/>
          <a:ea typeface="PT Astra Serif" panose="020A0603040505020204" pitchFamily="18" charset="-52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A109706-B6C6-433D-93BA-F2F2980D4A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DC1C5711-6A2B-43A8-AB9B-65AC4B2791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E3305DAC-F6A1-44E1-A8A8-DE26B717C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C294-9F3B-41CF-BF4B-E8941EABD0DE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3BD187A-EA48-45D7-AA84-F90C14E88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461D4B8-3576-4CD3-8CC2-2CEA7042B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523E-098D-41A9-8F73-FCB02127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8289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81C0F7C-EF3C-4A18-B25A-023D8FEA8C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7367979F-AD34-4AAE-A7A8-D079AA6D97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C98B749-ECF6-4419-B3DD-AA45D948A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C294-9F3B-41CF-BF4B-E8941EABD0DE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9F7B66C-A7FE-4C9F-A696-88970DEA1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CBCA04A0-7899-4771-8D78-6D4B1F8BE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523E-098D-41A9-8F73-FCB02127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1333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F2BBD68B-E6CB-4F5A-B2B1-60149B577B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1B363B30-1109-4A77-A9C2-A50016893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D672289-EACB-48C3-A0D8-DD6150E1C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C294-9F3B-41CF-BF4B-E8941EABD0DE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903DF10-1118-4634-863D-55461574B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C979CB6-93E9-4CF3-94CE-EF97F13F9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523E-098D-41A9-8F73-FCB02127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4881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C400052-3985-4A50-83B2-F6E53A288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649D2DC-D786-438F-9081-790F95C5B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78631AF-9067-4169-A711-4F96B22F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C294-9F3B-41CF-BF4B-E8941EABD0DE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0C96F652-46A0-437A-847B-F323F1E7C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8427A99-E5E0-43FC-BDD8-8B4FEDBB3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523E-098D-41A9-8F73-FCB02127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9704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3B1C561-456B-465D-8739-41C5F8B2E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1BD328D8-5DBF-408B-AC45-D10BD9BE23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21838065-8ED4-4948-9DEA-D4537A7A34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C294-9F3B-41CF-BF4B-E8941EABD0DE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4DF8F228-6B46-471F-A687-DD4A2E4E3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42E24607-527F-4FC9-A747-F327D52CD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523E-098D-41A9-8F73-FCB02127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1131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7890992-630C-4F49-941E-9BB9FB99D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ECC5444-DCBE-4AA3-91AE-3395373C2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81D11707-DB52-41AF-8AC7-4E774D3003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DBD9700-8BDF-4321-994C-A3010BA61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C294-9F3B-41CF-BF4B-E8941EABD0DE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1E2CDC3-6B8B-4222-918F-A8B1006E5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C75655A-AC29-4889-B9C7-636D4DA1E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523E-098D-41A9-8F73-FCB02127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53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401300E-16C0-4268-B93B-71F54403B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4BE6093-A641-4C23-82D3-95315939D0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064FA6D-531E-4D70-83B5-21694AC14C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A2DB3531-0288-4B3F-B0C4-FD424BA564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60F4D922-7322-4F81-9C71-513947A32F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8478EDB3-1831-4011-8CED-7F9DB11F86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C294-9F3B-41CF-BF4B-E8941EABD0DE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F116F77E-4BCC-49C8-B5EE-84C8687CE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0E4CCB2F-5F44-4E3B-B3B2-521D8EF7E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523E-098D-41A9-8F73-FCB02127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0699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27CBCF3-BE90-4EB7-A27B-0A13C35C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D8BE76A2-08F5-4C8A-A2B1-5BF27DFCEA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C294-9F3B-41CF-BF4B-E8941EABD0DE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3F516244-8C8A-47EE-A8D8-A97C50FD6F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3968B1F0-0EC2-49E3-95EE-B320C2221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523E-098D-41A9-8F73-FCB02127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190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1F0570DF-1C30-430D-B9A2-509C5CB20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C294-9F3B-41CF-BF4B-E8941EABD0DE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C605CC9-8FF4-414B-A418-A7D9533675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588D2D14-8BE4-4508-8A19-9F9A01834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523E-098D-41A9-8F73-FCB02127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44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DCDF52D-D362-44B3-8AF5-66ABFCA9B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F86F1E7-D1C8-4FBD-BD5A-DE13A7C2A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783A378-072A-47B7-BEE6-3A43552E0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0571D9C4-1D50-44F8-B4C1-488291724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C294-9F3B-41CF-BF4B-E8941EABD0DE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A726D8D-2251-4369-AF5D-5C86BAC47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CB52566-D7C5-4C51-A9C7-2C2B2E01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523E-098D-41A9-8F73-FCB02127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351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FCA99B7-7AA7-469F-A63D-00E583454E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0579734E-2B26-465E-BAE1-D83FC134CE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526EB443-E087-4B21-A66A-A43E060853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C9DBD557-00BB-402E-B3FE-7FF4D0B6A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5CC294-9F3B-41CF-BF4B-E8941EABD0DE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7492D07-0134-4598-8FF9-DC7EC6C4A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CCE7532F-5AC2-4AE8-A6EA-ED96F0CEE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E523E-098D-41A9-8F73-FCB02127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77841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834E0037-C195-4E26-AEB2-33D39AAD7F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CDD858F7-6022-48FE-833F-5F4F66C72F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F784F0D-C820-46F4-8128-B48AAC6E83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CC294-9F3B-41CF-BF4B-E8941EABD0DE}" type="datetimeFigureOut">
              <a:rPr lang="ru-RU" smtClean="0"/>
              <a:t>30.06.2021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6B4D390-A4B1-47CB-A606-F9E5E7C503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168E9B0-39F4-4376-8CEA-D6A49F30650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2E523E-098D-41A9-8F73-FCB02127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105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13A8882A-7731-4EE1-891F-E7B2B35A986A}"/>
              </a:ext>
            </a:extLst>
          </p:cNvPr>
          <p:cNvGrpSpPr/>
          <p:nvPr/>
        </p:nvGrpSpPr>
        <p:grpSpPr>
          <a:xfrm>
            <a:off x="128587" y="105393"/>
            <a:ext cx="11896955" cy="6647832"/>
            <a:chOff x="128588" y="1001713"/>
            <a:chExt cx="8805862" cy="4808537"/>
          </a:xfrm>
        </p:grpSpPr>
        <p:sp>
          <p:nvSpPr>
            <p:cNvPr id="4" name="Прямоугольный треугольник 3">
              <a:extLst>
                <a:ext uri="{FF2B5EF4-FFF2-40B4-BE49-F238E27FC236}">
                  <a16:creationId xmlns="" xmlns:a16="http://schemas.microsoft.com/office/drawing/2014/main" id="{889AF9FB-5BA0-44AC-8703-61C1E467457B}"/>
                </a:ext>
              </a:extLst>
            </p:cNvPr>
            <p:cNvSpPr/>
            <p:nvPr/>
          </p:nvSpPr>
          <p:spPr>
            <a:xfrm rot="16200000">
              <a:off x="5292725" y="2168525"/>
              <a:ext cx="3641725" cy="3641725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" name="Прямоугольный треугольник 4">
              <a:extLst>
                <a:ext uri="{FF2B5EF4-FFF2-40B4-BE49-F238E27FC236}">
                  <a16:creationId xmlns="" xmlns:a16="http://schemas.microsoft.com/office/drawing/2014/main" id="{D8CB66BF-C0CA-4FB4-B055-5AC4360D7F4A}"/>
                </a:ext>
              </a:extLst>
            </p:cNvPr>
            <p:cNvSpPr/>
            <p:nvPr/>
          </p:nvSpPr>
          <p:spPr>
            <a:xfrm rot="5400000">
              <a:off x="128588" y="1001713"/>
              <a:ext cx="914400" cy="914400"/>
            </a:xfrm>
            <a:prstGeom prst="rtTriangle">
              <a:avLst/>
            </a:prstGeom>
            <a:solidFill>
              <a:schemeClr val="accent1">
                <a:lumMod val="40000"/>
                <a:lumOff val="6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F605B779-6CDF-4992-A43E-15AFEB16F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82771991"/>
              </p:ext>
            </p:extLst>
          </p:nvPr>
        </p:nvGraphicFramePr>
        <p:xfrm>
          <a:off x="464410" y="180976"/>
          <a:ext cx="11263180" cy="6677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Блок-схема: документ 7">
            <a:extLst>
              <a:ext uri="{FF2B5EF4-FFF2-40B4-BE49-F238E27FC236}">
                <a16:creationId xmlns="" xmlns:a16="http://schemas.microsoft.com/office/drawing/2014/main" id="{65807B93-FDBD-4D66-B181-012512F4F5EB}"/>
              </a:ext>
            </a:extLst>
          </p:cNvPr>
          <p:cNvSpPr/>
          <p:nvPr/>
        </p:nvSpPr>
        <p:spPr>
          <a:xfrm>
            <a:off x="263682" y="204138"/>
            <a:ext cx="2157785" cy="97273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anchor="ctr"/>
          <a:lstStyle/>
          <a:p>
            <a:pPr algn="ctr">
              <a:defRPr/>
            </a:pPr>
            <a:r>
              <a:rPr lang="ru-RU" sz="1200" b="1" dirty="0">
                <a:solidFill>
                  <a:prstClr val="white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Территориальная программа ОМС</a:t>
            </a:r>
          </a:p>
        </p:txBody>
      </p:sp>
    </p:spTree>
    <p:extLst>
      <p:ext uri="{BB962C8B-B14F-4D97-AF65-F5344CB8AC3E}">
        <p14:creationId xmlns:p14="http://schemas.microsoft.com/office/powerpoint/2010/main" val="255695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4975DD40-541B-46EF-9A57-62DD0FAB198B}"/>
              </a:ext>
            </a:extLst>
          </p:cNvPr>
          <p:cNvGrpSpPr/>
          <p:nvPr/>
        </p:nvGrpSpPr>
        <p:grpSpPr>
          <a:xfrm>
            <a:off x="128587" y="105393"/>
            <a:ext cx="11896955" cy="6647832"/>
            <a:chOff x="128588" y="1001713"/>
            <a:chExt cx="8805862" cy="4808537"/>
          </a:xfrm>
        </p:grpSpPr>
        <p:sp>
          <p:nvSpPr>
            <p:cNvPr id="4" name="Прямоугольный треугольник 3">
              <a:extLst>
                <a:ext uri="{FF2B5EF4-FFF2-40B4-BE49-F238E27FC236}">
                  <a16:creationId xmlns="" xmlns:a16="http://schemas.microsoft.com/office/drawing/2014/main" id="{6A5937EA-C557-42DD-86C1-14CB02D6A835}"/>
                </a:ext>
              </a:extLst>
            </p:cNvPr>
            <p:cNvSpPr/>
            <p:nvPr/>
          </p:nvSpPr>
          <p:spPr>
            <a:xfrm rot="16200000">
              <a:off x="5292725" y="2168525"/>
              <a:ext cx="3641725" cy="3641725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" name="Прямоугольный треугольник 4">
              <a:extLst>
                <a:ext uri="{FF2B5EF4-FFF2-40B4-BE49-F238E27FC236}">
                  <a16:creationId xmlns="" xmlns:a16="http://schemas.microsoft.com/office/drawing/2014/main" id="{0930EDB0-AFF5-4BD4-8E8A-7E6A9C37225B}"/>
                </a:ext>
              </a:extLst>
            </p:cNvPr>
            <p:cNvSpPr/>
            <p:nvPr/>
          </p:nvSpPr>
          <p:spPr>
            <a:xfrm rot="5400000">
              <a:off x="128588" y="1001713"/>
              <a:ext cx="914400" cy="914400"/>
            </a:xfrm>
            <a:prstGeom prst="rtTriangle">
              <a:avLst/>
            </a:prstGeom>
            <a:solidFill>
              <a:schemeClr val="accent1">
                <a:lumMod val="40000"/>
                <a:lumOff val="6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F605B779-6CDF-4992-A43E-15AFEB16F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6713408"/>
              </p:ext>
            </p:extLst>
          </p:nvPr>
        </p:nvGraphicFramePr>
        <p:xfrm>
          <a:off x="590549" y="104775"/>
          <a:ext cx="11058525" cy="667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Блок-схема: документ 7">
            <a:extLst>
              <a:ext uri="{FF2B5EF4-FFF2-40B4-BE49-F238E27FC236}">
                <a16:creationId xmlns="" xmlns:a16="http://schemas.microsoft.com/office/drawing/2014/main" id="{016A7BDF-9EE2-4304-9A21-D4271FF5BE09}"/>
              </a:ext>
            </a:extLst>
          </p:cNvPr>
          <p:cNvSpPr/>
          <p:nvPr/>
        </p:nvSpPr>
        <p:spPr>
          <a:xfrm>
            <a:off x="263682" y="204138"/>
            <a:ext cx="2259385" cy="102353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anchor="ctr"/>
          <a:lstStyle/>
          <a:p>
            <a:pPr algn="ctr">
              <a:defRPr/>
            </a:pPr>
            <a:r>
              <a:rPr lang="ru-RU" sz="1200" b="1" dirty="0">
                <a:solidFill>
                  <a:prstClr val="white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Территориальная программа ОМС</a:t>
            </a:r>
          </a:p>
        </p:txBody>
      </p:sp>
    </p:spTree>
    <p:extLst>
      <p:ext uri="{BB962C8B-B14F-4D97-AF65-F5344CB8AC3E}">
        <p14:creationId xmlns:p14="http://schemas.microsoft.com/office/powerpoint/2010/main" val="62152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3DD066EA-19DC-49C3-AE3F-CBC6AD252B58}"/>
              </a:ext>
            </a:extLst>
          </p:cNvPr>
          <p:cNvGrpSpPr/>
          <p:nvPr/>
        </p:nvGrpSpPr>
        <p:grpSpPr>
          <a:xfrm>
            <a:off x="128587" y="105393"/>
            <a:ext cx="11896955" cy="6647832"/>
            <a:chOff x="128588" y="1001713"/>
            <a:chExt cx="8805862" cy="4808537"/>
          </a:xfrm>
        </p:grpSpPr>
        <p:sp>
          <p:nvSpPr>
            <p:cNvPr id="4" name="Прямоугольный треугольник 3">
              <a:extLst>
                <a:ext uri="{FF2B5EF4-FFF2-40B4-BE49-F238E27FC236}">
                  <a16:creationId xmlns="" xmlns:a16="http://schemas.microsoft.com/office/drawing/2014/main" id="{4EACDF52-DCD2-48B1-BF3E-7F2A030FA935}"/>
                </a:ext>
              </a:extLst>
            </p:cNvPr>
            <p:cNvSpPr/>
            <p:nvPr/>
          </p:nvSpPr>
          <p:spPr>
            <a:xfrm rot="16200000">
              <a:off x="5292725" y="2168525"/>
              <a:ext cx="3641725" cy="3641725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  <p:sp>
          <p:nvSpPr>
            <p:cNvPr id="5" name="Прямоугольный треугольник 4">
              <a:extLst>
                <a:ext uri="{FF2B5EF4-FFF2-40B4-BE49-F238E27FC236}">
                  <a16:creationId xmlns="" xmlns:a16="http://schemas.microsoft.com/office/drawing/2014/main" id="{10060D0E-4B02-498F-95D6-BD475FEB8EBD}"/>
                </a:ext>
              </a:extLst>
            </p:cNvPr>
            <p:cNvSpPr/>
            <p:nvPr/>
          </p:nvSpPr>
          <p:spPr>
            <a:xfrm rot="5400000">
              <a:off x="128588" y="1001713"/>
              <a:ext cx="914400" cy="914400"/>
            </a:xfrm>
            <a:prstGeom prst="rtTriangle">
              <a:avLst/>
            </a:prstGeom>
            <a:solidFill>
              <a:schemeClr val="accent1">
                <a:lumMod val="40000"/>
                <a:lumOff val="6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</p:grp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F605B779-6CDF-4992-A43E-15AFEB16F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79327742"/>
              </p:ext>
            </p:extLst>
          </p:nvPr>
        </p:nvGraphicFramePr>
        <p:xfrm>
          <a:off x="590549" y="104775"/>
          <a:ext cx="11058525" cy="667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Блок-схема: документ 7">
            <a:extLst>
              <a:ext uri="{FF2B5EF4-FFF2-40B4-BE49-F238E27FC236}">
                <a16:creationId xmlns="" xmlns:a16="http://schemas.microsoft.com/office/drawing/2014/main" id="{5AF98032-41B3-4E7A-8DE8-24E3FA40FF35}"/>
              </a:ext>
            </a:extLst>
          </p:cNvPr>
          <p:cNvSpPr/>
          <p:nvPr/>
        </p:nvSpPr>
        <p:spPr>
          <a:xfrm>
            <a:off x="263682" y="204138"/>
            <a:ext cx="2157785" cy="102353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anchor="ctr"/>
          <a:lstStyle/>
          <a:p>
            <a:pPr algn="ctr">
              <a:defRPr/>
            </a:pPr>
            <a:r>
              <a:rPr lang="ru-RU" sz="1200" b="1" dirty="0">
                <a:solidFill>
                  <a:prstClr val="white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Территориальная программа ОМС</a:t>
            </a:r>
          </a:p>
        </p:txBody>
      </p:sp>
    </p:spTree>
    <p:extLst>
      <p:ext uri="{BB962C8B-B14F-4D97-AF65-F5344CB8AC3E}">
        <p14:creationId xmlns:p14="http://schemas.microsoft.com/office/powerpoint/2010/main" val="290716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EAE52AAD-F168-4365-B374-C5005557E159}"/>
              </a:ext>
            </a:extLst>
          </p:cNvPr>
          <p:cNvGrpSpPr/>
          <p:nvPr/>
        </p:nvGrpSpPr>
        <p:grpSpPr>
          <a:xfrm>
            <a:off x="128587" y="105393"/>
            <a:ext cx="11896955" cy="6647832"/>
            <a:chOff x="128588" y="1001713"/>
            <a:chExt cx="8805862" cy="4808537"/>
          </a:xfrm>
        </p:grpSpPr>
        <p:sp>
          <p:nvSpPr>
            <p:cNvPr id="4" name="Прямоугольный треугольник 3">
              <a:extLst>
                <a:ext uri="{FF2B5EF4-FFF2-40B4-BE49-F238E27FC236}">
                  <a16:creationId xmlns="" xmlns:a16="http://schemas.microsoft.com/office/drawing/2014/main" id="{FA92ACD7-D757-4244-A271-B49D00C12C09}"/>
                </a:ext>
              </a:extLst>
            </p:cNvPr>
            <p:cNvSpPr/>
            <p:nvPr/>
          </p:nvSpPr>
          <p:spPr>
            <a:xfrm rot="16200000">
              <a:off x="5292725" y="2168525"/>
              <a:ext cx="3641725" cy="3641725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  <p:sp>
          <p:nvSpPr>
            <p:cNvPr id="5" name="Прямоугольный треугольник 4">
              <a:extLst>
                <a:ext uri="{FF2B5EF4-FFF2-40B4-BE49-F238E27FC236}">
                  <a16:creationId xmlns="" xmlns:a16="http://schemas.microsoft.com/office/drawing/2014/main" id="{A7B74C87-7C12-46D1-8FDC-167198CF0DBE}"/>
                </a:ext>
              </a:extLst>
            </p:cNvPr>
            <p:cNvSpPr/>
            <p:nvPr/>
          </p:nvSpPr>
          <p:spPr>
            <a:xfrm rot="5400000">
              <a:off x="128588" y="1001713"/>
              <a:ext cx="914400" cy="914400"/>
            </a:xfrm>
            <a:prstGeom prst="rtTriangle">
              <a:avLst/>
            </a:prstGeom>
            <a:solidFill>
              <a:schemeClr val="accent1">
                <a:lumMod val="40000"/>
                <a:lumOff val="6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  <p:sp>
          <p:nvSpPr>
            <p:cNvPr id="7" name="Блок-схема: документ 6">
              <a:extLst>
                <a:ext uri="{FF2B5EF4-FFF2-40B4-BE49-F238E27FC236}">
                  <a16:creationId xmlns="" xmlns:a16="http://schemas.microsoft.com/office/drawing/2014/main" id="{B98533E8-85B6-413B-AF14-D38AE38D0158}"/>
                </a:ext>
              </a:extLst>
            </p:cNvPr>
            <p:cNvSpPr/>
            <p:nvPr/>
          </p:nvSpPr>
          <p:spPr>
            <a:xfrm>
              <a:off x="228582" y="1073137"/>
              <a:ext cx="1829917" cy="771550"/>
            </a:xfrm>
            <a:prstGeom prst="flowChartDocumen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8100000" algn="tr" rotWithShape="0">
                <a:prstClr val="black">
                  <a:alpha val="40000"/>
                </a:prstClr>
              </a:outerShdw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2234" tIns="31117" rIns="62234" bIns="31117" anchor="ctr"/>
            <a:lstStyle/>
            <a:p>
              <a:pPr algn="ctr">
                <a:defRPr/>
              </a:pPr>
              <a:r>
                <a:rPr lang="ru-RU" sz="1200" b="1" dirty="0">
                  <a:solidFill>
                    <a:prstClr val="white"/>
                  </a:solidFill>
                  <a:latin typeface="PT Astra Serif" panose="020A0603040505020204" pitchFamily="18" charset="-52"/>
                  <a:ea typeface="PT Astra Serif" panose="020A0603040505020204" pitchFamily="18" charset="-52"/>
                  <a:cs typeface="Segoe UI" pitchFamily="34" charset="0"/>
                </a:rPr>
                <a:t>Территориальная программа ОМС</a:t>
              </a:r>
            </a:p>
          </p:txBody>
        </p:sp>
      </p:grp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F605B779-6CDF-4992-A43E-15AFEB16F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41455126"/>
              </p:ext>
            </p:extLst>
          </p:nvPr>
        </p:nvGraphicFramePr>
        <p:xfrm>
          <a:off x="203201" y="104775"/>
          <a:ext cx="11445874" cy="667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015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B5EF4050-25B9-4D36-A195-48E1AD715099}"/>
              </a:ext>
            </a:extLst>
          </p:cNvPr>
          <p:cNvGrpSpPr/>
          <p:nvPr/>
        </p:nvGrpSpPr>
        <p:grpSpPr>
          <a:xfrm>
            <a:off x="128587" y="105393"/>
            <a:ext cx="11896955" cy="6647832"/>
            <a:chOff x="128588" y="1001713"/>
            <a:chExt cx="8805862" cy="4808537"/>
          </a:xfrm>
        </p:grpSpPr>
        <p:sp>
          <p:nvSpPr>
            <p:cNvPr id="4" name="Прямоугольный треугольник 3">
              <a:extLst>
                <a:ext uri="{FF2B5EF4-FFF2-40B4-BE49-F238E27FC236}">
                  <a16:creationId xmlns="" xmlns:a16="http://schemas.microsoft.com/office/drawing/2014/main" id="{FACEF970-9D3D-446E-9D23-0309EED6F008}"/>
                </a:ext>
              </a:extLst>
            </p:cNvPr>
            <p:cNvSpPr/>
            <p:nvPr/>
          </p:nvSpPr>
          <p:spPr>
            <a:xfrm rot="16200000">
              <a:off x="5292725" y="2168525"/>
              <a:ext cx="3641725" cy="3641725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5" name="Прямоугольный треугольник 4">
              <a:extLst>
                <a:ext uri="{FF2B5EF4-FFF2-40B4-BE49-F238E27FC236}">
                  <a16:creationId xmlns="" xmlns:a16="http://schemas.microsoft.com/office/drawing/2014/main" id="{99D7D81F-C259-4BC8-B594-624153F6109B}"/>
                </a:ext>
              </a:extLst>
            </p:cNvPr>
            <p:cNvSpPr/>
            <p:nvPr/>
          </p:nvSpPr>
          <p:spPr>
            <a:xfrm rot="5400000">
              <a:off x="128588" y="1001713"/>
              <a:ext cx="914400" cy="914400"/>
            </a:xfrm>
            <a:prstGeom prst="rtTriangle">
              <a:avLst/>
            </a:prstGeom>
            <a:solidFill>
              <a:schemeClr val="accent1">
                <a:lumMod val="40000"/>
                <a:lumOff val="6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</p:grp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F605B779-6CDF-4992-A43E-15AFEB16F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62493205"/>
              </p:ext>
            </p:extLst>
          </p:nvPr>
        </p:nvGraphicFramePr>
        <p:xfrm>
          <a:off x="590549" y="104775"/>
          <a:ext cx="11058525" cy="667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Блок-схема: документ 7">
            <a:extLst>
              <a:ext uri="{FF2B5EF4-FFF2-40B4-BE49-F238E27FC236}">
                <a16:creationId xmlns="" xmlns:a16="http://schemas.microsoft.com/office/drawing/2014/main" id="{4D3FC456-D76E-4015-818E-9B47F55D8C1D}"/>
              </a:ext>
            </a:extLst>
          </p:cNvPr>
          <p:cNvSpPr/>
          <p:nvPr/>
        </p:nvSpPr>
        <p:spPr>
          <a:xfrm>
            <a:off x="263682" y="204138"/>
            <a:ext cx="2233985" cy="972730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anchor="ctr"/>
          <a:lstStyle/>
          <a:p>
            <a:pPr algn="ctr">
              <a:defRPr/>
            </a:pPr>
            <a:r>
              <a:rPr lang="ru-RU" sz="1200" b="1" dirty="0">
                <a:solidFill>
                  <a:prstClr val="white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Территориальная программа ОМС</a:t>
            </a:r>
          </a:p>
        </p:txBody>
      </p:sp>
    </p:spTree>
    <p:extLst>
      <p:ext uri="{BB962C8B-B14F-4D97-AF65-F5344CB8AC3E}">
        <p14:creationId xmlns:p14="http://schemas.microsoft.com/office/powerpoint/2010/main" val="1216628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1889245A-AB88-4638-9403-08A6F4C98192}"/>
              </a:ext>
            </a:extLst>
          </p:cNvPr>
          <p:cNvGrpSpPr/>
          <p:nvPr/>
        </p:nvGrpSpPr>
        <p:grpSpPr>
          <a:xfrm>
            <a:off x="128587" y="105393"/>
            <a:ext cx="11896955" cy="6647832"/>
            <a:chOff x="128588" y="1001713"/>
            <a:chExt cx="8805862" cy="4808537"/>
          </a:xfrm>
        </p:grpSpPr>
        <p:sp>
          <p:nvSpPr>
            <p:cNvPr id="4" name="Прямоугольный треугольник 3">
              <a:extLst>
                <a:ext uri="{FF2B5EF4-FFF2-40B4-BE49-F238E27FC236}">
                  <a16:creationId xmlns="" xmlns:a16="http://schemas.microsoft.com/office/drawing/2014/main" id="{396FCAA3-5C80-4924-8798-832D2D8D0F85}"/>
                </a:ext>
              </a:extLst>
            </p:cNvPr>
            <p:cNvSpPr/>
            <p:nvPr/>
          </p:nvSpPr>
          <p:spPr>
            <a:xfrm rot="16200000">
              <a:off x="5292725" y="2168525"/>
              <a:ext cx="3641725" cy="3641725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  <p:sp>
          <p:nvSpPr>
            <p:cNvPr id="5" name="Прямоугольный треугольник 4">
              <a:extLst>
                <a:ext uri="{FF2B5EF4-FFF2-40B4-BE49-F238E27FC236}">
                  <a16:creationId xmlns="" xmlns:a16="http://schemas.microsoft.com/office/drawing/2014/main" id="{5B402B73-ABC9-4ADE-ACDC-C75CDBD6D2FC}"/>
                </a:ext>
              </a:extLst>
            </p:cNvPr>
            <p:cNvSpPr/>
            <p:nvPr/>
          </p:nvSpPr>
          <p:spPr>
            <a:xfrm rot="5400000">
              <a:off x="128588" y="1001713"/>
              <a:ext cx="914400" cy="914400"/>
            </a:xfrm>
            <a:prstGeom prst="rtTriangle">
              <a:avLst/>
            </a:prstGeom>
            <a:solidFill>
              <a:schemeClr val="accent1">
                <a:lumMod val="40000"/>
                <a:lumOff val="6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</p:grp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F605B779-6CDF-4992-A43E-15AFEB16F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1941433"/>
              </p:ext>
            </p:extLst>
          </p:nvPr>
        </p:nvGraphicFramePr>
        <p:xfrm>
          <a:off x="566737" y="0"/>
          <a:ext cx="11058525" cy="667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Блок-схема: документ 7">
            <a:extLst>
              <a:ext uri="{FF2B5EF4-FFF2-40B4-BE49-F238E27FC236}">
                <a16:creationId xmlns="" xmlns:a16="http://schemas.microsoft.com/office/drawing/2014/main" id="{A51B7479-F3BB-4461-AB89-79E0B0CC0944}"/>
              </a:ext>
            </a:extLst>
          </p:cNvPr>
          <p:cNvSpPr/>
          <p:nvPr/>
        </p:nvSpPr>
        <p:spPr>
          <a:xfrm>
            <a:off x="263682" y="204137"/>
            <a:ext cx="2191651" cy="964263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anchor="ctr"/>
          <a:lstStyle/>
          <a:p>
            <a:pPr algn="ctr">
              <a:defRPr/>
            </a:pPr>
            <a:r>
              <a:rPr lang="ru-RU" sz="1200" b="1" dirty="0">
                <a:solidFill>
                  <a:prstClr val="white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Территориальная программа ОМС</a:t>
            </a:r>
          </a:p>
        </p:txBody>
      </p:sp>
    </p:spTree>
    <p:extLst>
      <p:ext uri="{BB962C8B-B14F-4D97-AF65-F5344CB8AC3E}">
        <p14:creationId xmlns:p14="http://schemas.microsoft.com/office/powerpoint/2010/main" val="30380219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ECCF9303-B8AC-4A2A-B590-3D8F06922815}"/>
              </a:ext>
            </a:extLst>
          </p:cNvPr>
          <p:cNvGrpSpPr/>
          <p:nvPr/>
        </p:nvGrpSpPr>
        <p:grpSpPr>
          <a:xfrm>
            <a:off x="128587" y="105393"/>
            <a:ext cx="11896955" cy="6647832"/>
            <a:chOff x="128588" y="1001713"/>
            <a:chExt cx="8805862" cy="4808537"/>
          </a:xfrm>
        </p:grpSpPr>
        <p:sp>
          <p:nvSpPr>
            <p:cNvPr id="4" name="Прямоугольный треугольник 3">
              <a:extLst>
                <a:ext uri="{FF2B5EF4-FFF2-40B4-BE49-F238E27FC236}">
                  <a16:creationId xmlns="" xmlns:a16="http://schemas.microsoft.com/office/drawing/2014/main" id="{348120A5-7C98-4006-82D3-335F0FCB856D}"/>
                </a:ext>
              </a:extLst>
            </p:cNvPr>
            <p:cNvSpPr/>
            <p:nvPr/>
          </p:nvSpPr>
          <p:spPr>
            <a:xfrm rot="16200000">
              <a:off x="5292725" y="2168525"/>
              <a:ext cx="3641725" cy="3641725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  <p:sp>
          <p:nvSpPr>
            <p:cNvPr id="5" name="Прямоугольный треугольник 4">
              <a:extLst>
                <a:ext uri="{FF2B5EF4-FFF2-40B4-BE49-F238E27FC236}">
                  <a16:creationId xmlns="" xmlns:a16="http://schemas.microsoft.com/office/drawing/2014/main" id="{53A168C5-A50C-4199-B476-B01A14CA819D}"/>
                </a:ext>
              </a:extLst>
            </p:cNvPr>
            <p:cNvSpPr/>
            <p:nvPr/>
          </p:nvSpPr>
          <p:spPr>
            <a:xfrm rot="5400000">
              <a:off x="128588" y="1001713"/>
              <a:ext cx="914400" cy="914400"/>
            </a:xfrm>
            <a:prstGeom prst="rtTriangle">
              <a:avLst/>
            </a:prstGeom>
            <a:solidFill>
              <a:schemeClr val="accent1">
                <a:lumMod val="40000"/>
                <a:lumOff val="6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</p:grp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F605B779-6CDF-4992-A43E-15AFEB16F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87554174"/>
              </p:ext>
            </p:extLst>
          </p:nvPr>
        </p:nvGraphicFramePr>
        <p:xfrm>
          <a:off x="590549" y="104775"/>
          <a:ext cx="11058525" cy="667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Блок-схема: документ 7">
            <a:extLst>
              <a:ext uri="{FF2B5EF4-FFF2-40B4-BE49-F238E27FC236}">
                <a16:creationId xmlns="" xmlns:a16="http://schemas.microsoft.com/office/drawing/2014/main" id="{ACEB01E0-40FF-4DCD-A0EC-7D2878BA0C4E}"/>
              </a:ext>
            </a:extLst>
          </p:cNvPr>
          <p:cNvSpPr/>
          <p:nvPr/>
        </p:nvSpPr>
        <p:spPr>
          <a:xfrm>
            <a:off x="263683" y="204137"/>
            <a:ext cx="2174718" cy="938863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anchor="ctr"/>
          <a:lstStyle/>
          <a:p>
            <a:pPr algn="ctr">
              <a:defRPr/>
            </a:pPr>
            <a:r>
              <a:rPr lang="ru-RU" sz="1200" b="1" dirty="0">
                <a:solidFill>
                  <a:prstClr val="white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Территориальная программа ОМС</a:t>
            </a:r>
          </a:p>
        </p:txBody>
      </p:sp>
    </p:spTree>
    <p:extLst>
      <p:ext uri="{BB962C8B-B14F-4D97-AF65-F5344CB8AC3E}">
        <p14:creationId xmlns:p14="http://schemas.microsoft.com/office/powerpoint/2010/main" val="3415576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A3ADFBD3-F455-4AE9-9F62-0DEF45D99C2D}"/>
              </a:ext>
            </a:extLst>
          </p:cNvPr>
          <p:cNvGrpSpPr/>
          <p:nvPr/>
        </p:nvGrpSpPr>
        <p:grpSpPr>
          <a:xfrm>
            <a:off x="128587" y="105393"/>
            <a:ext cx="11896955" cy="6647832"/>
            <a:chOff x="128588" y="1001713"/>
            <a:chExt cx="8805862" cy="4808537"/>
          </a:xfrm>
        </p:grpSpPr>
        <p:sp>
          <p:nvSpPr>
            <p:cNvPr id="4" name="Прямоугольный треугольник 3">
              <a:extLst>
                <a:ext uri="{FF2B5EF4-FFF2-40B4-BE49-F238E27FC236}">
                  <a16:creationId xmlns="" xmlns:a16="http://schemas.microsoft.com/office/drawing/2014/main" id="{262E0B2B-766E-495C-9693-74F392FE0D3E}"/>
                </a:ext>
              </a:extLst>
            </p:cNvPr>
            <p:cNvSpPr/>
            <p:nvPr/>
          </p:nvSpPr>
          <p:spPr>
            <a:xfrm rot="16200000">
              <a:off x="5292725" y="2168525"/>
              <a:ext cx="3641725" cy="3641725"/>
            </a:xfrm>
            <a:prstGeom prst="rtTriangle">
              <a:avLst/>
            </a:prstGeom>
            <a:solidFill>
              <a:schemeClr val="accent1">
                <a:lumMod val="60000"/>
                <a:lumOff val="40000"/>
                <a:alpha val="20000"/>
              </a:schemeClr>
            </a:solidFill>
            <a:ln>
              <a:solidFill>
                <a:schemeClr val="bg1">
                  <a:alpha val="2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  <p:sp>
          <p:nvSpPr>
            <p:cNvPr id="5" name="Прямоугольный треугольник 4">
              <a:extLst>
                <a:ext uri="{FF2B5EF4-FFF2-40B4-BE49-F238E27FC236}">
                  <a16:creationId xmlns="" xmlns:a16="http://schemas.microsoft.com/office/drawing/2014/main" id="{2A20DA31-E480-4FC2-958B-3EB9555BFEDD}"/>
                </a:ext>
              </a:extLst>
            </p:cNvPr>
            <p:cNvSpPr/>
            <p:nvPr/>
          </p:nvSpPr>
          <p:spPr>
            <a:xfrm rot="5400000">
              <a:off x="128588" y="1001713"/>
              <a:ext cx="914400" cy="914400"/>
            </a:xfrm>
            <a:prstGeom prst="rtTriangle">
              <a:avLst/>
            </a:prstGeom>
            <a:solidFill>
              <a:schemeClr val="accent1">
                <a:lumMod val="40000"/>
                <a:lumOff val="60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>
                <a:latin typeface="PT Astra Serif" panose="020A0603040505020204" pitchFamily="18" charset="-52"/>
                <a:ea typeface="PT Astra Serif" panose="020A0603040505020204" pitchFamily="18" charset="-52"/>
              </a:endParaRPr>
            </a:p>
          </p:txBody>
        </p:sp>
      </p:grp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F605B779-6CDF-4992-A43E-15AFEB16FFD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78084267"/>
              </p:ext>
            </p:extLst>
          </p:nvPr>
        </p:nvGraphicFramePr>
        <p:xfrm>
          <a:off x="590549" y="104775"/>
          <a:ext cx="11058525" cy="667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Блок-схема: документ 7">
            <a:extLst>
              <a:ext uri="{FF2B5EF4-FFF2-40B4-BE49-F238E27FC236}">
                <a16:creationId xmlns="" xmlns:a16="http://schemas.microsoft.com/office/drawing/2014/main" id="{2B7BB0C4-6F34-4067-93CE-EFAF5C62CA98}"/>
              </a:ext>
            </a:extLst>
          </p:cNvPr>
          <p:cNvSpPr/>
          <p:nvPr/>
        </p:nvSpPr>
        <p:spPr>
          <a:xfrm>
            <a:off x="263682" y="204138"/>
            <a:ext cx="2140851" cy="879596"/>
          </a:xfrm>
          <a:prstGeom prst="flowChartDocumen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softEdge rad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2234" tIns="31117" rIns="62234" bIns="31117" anchor="ctr"/>
          <a:lstStyle/>
          <a:p>
            <a:pPr algn="ctr">
              <a:defRPr/>
            </a:pPr>
            <a:r>
              <a:rPr lang="ru-RU" sz="1200" b="1" dirty="0">
                <a:solidFill>
                  <a:prstClr val="white"/>
                </a:solidFill>
                <a:latin typeface="PT Astra Serif" panose="020A0603040505020204" pitchFamily="18" charset="-52"/>
                <a:ea typeface="PT Astra Serif" panose="020A0603040505020204" pitchFamily="18" charset="-52"/>
                <a:cs typeface="Segoe UI" pitchFamily="34" charset="0"/>
              </a:rPr>
              <a:t>Территориальная программа ОМС</a:t>
            </a:r>
          </a:p>
        </p:txBody>
      </p:sp>
    </p:spTree>
    <p:extLst>
      <p:ext uri="{BB962C8B-B14F-4D97-AF65-F5344CB8AC3E}">
        <p14:creationId xmlns:p14="http://schemas.microsoft.com/office/powerpoint/2010/main" val="21470844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71</Words>
  <Application>Microsoft Office PowerPoint</Application>
  <PresentationFormat>Широкоэкранный</PresentationFormat>
  <Paragraphs>28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PT Astra Serif</vt:lpstr>
      <vt:lpstr>Segoe UI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admx</dc:creator>
  <cp:lastModifiedBy>Водкина Татьяна Яковлевна</cp:lastModifiedBy>
  <cp:revision>26</cp:revision>
  <dcterms:created xsi:type="dcterms:W3CDTF">2021-06-28T06:15:39Z</dcterms:created>
  <dcterms:modified xsi:type="dcterms:W3CDTF">2021-06-30T05:21:40Z</dcterms:modified>
</cp:coreProperties>
</file>