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61" r:id="rId2"/>
  </p:sldMasterIdLst>
  <p:notesMasterIdLst>
    <p:notesMasterId r:id="rId12"/>
  </p:notesMasterIdLst>
  <p:sldIdLst>
    <p:sldId id="271" r:id="rId3"/>
    <p:sldId id="262" r:id="rId4"/>
    <p:sldId id="277" r:id="rId5"/>
    <p:sldId id="275" r:id="rId6"/>
    <p:sldId id="269" r:id="rId7"/>
    <p:sldId id="274" r:id="rId8"/>
    <p:sldId id="278" r:id="rId9"/>
    <p:sldId id="258" r:id="rId10"/>
    <p:sldId id="279" r:id="rId11"/>
  </p:sldIdLst>
  <p:sldSz cx="9144000" cy="5143500" type="screen16x9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F0D6"/>
    <a:srgbClr val="047BCC"/>
    <a:srgbClr val="2161AF"/>
    <a:srgbClr val="387398"/>
    <a:srgbClr val="B3C010"/>
    <a:srgbClr val="34D4D8"/>
    <a:srgbClr val="3DE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7893" autoAdjust="0"/>
  </p:normalViewPr>
  <p:slideViewPr>
    <p:cSldViewPr showGuides="1">
      <p:cViewPr varScale="1">
        <p:scale>
          <a:sx n="150" d="100"/>
          <a:sy n="150" d="100"/>
        </p:scale>
        <p:origin x="-50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Relationship Id="rId4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392229146256475"/>
          <c:y val="0.18141755679119481"/>
          <c:w val="0.48198331498520364"/>
          <c:h val="0.705196470214308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6884961014432739"/>
                  <c:y val="-7.2944231957345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4C-4005-9784-013393FB6D90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4C-4005-9784-013393FB6D90}"/>
                </c:ext>
              </c:extLst>
            </c:dLbl>
            <c:dLbl>
              <c:idx val="2"/>
              <c:layout>
                <c:manualLayout>
                  <c:x val="0.13680664269626611"/>
                  <c:y val="8.9780263341154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4C-4005-9784-013393FB6D9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Государственные учреждения здравоохранения</c:v>
                </c:pt>
                <c:pt idx="1">
                  <c:v>Федеральные и ведомственные учреждения здравоохранения </c:v>
                </c:pt>
                <c:pt idx="2">
                  <c:v>Учреждения частной формы собственности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</c:v>
                </c:pt>
                <c:pt idx="1">
                  <c:v>3</c:v>
                </c:pt>
                <c:pt idx="2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4C-4005-9784-013393FB6D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191852420438136"/>
          <c:y val="0.19598265340398308"/>
          <c:w val="0.32183141267131937"/>
          <c:h val="0.65661549120231999"/>
        </c:manualLayout>
      </c:layout>
      <c:overlay val="0"/>
      <c:txPr>
        <a:bodyPr/>
        <a:lstStyle/>
        <a:p>
          <a:pPr>
            <a:defRPr sz="1400">
              <a:latin typeface="PT Astra Serif" pitchFamily="18" charset="-52"/>
              <a:ea typeface="PT Astra Serif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8882293501782"/>
          <c:y val="4.3285743408836085E-2"/>
          <c:w val="0.88127205442781487"/>
          <c:h val="0.711245197059071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'[Лист в Презентация к Правлению ТФОМС на 18.05.2021 года (ФЭО).pptx]Лист1'!$B$1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4 509,</a:t>
                    </a:r>
                    <a:r>
                      <a:rPr lang="en-US" smtClean="0"/>
                      <a:t>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404,3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486,5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'[Лист в Презентация к Правлению ТФОМС на 18.05.2021 года (ФЭО).pptx]Лист1'!$A$2:$A$4</c:f>
              <c:strCache>
                <c:ptCount val="3"/>
                <c:pt idx="0">
                  <c:v>Государственные учреждения здравоохранения</c:v>
                </c:pt>
                <c:pt idx="1">
                  <c:v>Федеральные и ведомственные учреждения здравоохранения</c:v>
                </c:pt>
                <c:pt idx="2">
                  <c:v>учреждения частной формы собственности</c:v>
                </c:pt>
              </c:strCache>
            </c:strRef>
          </c:cat>
          <c:val>
            <c:numRef>
              <c:f>'[Лист в Презентация к Правлению ТФОМС на 18.05.2021 года (ФЭО).pptx]Лист1'!$B$2:$B$4</c:f>
              <c:numCache>
                <c:formatCode>#,##0.00</c:formatCode>
                <c:ptCount val="3"/>
                <c:pt idx="0">
                  <c:v>2772.1</c:v>
                </c:pt>
                <c:pt idx="1">
                  <c:v>229.2</c:v>
                </c:pt>
                <c:pt idx="2">
                  <c:v>292.2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5C-4EBD-ACE0-9BA93F486CE5}"/>
            </c:ext>
          </c:extLst>
        </c:ser>
        <c:ser>
          <c:idx val="1"/>
          <c:order val="1"/>
          <c:tx>
            <c:strRef>
              <c:f>'[Лист в Презентация к Правлению ТФОМС на 18.05.2021 года (ФЭО).pptx]Лист1'!$C$1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5 542,0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248,8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445,9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'[Лист в Презентация к Правлению ТФОМС на 18.05.2021 года (ФЭО).pptx]Лист1'!$A$2:$A$4</c:f>
              <c:strCache>
                <c:ptCount val="3"/>
                <c:pt idx="0">
                  <c:v>Государственные учреждения здравоохранения</c:v>
                </c:pt>
                <c:pt idx="1">
                  <c:v>Федеральные и ведомственные учреждения здравоохранения</c:v>
                </c:pt>
                <c:pt idx="2">
                  <c:v>учреждения частной формы собственности</c:v>
                </c:pt>
              </c:strCache>
            </c:strRef>
          </c:cat>
          <c:val>
            <c:numRef>
              <c:f>'[Лист в Презентация к Правлению ТФОМС на 18.05.2021 года (ФЭО).pptx]Лист1'!$C$2:$C$4</c:f>
              <c:numCache>
                <c:formatCode>#,##0.00</c:formatCode>
                <c:ptCount val="3"/>
                <c:pt idx="0">
                  <c:v>3129.6</c:v>
                </c:pt>
                <c:pt idx="1">
                  <c:v>150.6</c:v>
                </c:pt>
                <c:pt idx="2">
                  <c:v>259.39999999999998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5C-4EBD-ACE0-9BA93F486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9435776"/>
        <c:axId val="74498048"/>
      </c:barChart>
      <c:catAx>
        <c:axId val="11943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4498048"/>
        <c:crosses val="autoZero"/>
        <c:auto val="1"/>
        <c:lblAlgn val="ctr"/>
        <c:lblOffset val="100"/>
        <c:noMultiLvlLbl val="0"/>
      </c:catAx>
      <c:valAx>
        <c:axId val="74498048"/>
        <c:scaling>
          <c:logBase val="10"/>
          <c:orientation val="minMax"/>
          <c:max val="400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43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Медицинская помощь в условиях круглосуточного стационара                                      (3 081,4 млн.руб.)</c:v>
                </c:pt>
                <c:pt idx="1">
                  <c:v>Медицинская помощь амбулаторных условиях      (2 263,5 млн. руб.)</c:v>
                </c:pt>
                <c:pt idx="2">
                  <c:v>Медицинская помощь в условиях дневного стационара                           (506,5 млн.руб.)</c:v>
                </c:pt>
                <c:pt idx="3">
                  <c:v>Скорая медицинская помощь                                 (385,3 млн. руб.)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0.49409999999999998</c:v>
                </c:pt>
                <c:pt idx="1">
                  <c:v>0.3629</c:v>
                </c:pt>
                <c:pt idx="2">
                  <c:v>8.1199999999999994E-2</c:v>
                </c:pt>
                <c:pt idx="3">
                  <c:v>6.1800000000000001E-2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8A-4C59-B03E-D0E34107C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>
              <a:latin typeface="PT Astra Serif" pitchFamily="18" charset="-52"/>
              <a:ea typeface="PT Astra Serif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34547244094488E-2"/>
          <c:y val="5.0351796228990428E-2"/>
          <c:w val="0.90265452755905506"/>
          <c:h val="0.681984243814179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153-4A57-A999-FE04DD91A9D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153-4A57-A999-FE04DD91A9D7}"/>
              </c:ext>
            </c:extLst>
          </c:dPt>
          <c:dLbls>
            <c:dLbl>
              <c:idx val="0"/>
              <c:layout>
                <c:manualLayout>
                  <c:x val="1.1565199495138062E-2"/>
                  <c:y val="-8.81846461504277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53-4A57-A999-FE04DD91A9D7}"/>
                </c:ext>
              </c:extLst>
            </c:dLbl>
            <c:dLbl>
              <c:idx val="1"/>
              <c:layout>
                <c:manualLayout>
                  <c:x val="7.228249684461183E-3"/>
                  <c:y val="-7.602124668140321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53-4A57-A999-FE04DD91A9D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41.13</c:v>
                </c:pt>
                <c:pt idx="1">
                  <c:v>280.55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153-4A57-A999-FE04DD91A9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14976"/>
        <c:axId val="118436928"/>
        <c:axId val="0"/>
      </c:bar3DChart>
      <c:catAx>
        <c:axId val="44149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8436928"/>
        <c:crosses val="autoZero"/>
        <c:auto val="1"/>
        <c:lblAlgn val="ctr"/>
        <c:lblOffset val="100"/>
        <c:noMultiLvlLbl val="0"/>
      </c:catAx>
      <c:valAx>
        <c:axId val="118436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14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0.35238</cdr:x>
      <cdr:y>0.01994</cdr:y>
    </cdr:from>
    <cdr:to>
      <cdr:x>0.41905</cdr:x>
      <cdr:y>0.29918</cdr:y>
    </cdr:to>
    <cdr:sp macro="" textlink="">
      <cdr:nvSpPr>
        <cdr:cNvPr id="2" name="Стрелка: вверх 1">
          <a:extLst xmlns:a="http://schemas.openxmlformats.org/drawingml/2006/main">
            <a:ext uri="{FF2B5EF4-FFF2-40B4-BE49-F238E27FC236}">
              <a16:creationId xmlns:a16="http://schemas.microsoft.com/office/drawing/2014/main" xmlns="" id="{D803861F-ABDB-4B79-8EC9-B67460839CCB}"/>
            </a:ext>
          </a:extLst>
        </cdr:cNvPr>
        <cdr:cNvSpPr/>
      </cdr:nvSpPr>
      <cdr:spPr>
        <a:xfrm xmlns:a="http://schemas.openxmlformats.org/drawingml/2006/main">
          <a:off x="2664289" y="71989"/>
          <a:ext cx="504062" cy="1008130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" rtlCol="0" anchor="ctr"/>
        <a:lstStyle xmlns:a="http://schemas.openxmlformats.org/drawingml/2006/main"/>
        <a:p xmlns:a="http://schemas.openxmlformats.org/drawingml/2006/main">
          <a:r>
            <a:rPr lang="en-US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+ </a:t>
          </a:r>
          <a:r>
            <a:rPr lang="ru-RU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1 033,0</a:t>
          </a:r>
          <a:endParaRPr lang="ru-RU" sz="1400" dirty="0">
            <a:solidFill>
              <a:schemeClr val="tx1"/>
            </a:solidFill>
            <a:latin typeface="PT Astra Serif" pitchFamily="18" charset="-52"/>
            <a:ea typeface="PT Astra Serif" pitchFamily="18" charset="-52"/>
          </a:endParaRPr>
        </a:p>
      </cdr:txBody>
    </cdr:sp>
  </cdr:relSizeAnchor>
  <cdr:relSizeAnchor xmlns:cdr="http://schemas.openxmlformats.org/drawingml/2006/chartDrawing">
    <cdr:from>
      <cdr:x>0.62857</cdr:x>
      <cdr:y>0.35901</cdr:y>
    </cdr:from>
    <cdr:to>
      <cdr:x>0.69524</cdr:x>
      <cdr:y>0.65819</cdr:y>
    </cdr:to>
    <cdr:sp macro="" textlink="">
      <cdr:nvSpPr>
        <cdr:cNvPr id="3" name="Стрелка: вверх 2">
          <a:extLst xmlns:a="http://schemas.openxmlformats.org/drawingml/2006/main">
            <a:ext uri="{FF2B5EF4-FFF2-40B4-BE49-F238E27FC236}">
              <a16:creationId xmlns:a16="http://schemas.microsoft.com/office/drawing/2014/main" xmlns="" id="{994E7B51-4749-4E61-98D2-34D725600311}"/>
            </a:ext>
          </a:extLst>
        </cdr:cNvPr>
        <cdr:cNvSpPr/>
      </cdr:nvSpPr>
      <cdr:spPr>
        <a:xfrm xmlns:a="http://schemas.openxmlformats.org/drawingml/2006/main" rot="10800000">
          <a:off x="4752523" y="1296140"/>
          <a:ext cx="504060" cy="1080121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>
              <a:latin typeface="PT Astra Serif" pitchFamily="18" charset="-52"/>
              <a:ea typeface="PT Astra Serif" pitchFamily="18" charset="-52"/>
            </a:rPr>
            <a:t>---</a:t>
          </a:r>
          <a:r>
            <a:rPr lang="en-US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-</a:t>
          </a:r>
          <a:r>
            <a:rPr lang="ru-RU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155,5</a:t>
          </a:r>
          <a:endParaRPr lang="ru-RU" sz="1400" dirty="0">
            <a:latin typeface="PT Astra Serif" pitchFamily="18" charset="-52"/>
            <a:ea typeface="PT Astra Serif" pitchFamily="18" charset="-52"/>
          </a:endParaRPr>
        </a:p>
      </cdr:txBody>
    </cdr:sp>
  </cdr:relSizeAnchor>
  <cdr:relSizeAnchor xmlns:cdr="http://schemas.openxmlformats.org/drawingml/2006/chartDrawing">
    <cdr:from>
      <cdr:x>0.92381</cdr:x>
      <cdr:y>0.37896</cdr:y>
    </cdr:from>
    <cdr:to>
      <cdr:x>0.99048</cdr:x>
      <cdr:y>0.65819</cdr:y>
    </cdr:to>
    <cdr:sp macro="" textlink="">
      <cdr:nvSpPr>
        <cdr:cNvPr id="4" name="Стрелка: вверх 3">
          <a:extLst xmlns:a="http://schemas.openxmlformats.org/drawingml/2006/main">
            <a:ext uri="{FF2B5EF4-FFF2-40B4-BE49-F238E27FC236}">
              <a16:creationId xmlns:a16="http://schemas.microsoft.com/office/drawing/2014/main" xmlns="" id="{EDAD4932-0007-47E4-8AE3-D75D828BAACD}"/>
            </a:ext>
          </a:extLst>
        </cdr:cNvPr>
        <cdr:cNvSpPr/>
      </cdr:nvSpPr>
      <cdr:spPr>
        <a:xfrm xmlns:a="http://schemas.openxmlformats.org/drawingml/2006/main" rot="10800000">
          <a:off x="6984773" y="1368151"/>
          <a:ext cx="504057" cy="1008112"/>
        </a:xfrm>
        <a:prstGeom xmlns:a="http://schemas.openxmlformats.org/drawingml/2006/main" prst="upArrow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 smtClean="0">
              <a:latin typeface="PT Astra Serif" pitchFamily="18" charset="-52"/>
              <a:ea typeface="PT Astra Serif" pitchFamily="18" charset="-52"/>
            </a:rPr>
            <a:t>--</a:t>
          </a:r>
          <a:r>
            <a:rPr lang="en-US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-</a:t>
          </a:r>
          <a:r>
            <a:rPr lang="ru-RU" sz="1400" dirty="0" smtClean="0">
              <a:solidFill>
                <a:schemeClr val="tx1"/>
              </a:solidFill>
              <a:latin typeface="PT Astra Serif" pitchFamily="18" charset="-52"/>
              <a:ea typeface="PT Astra Serif" pitchFamily="18" charset="-52"/>
            </a:rPr>
            <a:t>40,6</a:t>
          </a:r>
          <a:endParaRPr lang="ru-RU" sz="1400" dirty="0">
            <a:latin typeface="PT Astra Serif" pitchFamily="18" charset="-52"/>
            <a:ea typeface="PT Astra Serif" pitchFamily="18" charset="-52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pPr>
              <a:defRPr/>
            </a:pPr>
            <a:fld id="{FC8FBFF0-DBEB-4C44-A8E3-4E0CB24BEBE4}" type="datetimeFigureOut">
              <a:rPr lang="ru-RU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pPr>
              <a:defRPr/>
            </a:pPr>
            <a:fld id="{5DA6044B-2AB9-46E1-AD1A-E6CCEDA32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81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7BAFDA65-0149-4EAE-99AA-D3AC4F291E6F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6061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43E293-DA71-4525-ACC6-2A0DE10D344F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43E293-DA71-4525-ACC6-2A0DE10D344F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39458" indent="-284407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37628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592679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47730" indent="-227526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02781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57833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12884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67935" indent="-2275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443E293-DA71-4525-ACC6-2A0DE10D344F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69448-1542-4771-A6CF-DD6F49C81A5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9E1A-B3DE-4FCD-AF83-B42EAD7B4D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9CB4-3485-4156-8D5A-139E4C576ED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FCC7-52D7-4C74-8C71-E15A620F7F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86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6448-EC26-4CDF-AEB9-3D7D7C13FD6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4841-D98C-4A6A-BFFF-5AEE5E586F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14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C6BE1-2BA6-4066-B385-5DD9537BB830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70456-6F57-42DA-B3AA-164D258971B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68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36DE47-1801-426D-B34E-D69F2F0F398E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D055BA-C732-48F8-9E88-53E8F4F2888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62465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A0B17-0F47-4297-88B8-0545CF59A387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CB1F02-9111-4B35-8AC0-901122F089F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372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D9430B-D292-44E9-83E3-BC4438C68DDA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3B6B6-C897-461A-822F-69B24F3E5DD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5691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B0B75-D466-40FA-8017-AFCC1BA79262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608B-A40D-4748-87A5-E8E7D269D6A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4034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14DF3-F244-434A-BA6B-7ADEF4C94211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FF1FB-E851-4E90-B0B6-1C6968CED83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3839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3893B-1AAE-4384-9B52-1CF88B884B21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A4D59-3BD8-40E3-A138-9D17BA83FA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153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D98AF0-FB58-4D0E-B2D0-2B93DFDE4DCA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AC0A9-229F-4409-BBED-A65C6963C15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301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2B2D7-2AB7-4D15-A7DB-DEE1E1A409F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1D8AE-8913-4B45-BFC3-AC50964389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2646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5C02B-C92C-46B8-82C2-7AC71D748E39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5A81B-7222-4F9F-9B82-DC77FBA2105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0541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9EC4FA-CFBC-466E-BC59-16CF3F76A061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3E0ACC-B4BD-4FD6-BCEF-6801958F25B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7964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55EEE-2A36-44CB-91C1-49CB01647494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C0698-2BAD-4B6B-8C30-7CEB01E8F29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228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7FC1-C745-40BB-97D7-AEABD8F8E5D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1FF8-9697-4D4A-818E-AA2D9FCAAC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458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9933-BD1B-401F-B737-3BA6B04D7A6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872D-64CD-424A-92A5-43CA7B32E6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22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BC96E-8584-4C3D-A763-37DD24F95F7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49D1-75FC-4389-B3DC-451C2304A2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610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DC31C-0C4D-4587-9A6B-3FD3075738E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A8DCB-9984-4C07-AE36-9F1926F8E8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405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02452-1917-4536-987D-ACF6E8B325C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4417-E0FC-4D94-9256-B1080F5059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342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561AE-8B77-4B0D-AB18-8C3595E11F2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AD8DB-8A2C-44B1-8A2B-F0F044E741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734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8C7CB-EEA1-4B66-BAA1-7B0574AFA51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C33BF-862A-4261-B7B7-741D576A58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445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C935C8-7834-4A52-A1A0-CBCD676AE5E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29.06.2021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3C9577-7053-45D4-A21D-546A36FED2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15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047666-42D0-4672-8DF8-9E80E9AD17AD}" type="datetimeFigureOut">
              <a:rPr lang="ru-RU" smtClean="0"/>
              <a:pPr>
                <a:defRPr/>
              </a:pPr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E3271B-B0B8-4BB8-9FE6-D053FC2DFB9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066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1275" y="-22225"/>
            <a:ext cx="9185275" cy="5165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-98425" y="1816102"/>
            <a:ext cx="9432925" cy="113506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 descr="Картинки по запросу тфомс ульяновской област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400052"/>
            <a:ext cx="849312" cy="849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Герб Ульяновской области (2013).sv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663" y="400050"/>
            <a:ext cx="1060450" cy="1003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Прямоугольник 11"/>
          <p:cNvSpPr>
            <a:spLocks noChangeArrowheads="1"/>
          </p:cNvSpPr>
          <p:nvPr/>
        </p:nvSpPr>
        <p:spPr bwMode="auto">
          <a:xfrm>
            <a:off x="971554" y="1787525"/>
            <a:ext cx="733821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Информация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о финансировании системы ОМС                     за </a:t>
            </a:r>
            <a:r>
              <a:rPr lang="ru-RU" sz="2800" b="1" dirty="0" smtClean="0">
                <a:solidFill>
                  <a:prstClr val="black"/>
                </a:solidFill>
                <a:latin typeface="PT Astra Serif" pitchFamily="18" charset="-52"/>
              </a:rPr>
              <a:t>январь-май </a:t>
            </a:r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2021 года</a:t>
            </a:r>
          </a:p>
          <a:p>
            <a:pPr algn="r"/>
            <a:endParaRPr lang="ru-RU" sz="2800" b="1" dirty="0">
              <a:solidFill>
                <a:prstClr val="black"/>
              </a:solidFill>
              <a:latin typeface="PT Astra Serif" pitchFamily="18" charset="-52"/>
            </a:endParaRPr>
          </a:p>
          <a:p>
            <a:pPr algn="r"/>
            <a:r>
              <a:rPr lang="ru-RU" sz="2800" b="1" dirty="0">
                <a:solidFill>
                  <a:prstClr val="black"/>
                </a:solidFill>
                <a:latin typeface="PT Astra Serif" pitchFamily="18" charset="-52"/>
              </a:rPr>
              <a:t> </a:t>
            </a:r>
          </a:p>
          <a:p>
            <a:pPr algn="r"/>
            <a:r>
              <a:rPr lang="ru-RU" sz="2000" b="1" i="1" dirty="0">
                <a:solidFill>
                  <a:prstClr val="black"/>
                </a:solidFill>
                <a:latin typeface="PT Astra Serif" pitchFamily="18" charset="-52"/>
              </a:rPr>
              <a:t>Директор ТФОМС </a:t>
            </a:r>
            <a:endParaRPr lang="en-US" sz="2000" b="1" i="1" dirty="0">
              <a:solidFill>
                <a:prstClr val="black"/>
              </a:solidFill>
              <a:latin typeface="PT Astra Serif" pitchFamily="18" charset="-52"/>
            </a:endParaRPr>
          </a:p>
          <a:p>
            <a:pPr algn="r"/>
            <a:r>
              <a:rPr lang="ru-RU" sz="2000" b="1" i="1" dirty="0" err="1">
                <a:solidFill>
                  <a:prstClr val="black"/>
                </a:solidFill>
                <a:latin typeface="PT Astra Serif" pitchFamily="18" charset="-52"/>
              </a:rPr>
              <a:t>Буцкая</a:t>
            </a:r>
            <a:r>
              <a:rPr lang="ru-RU" sz="2000" b="1" i="1" dirty="0">
                <a:solidFill>
                  <a:prstClr val="black"/>
                </a:solidFill>
                <a:latin typeface="PT Astra Serif" pitchFamily="18" charset="-52"/>
              </a:rPr>
              <a:t> Е.В.</a:t>
            </a:r>
          </a:p>
        </p:txBody>
      </p:sp>
    </p:spTree>
    <p:extLst>
      <p:ext uri="{BB962C8B-B14F-4D97-AF65-F5344CB8AC3E}">
        <p14:creationId xmlns:p14="http://schemas.microsoft.com/office/powerpoint/2010/main" val="109841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92546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Заголовок 1"/>
          <p:cNvSpPr>
            <a:spLocks noGrp="1"/>
          </p:cNvSpPr>
          <p:nvPr>
            <p:ph type="ctrTitle"/>
          </p:nvPr>
        </p:nvSpPr>
        <p:spPr>
          <a:xfrm>
            <a:off x="539750" y="230188"/>
            <a:ext cx="8204200" cy="757386"/>
          </a:xfrm>
        </p:spPr>
        <p:txBody>
          <a:bodyPr>
            <a:normAutofit fontScale="90000"/>
          </a:bodyPr>
          <a:lstStyle/>
          <a:p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Структура</a:t>
            </a:r>
            <a:b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</a:b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 медицинских организаций, участвующих в реализации ТПГГ Ульяновской области в части ОМС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78657823"/>
              </p:ext>
            </p:extLst>
          </p:nvPr>
        </p:nvGraphicFramePr>
        <p:xfrm>
          <a:off x="619497" y="555526"/>
          <a:ext cx="7920880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22225"/>
            <a:ext cx="9183688" cy="516572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Заголовок 1"/>
          <p:cNvSpPr>
            <a:spLocks noGrp="1"/>
          </p:cNvSpPr>
          <p:nvPr>
            <p:ph type="ctrTitle"/>
          </p:nvPr>
        </p:nvSpPr>
        <p:spPr>
          <a:xfrm>
            <a:off x="539750" y="230188"/>
            <a:ext cx="8204200" cy="829394"/>
          </a:xfrm>
        </p:spPr>
        <p:txBody>
          <a:bodyPr/>
          <a:lstStyle/>
          <a:p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Финансирование медицинских организаций, входящих в систему ОМС за </a:t>
            </a:r>
            <a:r>
              <a:rPr lang="ru-RU" altLang="ru-RU" sz="22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январь-май </a:t>
            </a: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года, млн. руб.</a:t>
            </a:r>
          </a:p>
        </p:txBody>
      </p:sp>
      <p:sp>
        <p:nvSpPr>
          <p:cNvPr id="9228" name="TextBox 48"/>
          <p:cNvSpPr txBox="1">
            <a:spLocks noChangeArrowheads="1"/>
          </p:cNvSpPr>
          <p:nvPr/>
        </p:nvSpPr>
        <p:spPr bwMode="auto">
          <a:xfrm>
            <a:off x="179392" y="4300538"/>
            <a:ext cx="8929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   </a:t>
            </a:r>
            <a:endParaRPr lang="ru-RU" altLang="ru-RU" sz="800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E647581-6580-4B40-B542-165A7E4BE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472428"/>
              </p:ext>
            </p:extLst>
          </p:nvPr>
        </p:nvGraphicFramePr>
        <p:xfrm>
          <a:off x="7884368" y="5203585"/>
          <a:ext cx="1001763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Worksheet" r:id="rId5" imgW="8934282" imgH="4581553" progId="Excel.Sheet.8">
                  <p:embed/>
                </p:oleObj>
              </mc:Choice>
              <mc:Fallback>
                <p:oleObj name="Worksheet" r:id="rId5" imgW="8934282" imgH="4581553" progId="Excel.Sheet.8">
                  <p:embed/>
                  <p:pic>
                    <p:nvPicPr>
                      <p:cNvPr id="2" name="Объект 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5203585"/>
                        <a:ext cx="1001763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1BB0F21B-0CED-4309-A0DE-A33FC601C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277578"/>
              </p:ext>
            </p:extLst>
          </p:nvPr>
        </p:nvGraphicFramePr>
        <p:xfrm>
          <a:off x="683569" y="1059583"/>
          <a:ext cx="7560840" cy="361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6107386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-22225"/>
            <a:ext cx="9183688" cy="516572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611560" y="50800"/>
            <a:ext cx="8132390" cy="100878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Структура финансовых затрат по видам медицинской помощи за </a:t>
            </a:r>
            <a:r>
              <a:rPr lang="ru-RU" altLang="ru-RU" sz="22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январь-май </a:t>
            </a:r>
            <a:r>
              <a:rPr lang="ru-RU" altLang="ru-RU" sz="2200" b="1" dirty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года</a:t>
            </a: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526751954"/>
              </p:ext>
            </p:extLst>
          </p:nvPr>
        </p:nvGraphicFramePr>
        <p:xfrm>
          <a:off x="1532731" y="52863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230769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2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92" y="339726"/>
            <a:ext cx="8497887" cy="431800"/>
          </a:xfrm>
        </p:spPr>
        <p:txBody>
          <a:bodyPr>
            <a:normAutofit fontScale="90000"/>
          </a:bodyPr>
          <a:lstStyle/>
          <a:p>
            <a:r>
              <a:rPr lang="ru-RU" altLang="ru-RU" sz="20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Финансирование медицинских организаций за </a:t>
            </a:r>
            <a:r>
              <a:rPr lang="ru-RU" altLang="ru-RU" sz="2000" dirty="0" smtClean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январь-май </a:t>
            </a:r>
            <a:r>
              <a:rPr lang="ru-RU" altLang="ru-RU" sz="20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2021 года:</a:t>
            </a:r>
            <a:br>
              <a:rPr lang="ru-RU" altLang="ru-RU" sz="20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</a:br>
            <a:r>
              <a:rPr lang="ru-RU" altLang="ru-RU" sz="16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                                                                                                                                                     </a:t>
            </a:r>
            <a:r>
              <a:rPr lang="en-US" altLang="ru-RU" sz="16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                          </a:t>
            </a:r>
            <a:r>
              <a:rPr lang="ru-RU" altLang="ru-RU" sz="11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  <a:t>млн. руб.</a:t>
            </a:r>
            <a:br>
              <a:rPr lang="ru-RU" altLang="ru-RU" sz="1100" dirty="0">
                <a:latin typeface="PT Astra Serif" pitchFamily="18" charset="-52"/>
                <a:ea typeface="PT Astra Serif" pitchFamily="18" charset="-52"/>
                <a:cs typeface="PT Astra Serif" pitchFamily="18" charset="-52"/>
              </a:rPr>
            </a:br>
            <a:endParaRPr lang="ru-RU" altLang="ru-RU" sz="1100" dirty="0">
              <a:latin typeface="PT Astra Serif" pitchFamily="18" charset="-52"/>
              <a:ea typeface="PT Astra Serif" pitchFamily="18" charset="-52"/>
              <a:cs typeface="PT Astra Serif" pitchFamily="18" charset="-52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897185"/>
              </p:ext>
            </p:extLst>
          </p:nvPr>
        </p:nvGraphicFramePr>
        <p:xfrm>
          <a:off x="611561" y="1059583"/>
          <a:ext cx="8280918" cy="37664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359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68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28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76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44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96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360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6107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Наименование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План финансирования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МО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Сумма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финансирования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 за </a:t>
                      </a:r>
                      <a:r>
                        <a:rPr lang="ru-RU" sz="1000" b="1" dirty="0" smtClean="0">
                          <a:effectLst/>
                          <a:latin typeface="PT Astra Serif"/>
                          <a:ea typeface="Times New Roman"/>
                        </a:rPr>
                        <a:t>январь-май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2021 года,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млн.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Сумма финансирования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за </a:t>
                      </a:r>
                      <a:r>
                        <a:rPr lang="ru-RU" sz="1000" b="1" dirty="0" smtClean="0">
                          <a:effectLst/>
                          <a:latin typeface="PT Astra Serif"/>
                          <a:ea typeface="Times New Roman"/>
                        </a:rPr>
                        <a:t>январь-май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2020 года,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выполнения  плана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4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Январь-май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2021 года,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млн.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Январь-май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2020 года,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млн.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2021г.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2020г.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Times New Roman"/>
                        </a:rPr>
                        <a:t>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PT Astra Serif"/>
                          <a:ea typeface="Times New Roman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Государственные учреждения здравоохранения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5 455,4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4 765,2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5 542,0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4 509,0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101,6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94,6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Федеральные учреждения здравоохранения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304,3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582,7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248,8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404,3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81,8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69,4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8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Другие формы собственности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607,0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578,2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445,9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486,5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73,5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84,1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4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Times New Roman"/>
                        </a:rPr>
                        <a:t>Итого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6 366,7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5 926,1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6 236,7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5 399,8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dirty="0">
                          <a:effectLst/>
                          <a:latin typeface="PT Astra Serif"/>
                          <a:ea typeface="Calibri"/>
                          <a:cs typeface="Times New Roman"/>
                        </a:rPr>
                        <a:t>91,1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9688" y="-22226"/>
            <a:ext cx="9183688" cy="5165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Заголовок 1"/>
          <p:cNvSpPr>
            <a:spLocks noGrp="1"/>
          </p:cNvSpPr>
          <p:nvPr>
            <p:ph type="ctrTitle"/>
          </p:nvPr>
        </p:nvSpPr>
        <p:spPr>
          <a:xfrm>
            <a:off x="539750" y="50800"/>
            <a:ext cx="8204200" cy="12969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latin typeface="PT Astra Serif"/>
                <a:ea typeface="Times New Roman"/>
                <a:cs typeface="Times New Roman"/>
              </a:rPr>
              <a:t>Расходы на лечение новой коронавирусной инфекции COVID-19 </a:t>
            </a:r>
            <a:r>
              <a:rPr lang="ru-RU" sz="2400" dirty="0" smtClean="0">
                <a:latin typeface="PT Astra Serif"/>
                <a:ea typeface="Times New Roman"/>
                <a:cs typeface="Times New Roman"/>
              </a:rPr>
              <a:t>в </a:t>
            </a:r>
            <a:r>
              <a:rPr lang="ru-RU" sz="2400" dirty="0">
                <a:latin typeface="PT Astra Serif"/>
                <a:ea typeface="Times New Roman"/>
                <a:cs typeface="Times New Roman"/>
              </a:rPr>
              <a:t>Ульяновской области за период </a:t>
            </a:r>
            <a:br>
              <a:rPr lang="ru-RU" sz="2400" dirty="0">
                <a:latin typeface="PT Astra Serif"/>
                <a:ea typeface="Times New Roman"/>
                <a:cs typeface="Times New Roman"/>
              </a:rPr>
            </a:br>
            <a:r>
              <a:rPr lang="ru-RU" sz="2400" dirty="0" smtClean="0">
                <a:latin typeface="PT Astra Serif"/>
                <a:ea typeface="Times New Roman"/>
                <a:cs typeface="Times New Roman"/>
              </a:rPr>
              <a:t>январь-ма</a:t>
            </a:r>
            <a:r>
              <a:rPr lang="ru-RU" sz="2400" dirty="0">
                <a:latin typeface="PT Astra Serif"/>
                <a:ea typeface="Times New Roman"/>
                <a:cs typeface="Times New Roman"/>
              </a:rPr>
              <a:t>й</a:t>
            </a:r>
            <a:r>
              <a:rPr lang="ru-RU" sz="2400" dirty="0" smtClean="0">
                <a:latin typeface="PT Astra Serif"/>
                <a:ea typeface="Times New Roman"/>
                <a:cs typeface="Times New Roman"/>
              </a:rPr>
              <a:t> </a:t>
            </a:r>
            <a:r>
              <a:rPr lang="ru-RU" sz="2400" dirty="0">
                <a:latin typeface="PT Astra Serif"/>
                <a:ea typeface="Times New Roman"/>
                <a:cs typeface="Times New Roman"/>
              </a:rPr>
              <a:t>2021 года </a:t>
            </a:r>
            <a:endParaRPr lang="ru-RU" altLang="ru-RU" sz="22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6600" y="1491630"/>
            <a:ext cx="2879576" cy="10690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1 325,45 </a:t>
            </a:r>
            <a:r>
              <a:rPr lang="ru-RU" sz="1400" b="1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млн. рублей </a:t>
            </a:r>
            <a:r>
              <a:rPr lang="ru-RU" sz="1200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или </a:t>
            </a:r>
            <a:r>
              <a:rPr lang="ru-RU" sz="1400" b="1" dirty="0" smtClean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21,3 </a:t>
            </a:r>
            <a:r>
              <a:rPr lang="ru-RU" sz="1400" b="1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%</a:t>
            </a:r>
            <a:r>
              <a:rPr lang="ru-RU" sz="1200" dirty="0">
                <a:solidFill>
                  <a:schemeClr val="tx1"/>
                </a:solidFill>
                <a:latin typeface="PT Astra Serif"/>
                <a:ea typeface="Times New Roman"/>
                <a:cs typeface="Times New Roman"/>
              </a:rPr>
              <a:t>        от общего финансового обеспечения медицинской помощи по обязательному медицинскому страхованию</a:t>
            </a:r>
            <a:endParaRPr lang="ru-RU" sz="1200" dirty="0">
              <a:solidFill>
                <a:schemeClr val="tx1"/>
              </a:solidFill>
              <a:latin typeface="PT Astra Serif" pitchFamily="18" charset="-52"/>
              <a:cs typeface="Arial" charset="0"/>
            </a:endParaRPr>
          </a:p>
        </p:txBody>
      </p:sp>
      <p:sp>
        <p:nvSpPr>
          <p:cNvPr id="10252" name="TextBox 48"/>
          <p:cNvSpPr txBox="1">
            <a:spLocks noChangeArrowheads="1"/>
          </p:cNvSpPr>
          <p:nvPr/>
        </p:nvSpPr>
        <p:spPr bwMode="auto">
          <a:xfrm>
            <a:off x="179392" y="4300538"/>
            <a:ext cx="8929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   </a:t>
            </a:r>
            <a:endParaRPr lang="ru-RU" altLang="ru-RU" sz="800" b="1" dirty="0"/>
          </a:p>
        </p:txBody>
      </p:sp>
      <p:sp>
        <p:nvSpPr>
          <p:cNvPr id="3" name="Стрелка вниз 2"/>
          <p:cNvSpPr/>
          <p:nvPr/>
        </p:nvSpPr>
        <p:spPr>
          <a:xfrm rot="2708021">
            <a:off x="2969132" y="2532694"/>
            <a:ext cx="863050" cy="1627003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на лечение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COVID-19</a:t>
            </a:r>
            <a:endParaRPr lang="ru-RU" sz="1200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4083918"/>
            <a:ext cx="1872208" cy="648072"/>
          </a:xfrm>
          <a:prstGeom prst="rect">
            <a:avLst/>
          </a:prstGeom>
          <a:solidFill>
            <a:srgbClr val="387398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</a:rPr>
              <a:t>1 219,33        </a:t>
            </a:r>
            <a:r>
              <a:rPr lang="ru-RU" dirty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</a:rPr>
              <a:t>млн. руб.</a:t>
            </a:r>
          </a:p>
        </p:txBody>
      </p:sp>
      <p:sp>
        <p:nvSpPr>
          <p:cNvPr id="6" name="Стрелка вниз 5"/>
          <p:cNvSpPr/>
          <p:nvPr/>
        </p:nvSpPr>
        <p:spPr>
          <a:xfrm rot="18814985">
            <a:off x="5534640" y="2550467"/>
            <a:ext cx="813319" cy="1629320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на тестирование </a:t>
            </a:r>
            <a:r>
              <a:rPr lang="en-US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COVID – 19 (</a:t>
            </a:r>
            <a:r>
              <a:rPr lang="ru-RU" sz="1200" dirty="0">
                <a:solidFill>
                  <a:schemeClr val="tx1"/>
                </a:solidFill>
                <a:latin typeface="PT Astra Serif" pitchFamily="18" charset="-52"/>
                <a:ea typeface="PT Astra Serif" pitchFamily="18" charset="-52"/>
              </a:rPr>
              <a:t>ПЦР)</a:t>
            </a:r>
            <a:endParaRPr lang="ru-RU" sz="1200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41299" y="4083918"/>
            <a:ext cx="1637918" cy="648072"/>
          </a:xfrm>
          <a:prstGeom prst="rect">
            <a:avLst/>
          </a:prstGeom>
          <a:solidFill>
            <a:srgbClr val="387398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 smtClean="0">
                <a:latin typeface="PT Astra Serif" pitchFamily="18" charset="-52"/>
                <a:ea typeface="PT Astra Serif" pitchFamily="18" charset="-52"/>
              </a:rPr>
              <a:t>106,12       </a:t>
            </a:r>
            <a:r>
              <a:rPr lang="ru-RU" dirty="0">
                <a:latin typeface="PT Astra Serif" pitchFamily="18" charset="-52"/>
                <a:ea typeface="PT Astra Serif" pitchFamily="18" charset="-52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47453080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9688" y="-22227"/>
            <a:ext cx="9183688" cy="5165725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2" name="TextBox 48"/>
          <p:cNvSpPr txBox="1">
            <a:spLocks noChangeArrowheads="1"/>
          </p:cNvSpPr>
          <p:nvPr/>
        </p:nvSpPr>
        <p:spPr bwMode="auto">
          <a:xfrm>
            <a:off x="179392" y="4300538"/>
            <a:ext cx="8929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   </a:t>
            </a:r>
            <a:endParaRPr lang="ru-RU" altLang="ru-RU" sz="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7578"/>
              </p:ext>
            </p:extLst>
          </p:nvPr>
        </p:nvGraphicFramePr>
        <p:xfrm>
          <a:off x="539552" y="1059581"/>
          <a:ext cx="7848873" cy="3487161"/>
        </p:xfrm>
        <a:graphic>
          <a:graphicData uri="http://schemas.openxmlformats.org/drawingml/2006/table">
            <a:tbl>
              <a:tblPr/>
              <a:tblGrid>
                <a:gridCol w="798461"/>
                <a:gridCol w="2081859"/>
                <a:gridCol w="2243139"/>
                <a:gridCol w="1000739"/>
                <a:gridCol w="998076"/>
                <a:gridCol w="726599"/>
              </a:tblGrid>
              <a:tr h="13906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Вид медицинской помощи</a:t>
                      </a:r>
                      <a:endParaRPr lang="ru-RU" sz="800" b="1" i="0" u="none" strike="noStrike" baseline="0" dirty="0">
                        <a:solidFill>
                          <a:schemeClr val="bg1"/>
                        </a:solidFill>
                        <a:effectLst/>
                        <a:latin typeface="PT Astra Serif"/>
                      </a:endParaRP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Название КСГ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Всего 2021 год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00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Кол-во случаев / Услуг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Сумма по реестру счетов, руб.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Средняя стоимость случая, руб.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6467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ВСЕГО в условиях круглосуточного стационара и амбулаторных условиях, в том числе: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1 325 454 089,35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442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Круглосуточный стационар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8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Лечение</a:t>
                      </a:r>
                      <a:r>
                        <a:rPr lang="ru-RU" sz="10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 </a:t>
                      </a:r>
                    </a:p>
                  </a:txBody>
                  <a:tcPr marL="3765" marR="3765" marT="3765" marB="0" vert="wordArt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1)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134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7 776 056,86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58 030,28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st12.016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2)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8 165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808 669 028,37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99 040,91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3)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1 635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253 544 946,18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155 073,36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COVID-19 (уровень 4)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611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146 813 262,91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240 283,57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5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st12.019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Коронавирусная инфекция </a:t>
                      </a:r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COVID-19 (</a:t>
                      </a:r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долечивание)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552 993,03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50 272,09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89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st37.021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Медицинская реабилитация после перенесенной коронавирусной инфекции COVID-19 (3 балла по ШРМ)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140 251,87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20 035,98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2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st37.022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Медицинская реабилитация после перенесенной коронавирусной инфекции COVID-19 (4 балла по ШРМ)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59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1 796 267,15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30 445,21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6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st37.023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5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Медицинская реабилитация после перенесенной коронавирусной инфекции COVID-19 (5 баллов по ШРМ)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35 050,98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35 050,98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5177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Итого в условиях круглосуточного стационара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10 623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1 219 327 857,35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114 781,87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174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Амбулаторно-поликлиническая помощь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77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Определение РНК </a:t>
                      </a:r>
                      <a:r>
                        <a:rPr lang="ru-RU" sz="8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коронавируса</a:t>
                      </a:r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 COVID-19 (Тест)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181 723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106 126 232,00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PT Astra Serif"/>
                        </a:rPr>
                        <a:t>584,00</a:t>
                      </a:r>
                    </a:p>
                  </a:txBody>
                  <a:tcPr marL="3765" marR="3765" marT="37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55576" y="195487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PT Astra Serif" pitchFamily="18" charset="-52"/>
                <a:ea typeface="PT Astra Serif" pitchFamily="18" charset="-52"/>
              </a:rPr>
              <a:t>Лечение COVID-19 в условиях круглосуточного стационара и исследований в амбулаторных </a:t>
            </a:r>
            <a:r>
              <a:rPr lang="ru-RU" dirty="0" smtClean="0">
                <a:latin typeface="PT Astra Serif" pitchFamily="18" charset="-52"/>
                <a:ea typeface="PT Astra Serif" pitchFamily="18" charset="-52"/>
              </a:rPr>
              <a:t>условиях за период январь-май 2021 года</a:t>
            </a:r>
            <a:endParaRPr lang="ru-RU" dirty="0">
              <a:latin typeface="PT Astra Serif" pitchFamily="18" charset="-52"/>
              <a:ea typeface="PT Astra Serif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5670031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275" y="-22225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939800"/>
          </a:xfrm>
        </p:spPr>
        <p:txBody>
          <a:bodyPr/>
          <a:lstStyle/>
          <a:p>
            <a:r>
              <a:rPr lang="ru-RU" altLang="ru-RU" sz="2200" b="1" dirty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Межтерриториальные взаиморасчёты                                            за </a:t>
            </a:r>
            <a:r>
              <a:rPr lang="ru-RU" altLang="ru-RU" sz="2200" b="1" dirty="0" smtClean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январь-май </a:t>
            </a:r>
            <a:r>
              <a:rPr lang="ru-RU" altLang="ru-RU" sz="2200" b="1" dirty="0">
                <a:solidFill>
                  <a:schemeClr val="bg1"/>
                </a:solidFill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2021 года,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97337032"/>
              </p:ext>
            </p:extLst>
          </p:nvPr>
        </p:nvGraphicFramePr>
        <p:xfrm>
          <a:off x="107504" y="843560"/>
          <a:ext cx="8928992" cy="325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27584" y="357986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Финансирование медицинских организаций Ульяновской области за пролеченных иногородних граждан в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январе-мае </a:t>
            </a:r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2021 года</a:t>
            </a:r>
          </a:p>
          <a:p>
            <a:pPr algn="just"/>
            <a:endParaRPr lang="ru-RU" sz="16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algn="just"/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Сумма средств, перечисленных территориальным фондам РФ за медицинскую помощь, оказанную лицам, застрахованным на территории Ульяновской области за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январь-май </a:t>
            </a:r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2021 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723878"/>
            <a:ext cx="216024" cy="21602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443958"/>
            <a:ext cx="216024" cy="21602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верх 5"/>
          <p:cNvSpPr/>
          <p:nvPr/>
        </p:nvSpPr>
        <p:spPr>
          <a:xfrm rot="3853483">
            <a:off x="4550242" y="1364034"/>
            <a:ext cx="619578" cy="1175307"/>
          </a:xfrm>
          <a:prstGeom prst="upArrow">
            <a:avLst>
              <a:gd name="adj1" fmla="val 40544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 rot="20118315">
            <a:off x="3948292" y="1278658"/>
            <a:ext cx="1285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  в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6 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раз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oboi.ws/wallpapers/29_12344_oboi_svezhij_volnistyj_fon_2560x1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30" y="-164554"/>
            <a:ext cx="9185275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457200" y="-58"/>
            <a:ext cx="8229600" cy="939800"/>
          </a:xfrm>
        </p:spPr>
        <p:txBody>
          <a:bodyPr/>
          <a:lstStyle/>
          <a:p>
            <a:r>
              <a:rPr lang="ru-RU" altLang="ru-RU" sz="2200" b="1" dirty="0" smtClean="0">
                <a:latin typeface="PT Astra Serif" pitchFamily="18" charset="-52"/>
                <a:ea typeface="PT Astra Serif" pitchFamily="18" charset="-52"/>
                <a:cs typeface="Times New Roman" pitchFamily="18" charset="0"/>
              </a:rPr>
              <a:t>Выполнение Территориальной программы государственных гарантий Ульяновской области за январь-апрель 2021 года</a:t>
            </a:r>
            <a:endParaRPr lang="ru-RU" altLang="ru-RU" sz="2200" b="1" dirty="0">
              <a:latin typeface="PT Astra Serif" pitchFamily="18" charset="-52"/>
              <a:ea typeface="PT Astra Serif" pitchFamily="18" charset="-52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392146"/>
              </p:ext>
            </p:extLst>
          </p:nvPr>
        </p:nvGraphicFramePr>
        <p:xfrm>
          <a:off x="1113600" y="1200149"/>
          <a:ext cx="6916800" cy="3394077"/>
        </p:xfrm>
        <a:graphic>
          <a:graphicData uri="http://schemas.openxmlformats.org/drawingml/2006/table">
            <a:tbl>
              <a:tblPr/>
              <a:tblGrid>
                <a:gridCol w="221111"/>
                <a:gridCol w="1264300"/>
                <a:gridCol w="578290"/>
                <a:gridCol w="436552"/>
                <a:gridCol w="447891"/>
                <a:gridCol w="402535"/>
                <a:gridCol w="425213"/>
                <a:gridCol w="402535"/>
                <a:gridCol w="362849"/>
                <a:gridCol w="396865"/>
                <a:gridCol w="362849"/>
                <a:gridCol w="425213"/>
                <a:gridCol w="402535"/>
                <a:gridCol w="362849"/>
                <a:gridCol w="425213"/>
              </a:tblGrid>
              <a:tr h="11919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Условия и виды оказания медицинской помощи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План на 4 месяца 2021 года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Факт за 4 месяца 2021 года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Размер финансового обеспечения медицинской помощи, млн. руб.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Объем медицинской помощи на 1 ЗЛ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Средняя стоимость единицы объема, руб.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Размер финансового обеспечения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Объемы медицинской помощи на 1 ЗЛ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Средняя стоимость единицы объема, руб.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32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УО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РФ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УО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РФ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млн.руб</a:t>
                      </a:r>
                      <a:r>
                        <a:rPr lang="ru-RU" sz="7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.</a:t>
                      </a:r>
                      <a:endParaRPr lang="ru-RU" sz="700" b="1" i="0" u="none" strike="noStrike" dirty="0">
                        <a:solidFill>
                          <a:schemeClr val="bg1"/>
                        </a:solidFill>
                        <a:effectLst/>
                        <a:latin typeface="PT Astra Serif"/>
                      </a:endParaRP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% от плана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на 1 ЗЛ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% от плана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% от плана по РФ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на 1 объема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% от плана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% от плана по РФ</a:t>
                      </a:r>
                    </a:p>
                  </a:txBody>
                  <a:tcPr marL="5676" marR="5676" marT="56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8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Всего на медицинскую помощь, в том числе: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5 085,7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4 883,0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96,0%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7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Медицинская помощь в амбулаторных условиях, </a:t>
                      </a:r>
                      <a:b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</a:br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в том числе: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1 988,5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1 812,4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91,1%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7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посещения с профилактическими и иными целями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717,1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0,8078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730,36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649,0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90,5%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0,7513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93,0%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710,80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97,3%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4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обращения в связи с заболеваниями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1 123,1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0,5929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0,6069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1 558,60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1 892,70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1 025,9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91,3%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0,5402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91,1%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102,5%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1 562,58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100,3%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88,8%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 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неотложная медицинская помощь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148,3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0,1818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0,1715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670,99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806,90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137,5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92,7%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0,1654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91,0%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80,7%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684,19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102,0%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75,5%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7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2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Специализированная медицинская помощь в стационарных условиях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2 274,9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0,0481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0,0549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38 942,43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44 906,20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2 370,7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104,2%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0,0440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91,6%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90,8%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44 304,19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113,8%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110,1%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75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Медицинская помощь в условиях дневного стационара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497,3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0,0180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0,0197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22 787,88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27 264,40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391,7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78,8%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0,0153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85,3%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84,4%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21 046,10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92,4%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97,2%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8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1" i="0" u="none" strike="noStrike" dirty="0">
                          <a:solidFill>
                            <a:schemeClr val="bg1"/>
                          </a:solidFill>
                          <a:effectLst/>
                          <a:latin typeface="PT Astra Serif"/>
                        </a:rPr>
                        <a:t>Скорая медицинская помощь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325,0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0,0958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0,0949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2 791,07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3 480,20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308,2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94,8%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0,0758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79,1%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91,6%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3 344,74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119,8%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PT Astra Serif"/>
                        </a:rPr>
                        <a:t>100,3%</a:t>
                      </a:r>
                    </a:p>
                  </a:txBody>
                  <a:tcPr marL="5676" marR="5676" marT="56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3784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1768</TotalTime>
  <Words>796</Words>
  <Application>Microsoft Office PowerPoint</Application>
  <PresentationFormat>Экран (16:9)</PresentationFormat>
  <Paragraphs>307</Paragraphs>
  <Slides>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2_Тема Office</vt:lpstr>
      <vt:lpstr>Worksheet</vt:lpstr>
      <vt:lpstr>Презентация PowerPoint</vt:lpstr>
      <vt:lpstr>Структура  медицинских организаций, участвующих в реализации ТПГГ Ульяновской области в части ОМС</vt:lpstr>
      <vt:lpstr>Финансирование медицинских организаций, входящих в систему ОМС за январь-май 2021 года, млн. руб.</vt:lpstr>
      <vt:lpstr>Структура финансовых затрат по видам медицинской помощи за январь-май 2021 года</vt:lpstr>
      <vt:lpstr>Финансирование медицинских организаций за январь-май 2021 года:                                                                                                                                                                                млн. руб. </vt:lpstr>
      <vt:lpstr>Расходы на лечение новой коронавирусной инфекции COVID-19 в Ульяновской области за период  январь-май 2021 года </vt:lpstr>
      <vt:lpstr>Презентация PowerPoint</vt:lpstr>
      <vt:lpstr>Межтерриториальные взаиморасчёты                                            за январь-май 2021 года, млн. руб.</vt:lpstr>
      <vt:lpstr>Выполнение Территориальной программы государственных гарантий Ульяновской области за январь-апрель 2021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В. Семёнова;Кочкуров И.В.</dc:creator>
  <cp:lastModifiedBy>Кочкуров И.В.</cp:lastModifiedBy>
  <cp:revision>147</cp:revision>
  <cp:lastPrinted>2020-05-14T13:34:30Z</cp:lastPrinted>
  <dcterms:created xsi:type="dcterms:W3CDTF">2020-04-13T05:15:53Z</dcterms:created>
  <dcterms:modified xsi:type="dcterms:W3CDTF">2021-06-29T12:10:18Z</dcterms:modified>
</cp:coreProperties>
</file>