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5" r:id="rId2"/>
    <p:sldId id="260" r:id="rId3"/>
    <p:sldId id="262" r:id="rId4"/>
    <p:sldId id="263" r:id="rId5"/>
    <p:sldId id="264" r:id="rId6"/>
    <p:sldId id="266" r:id="rId7"/>
    <p:sldId id="268" r:id="rId8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of\Downloads\&#1040;&#1085;&#1072;&#1083;&#1080;&#1079;%20&#1086;&#1087;&#1083;&#1072;&#1090;&#1099;%20&#1079;&#1072;%20&#1103;&#1085;&#1074;&#1072;&#1088;&#1100;-&#1084;&#1072;&#1088;&#1090;%202018%20&#1075;&#1086;&#1076;&#1072;%20(3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of\Downloads\&#1040;&#1085;&#1072;&#1083;&#1080;&#1079;%20&#1086;&#1087;&#1083;&#1072;&#1090;&#1099;%20&#1079;&#1072;%20&#1103;&#1085;&#1074;&#1072;&#1088;&#1100;-&#1084;&#1072;&#1088;&#1090;%202018%20&#1075;&#1086;&#1076;&#1072;%20(3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of\Downloads\&#1040;&#1085;&#1072;&#1083;&#1080;&#1079;%20&#1086;&#1087;&#1083;&#1072;&#1090;&#1099;%20&#1079;&#1072;%20&#1103;&#1085;&#1074;&#1072;&#1088;&#1100;-&#1084;&#1072;&#1088;&#1090;%202018%20&#1075;&#1086;&#1076;&#1072;%20(3)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9706110587341874E-2"/>
          <c:y val="2.3041901858184666E-2"/>
          <c:w val="0.9414680423984656"/>
          <c:h val="0.69262633165721121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Лист1!$A$1:$A$10</c:f>
              <c:strCache>
                <c:ptCount val="10"/>
                <c:pt idx="0">
                  <c:v>ГУЗ ОКД
</c:v>
                </c:pt>
                <c:pt idx="1">
                  <c:v>ГУЗ ОКОД
</c:v>
                </c:pt>
                <c:pt idx="2">
                  <c:v>ГУЗ УОДКБ имени Ю.Ф. Горячева
</c:v>
                </c:pt>
                <c:pt idx="3">
                  <c:v>ГУЗ УОКБ
</c:v>
                </c:pt>
                <c:pt idx="4">
                  <c:v>ГУЗ УОКГВВ
</c:v>
                </c:pt>
                <c:pt idx="5">
                  <c:v>ГУЗ ОККВД
</c:v>
                </c:pt>
                <c:pt idx="6">
                  <c:v>ГУЗ УОКМЦ ОПУОКМЦ ОПЛПРВиПП им. Героя РФ Максимчука В.М.
</c:v>
                </c:pt>
                <c:pt idx="7">
                  <c:v>ГУЗ ОВФД
</c:v>
                </c:pt>
                <c:pt idx="8">
                  <c:v>ГУЗ ОДИБ
</c:v>
                </c:pt>
                <c:pt idx="9">
                  <c:v>ГУЗ УОКЦСВМП имени Е.М. Чучкалова 
</c:v>
                </c:pt>
              </c:strCache>
            </c:strRef>
          </c:cat>
          <c:val>
            <c:numRef>
              <c:f>Лист1!$B$1:$B$10</c:f>
              <c:numCache>
                <c:formatCode>0%</c:formatCode>
                <c:ptCount val="10"/>
                <c:pt idx="0">
                  <c:v>0.71491003482905779</c:v>
                </c:pt>
                <c:pt idx="1">
                  <c:v>0.82247040225279244</c:v>
                </c:pt>
                <c:pt idx="2">
                  <c:v>0.82776648903227446</c:v>
                </c:pt>
                <c:pt idx="3">
                  <c:v>0.88346596946370515</c:v>
                </c:pt>
                <c:pt idx="4">
                  <c:v>0.8970485461512151</c:v>
                </c:pt>
                <c:pt idx="5">
                  <c:v>0.92909077238618776</c:v>
                </c:pt>
                <c:pt idx="6">
                  <c:v>0.97479873476448198</c:v>
                </c:pt>
                <c:pt idx="7">
                  <c:v>0.97600085966696692</c:v>
                </c:pt>
                <c:pt idx="8">
                  <c:v>1.0162051880652321</c:v>
                </c:pt>
                <c:pt idx="9">
                  <c:v>1.1147534390440939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38382176"/>
        <c:axId val="738387664"/>
        <c:axId val="0"/>
      </c:bar3DChart>
      <c:catAx>
        <c:axId val="73838217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738387664"/>
        <c:crosses val="autoZero"/>
        <c:auto val="1"/>
        <c:lblAlgn val="ctr"/>
        <c:lblOffset val="100"/>
        <c:noMultiLvlLbl val="0"/>
      </c:catAx>
      <c:valAx>
        <c:axId val="738387664"/>
        <c:scaling>
          <c:orientation val="minMax"/>
          <c:min val="0.70000000000000007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738382176"/>
        <c:crosses val="autoZero"/>
        <c:crossBetween val="between"/>
      </c:valAx>
      <c:dTable>
        <c:showHorzBorder val="1"/>
        <c:showVertBorder val="1"/>
        <c:showOutline val="1"/>
        <c:showKeys val="0"/>
        <c:txPr>
          <a:bodyPr/>
          <a:lstStyle/>
          <a:p>
            <a:pPr rtl="0"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183895311334899E-2"/>
          <c:y val="2.578336901201177E-2"/>
          <c:w val="0.94155103777143112"/>
          <c:h val="0.74899258857513062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Лист2!$A$1:$A$14</c:f>
              <c:strCache>
                <c:ptCount val="14"/>
                <c:pt idx="0">
                  <c:v> ГП № 5</c:v>
                </c:pt>
                <c:pt idx="1">
                  <c:v>Городская клиническая больница № 1</c:v>
                </c:pt>
                <c:pt idx="2">
                  <c:v> ЦГКБ
</c:v>
                </c:pt>
                <c:pt idx="3">
                  <c:v>Стоматологическая поликлиника г. Ульяновска</c:v>
                </c:pt>
                <c:pt idx="4">
                  <c:v> ГБ№ 2</c:v>
                </c:pt>
                <c:pt idx="5">
                  <c:v>ГП № 1 им. С.М.Кирова</c:v>
                </c:pt>
                <c:pt idx="6">
                  <c:v>ГП № 3</c:v>
                </c:pt>
                <c:pt idx="7">
                  <c:v>ДГКБ г. Ульяновска</c:v>
                </c:pt>
                <c:pt idx="8">
                  <c:v>ДСПБ № 1
</c:v>
                </c:pt>
                <c:pt idx="9">
                  <c:v>ГП № 4</c:v>
                </c:pt>
                <c:pt idx="10">
                  <c:v>КССМП
</c:v>
                </c:pt>
                <c:pt idx="11">
                  <c:v>ГБ № 3</c:v>
                </c:pt>
                <c:pt idx="12">
                  <c:v>ГП № 6</c:v>
                </c:pt>
                <c:pt idx="13">
                  <c:v>ЦК МСЧ имени В.А. Егорова
</c:v>
                </c:pt>
              </c:strCache>
            </c:strRef>
          </c:cat>
          <c:val>
            <c:numRef>
              <c:f>Лист2!$B$1:$B$14</c:f>
              <c:numCache>
                <c:formatCode>0%</c:formatCode>
                <c:ptCount val="14"/>
                <c:pt idx="0">
                  <c:v>0.86625583323923128</c:v>
                </c:pt>
                <c:pt idx="1">
                  <c:v>0.92053683957313792</c:v>
                </c:pt>
                <c:pt idx="2">
                  <c:v>0.92222574708315264</c:v>
                </c:pt>
                <c:pt idx="3">
                  <c:v>0.92920237693382457</c:v>
                </c:pt>
                <c:pt idx="4">
                  <c:v>0.93364363511248172</c:v>
                </c:pt>
                <c:pt idx="5">
                  <c:v>0.93593842870469046</c:v>
                </c:pt>
                <c:pt idx="6">
                  <c:v>0.94559739252304353</c:v>
                </c:pt>
                <c:pt idx="7">
                  <c:v>0.94703347382363812</c:v>
                </c:pt>
                <c:pt idx="8">
                  <c:v>0.95666016052119762</c:v>
                </c:pt>
                <c:pt idx="9">
                  <c:v>0.98363952719144232</c:v>
                </c:pt>
                <c:pt idx="10">
                  <c:v>0.98557700995655517</c:v>
                </c:pt>
                <c:pt idx="11">
                  <c:v>1.0057413447573729</c:v>
                </c:pt>
                <c:pt idx="12">
                  <c:v>1.0168864360466161</c:v>
                </c:pt>
                <c:pt idx="13">
                  <c:v>1.0776850430310538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38391192"/>
        <c:axId val="738391584"/>
        <c:axId val="0"/>
      </c:bar3DChart>
      <c:catAx>
        <c:axId val="738391192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738391584"/>
        <c:crosses val="autoZero"/>
        <c:auto val="1"/>
        <c:lblAlgn val="ctr"/>
        <c:lblOffset val="100"/>
        <c:noMultiLvlLbl val="0"/>
      </c:catAx>
      <c:valAx>
        <c:axId val="738391584"/>
        <c:scaling>
          <c:orientation val="minMax"/>
          <c:min val="0.70000000000000007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738391192"/>
        <c:crosses val="autoZero"/>
        <c:crossBetween val="between"/>
      </c:valAx>
      <c:dTable>
        <c:showHorzBorder val="1"/>
        <c:showVertBorder val="1"/>
        <c:showOutline val="1"/>
        <c:showKeys val="0"/>
        <c:txPr>
          <a:bodyPr/>
          <a:lstStyle/>
          <a:p>
            <a:pPr rtl="0"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Лист3!$A$1:$A$28</c:f>
              <c:strCache>
                <c:ptCount val="28"/>
                <c:pt idx="0">
                  <c:v>Новоспасская РБ</c:v>
                </c:pt>
                <c:pt idx="1">
                  <c:v>Сенгилеевская РБ</c:v>
                </c:pt>
                <c:pt idx="2">
                  <c:v>Базарносызганская РБ</c:v>
                </c:pt>
                <c:pt idx="3">
                  <c:v>Старосахчинская УБ</c:v>
                </c:pt>
                <c:pt idx="4">
                  <c:v>Сурская РБ</c:v>
                </c:pt>
                <c:pt idx="5">
                  <c:v>Радищевская РБ</c:v>
                </c:pt>
                <c:pt idx="6">
                  <c:v>Большенагаткинская РБ</c:v>
                </c:pt>
                <c:pt idx="7">
                  <c:v>Карсунская РБ</c:v>
                </c:pt>
                <c:pt idx="8">
                  <c:v>Тереньгульская РБ</c:v>
                </c:pt>
                <c:pt idx="9">
                  <c:v>Ново-Майнская ГБ</c:v>
                </c:pt>
                <c:pt idx="10">
                  <c:v>Вешкаймская РБ</c:v>
                </c:pt>
                <c:pt idx="11">
                  <c:v>Новомалыклинская РБ</c:v>
                </c:pt>
                <c:pt idx="12">
                  <c:v>Никольская УБ</c:v>
                </c:pt>
                <c:pt idx="13">
                  <c:v>Старокулаткинская РБ</c:v>
                </c:pt>
                <c:pt idx="14">
                  <c:v>Инзенская РБ</c:v>
                </c:pt>
                <c:pt idx="15">
                  <c:v>Тиинская УБ</c:v>
                </c:pt>
                <c:pt idx="16">
                  <c:v>Павловская РБ им.заслуж.вр.России А.И.Марьина</c:v>
                </c:pt>
                <c:pt idx="17">
                  <c:v>Барышская РБ</c:v>
                </c:pt>
                <c:pt idx="18">
                  <c:v>Кузоватовская РБ</c:v>
                </c:pt>
                <c:pt idx="19">
                  <c:v>Мулловская УБ</c:v>
                </c:pt>
                <c:pt idx="20">
                  <c:v>Чердаклинская РБ</c:v>
                </c:pt>
                <c:pt idx="21">
                  <c:v>Новоульяновская ГБ им. А. Ф. Альберт</c:v>
                </c:pt>
                <c:pt idx="22">
                  <c:v>Ульяновская РБ</c:v>
                </c:pt>
                <c:pt idx="23">
                  <c:v>Майнская РБ</c:v>
                </c:pt>
                <c:pt idx="24">
                  <c:v>Рязановская УБ</c:v>
                </c:pt>
                <c:pt idx="25">
                  <c:v>Николаевская РБ</c:v>
                </c:pt>
                <c:pt idx="26">
                  <c:v>Старомайнская РБ</c:v>
                </c:pt>
                <c:pt idx="27">
                  <c:v>Зерносовхозская УБ</c:v>
                </c:pt>
              </c:strCache>
            </c:strRef>
          </c:cat>
          <c:val>
            <c:numRef>
              <c:f>Лист3!$B$1:$B$28</c:f>
              <c:numCache>
                <c:formatCode>0%</c:formatCode>
                <c:ptCount val="28"/>
                <c:pt idx="0">
                  <c:v>0.76711475086722913</c:v>
                </c:pt>
                <c:pt idx="1">
                  <c:v>0.82766015687160277</c:v>
                </c:pt>
                <c:pt idx="2">
                  <c:v>0.83132210646230653</c:v>
                </c:pt>
                <c:pt idx="3">
                  <c:v>0.83451464181494794</c:v>
                </c:pt>
                <c:pt idx="4">
                  <c:v>0.85055927003271026</c:v>
                </c:pt>
                <c:pt idx="5">
                  <c:v>0.88730297684618054</c:v>
                </c:pt>
                <c:pt idx="6">
                  <c:v>0.89067068648667669</c:v>
                </c:pt>
                <c:pt idx="7">
                  <c:v>0.89718338439044409</c:v>
                </c:pt>
                <c:pt idx="8">
                  <c:v>0.89993680670023568</c:v>
                </c:pt>
                <c:pt idx="9">
                  <c:v>0.90037944235373335</c:v>
                </c:pt>
                <c:pt idx="10">
                  <c:v>0.90060875525454087</c:v>
                </c:pt>
                <c:pt idx="11">
                  <c:v>0.90089267260369321</c:v>
                </c:pt>
                <c:pt idx="12">
                  <c:v>0.90691744667507546</c:v>
                </c:pt>
                <c:pt idx="13">
                  <c:v>0.90712599279177397</c:v>
                </c:pt>
                <c:pt idx="14">
                  <c:v>0.91674174850222967</c:v>
                </c:pt>
                <c:pt idx="15">
                  <c:v>0.92794834162868944</c:v>
                </c:pt>
                <c:pt idx="16">
                  <c:v>0.93267497649273512</c:v>
                </c:pt>
                <c:pt idx="17">
                  <c:v>0.93653505258112868</c:v>
                </c:pt>
                <c:pt idx="18">
                  <c:v>0.94140695586855094</c:v>
                </c:pt>
                <c:pt idx="19">
                  <c:v>0.94982941079529548</c:v>
                </c:pt>
                <c:pt idx="20">
                  <c:v>0.95252296821137405</c:v>
                </c:pt>
                <c:pt idx="21">
                  <c:v>0.95289574222885165</c:v>
                </c:pt>
                <c:pt idx="22">
                  <c:v>0.95362549981589007</c:v>
                </c:pt>
                <c:pt idx="23">
                  <c:v>0.96168104665240406</c:v>
                </c:pt>
                <c:pt idx="24">
                  <c:v>0.96401312383583682</c:v>
                </c:pt>
                <c:pt idx="25">
                  <c:v>0.97207490152288412</c:v>
                </c:pt>
                <c:pt idx="26">
                  <c:v>0.98282479618472596</c:v>
                </c:pt>
                <c:pt idx="27">
                  <c:v>0.98808101602043552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38391976"/>
        <c:axId val="738392368"/>
        <c:axId val="0"/>
      </c:bar3DChart>
      <c:catAx>
        <c:axId val="73839197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738392368"/>
        <c:crosses val="autoZero"/>
        <c:auto val="1"/>
        <c:lblAlgn val="ctr"/>
        <c:lblOffset val="100"/>
        <c:noMultiLvlLbl val="0"/>
      </c:catAx>
      <c:valAx>
        <c:axId val="738392368"/>
        <c:scaling>
          <c:orientation val="minMax"/>
          <c:min val="0.70000000000000007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738391976"/>
        <c:crosses val="autoZero"/>
        <c:crossBetween val="between"/>
      </c:valAx>
      <c:dTable>
        <c:showHorzBorder val="1"/>
        <c:showVertBorder val="1"/>
        <c:showOutline val="1"/>
        <c:showKeys val="0"/>
        <c:txPr>
          <a:bodyPr/>
          <a:lstStyle/>
          <a:p>
            <a:pPr rtl="0">
              <a:defRPr sz="10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456294381678495E-2"/>
          <c:y val="2.6385739641452872E-2"/>
          <c:w val="0.93009080980252923"/>
          <c:h val="0.572650206259848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кв. 2018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Лист1!$A$2:$A$11</c:f>
              <c:strCache>
                <c:ptCount val="10"/>
                <c:pt idx="0">
                  <c:v>ГУЗ ЦКМСЧ</c:v>
                </c:pt>
                <c:pt idx="1">
                  <c:v>ГУЗ ОККВД</c:v>
                </c:pt>
                <c:pt idx="2">
                  <c:v>ГУЗ ГКБ№1</c:v>
                </c:pt>
                <c:pt idx="3">
                  <c:v>ГУЗ ЦГКБ</c:v>
                </c:pt>
                <c:pt idx="4">
                  <c:v>ГУЗ УОДКБ</c:v>
                </c:pt>
                <c:pt idx="5">
                  <c:v>ООО "АЛЬЯНС КЛИНИК СВИЯГА"</c:v>
                </c:pt>
                <c:pt idx="6">
                  <c:v>ГУЗ УОКЦСВМП</c:v>
                </c:pt>
                <c:pt idx="7">
                  <c:v>ГУЗ ОКОД</c:v>
                </c:pt>
                <c:pt idx="8">
                  <c:v>ООО "АЛЬЯНС КЛИНИК ПЛЮС"</c:v>
                </c:pt>
                <c:pt idx="9">
                  <c:v>ГУЗ УОКБ</c:v>
                </c:pt>
              </c:strCache>
            </c:strRef>
          </c:cat>
          <c:val>
            <c:numRef>
              <c:f>Лист1!$B$2:$B$11</c:f>
              <c:numCache>
                <c:formatCode>#,##0</c:formatCode>
                <c:ptCount val="10"/>
                <c:pt idx="0">
                  <c:v>18</c:v>
                </c:pt>
                <c:pt idx="1">
                  <c:v>20</c:v>
                </c:pt>
                <c:pt idx="2">
                  <c:v>32</c:v>
                </c:pt>
                <c:pt idx="3">
                  <c:v>37</c:v>
                </c:pt>
                <c:pt idx="4">
                  <c:v>81</c:v>
                </c:pt>
                <c:pt idx="5">
                  <c:v>98</c:v>
                </c:pt>
                <c:pt idx="6">
                  <c:v>112</c:v>
                </c:pt>
                <c:pt idx="7">
                  <c:v>113</c:v>
                </c:pt>
                <c:pt idx="8">
                  <c:v>183</c:v>
                </c:pt>
                <c:pt idx="9">
                  <c:v>312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кв. 2017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2262656445425991E-2"/>
                  <c:y val="4.883429274774133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2.656908896508973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C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Лист1!$A$2:$A$11</c:f>
              <c:strCache>
                <c:ptCount val="10"/>
                <c:pt idx="0">
                  <c:v>ГУЗ ЦКМСЧ</c:v>
                </c:pt>
                <c:pt idx="1">
                  <c:v>ГУЗ ОККВД</c:v>
                </c:pt>
                <c:pt idx="2">
                  <c:v>ГУЗ ГКБ№1</c:v>
                </c:pt>
                <c:pt idx="3">
                  <c:v>ГУЗ ЦГКБ</c:v>
                </c:pt>
                <c:pt idx="4">
                  <c:v>ГУЗ УОДКБ</c:v>
                </c:pt>
                <c:pt idx="5">
                  <c:v>ООО "АЛЬЯНС КЛИНИК СВИЯГА"</c:v>
                </c:pt>
                <c:pt idx="6">
                  <c:v>ГУЗ УОКЦСВМП</c:v>
                </c:pt>
                <c:pt idx="7">
                  <c:v>ГУЗ ОКОД</c:v>
                </c:pt>
                <c:pt idx="8">
                  <c:v>ООО "АЛЬЯНС КЛИНИК ПЛЮС"</c:v>
                </c:pt>
                <c:pt idx="9">
                  <c:v>ГУЗ УОКБ</c:v>
                </c:pt>
              </c:strCache>
            </c:strRef>
          </c:cat>
          <c:val>
            <c:numRef>
              <c:f>Лист1!$C$2:$C$11</c:f>
              <c:numCache>
                <c:formatCode>#,##0</c:formatCode>
                <c:ptCount val="10"/>
                <c:pt idx="0">
                  <c:v>9</c:v>
                </c:pt>
                <c:pt idx="1">
                  <c:v>16</c:v>
                </c:pt>
                <c:pt idx="2">
                  <c:v>11</c:v>
                </c:pt>
                <c:pt idx="3">
                  <c:v>14</c:v>
                </c:pt>
                <c:pt idx="4">
                  <c:v>28</c:v>
                </c:pt>
                <c:pt idx="5">
                  <c:v>0</c:v>
                </c:pt>
                <c:pt idx="6">
                  <c:v>41</c:v>
                </c:pt>
                <c:pt idx="7">
                  <c:v>43</c:v>
                </c:pt>
                <c:pt idx="8">
                  <c:v>99</c:v>
                </c:pt>
                <c:pt idx="9">
                  <c:v>207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90669632"/>
        <c:axId val="290675904"/>
      </c:barChart>
      <c:catAx>
        <c:axId val="290669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ru-RU"/>
          </a:p>
        </c:txPr>
        <c:crossAx val="290675904"/>
        <c:crosses val="autoZero"/>
        <c:auto val="1"/>
        <c:lblAlgn val="ctr"/>
        <c:lblOffset val="100"/>
        <c:noMultiLvlLbl val="0"/>
      </c:catAx>
      <c:valAx>
        <c:axId val="290675904"/>
        <c:scaling>
          <c:orientation val="minMax"/>
          <c:max val="320"/>
          <c:min val="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0669632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Times New Roman" pitchFamily="18" charset="0"/>
              <a:ea typeface="+mn-ea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78826612690362E-2"/>
          <c:y val="2.0829306066237344E-2"/>
          <c:w val="0.91150945793430549"/>
          <c:h val="0.591130290818639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Лист1!$A$2:$A$12</c:f>
              <c:strCache>
                <c:ptCount val="11"/>
                <c:pt idx="0">
                  <c:v>всего по УО</c:v>
                </c:pt>
                <c:pt idx="1">
                  <c:v>ГУЗ ЦКМСЧ</c:v>
                </c:pt>
                <c:pt idx="2">
                  <c:v>ГУЗ ЦГКБ</c:v>
                </c:pt>
                <c:pt idx="3">
                  <c:v>ГУЗ УОКБ</c:v>
                </c:pt>
                <c:pt idx="4">
                  <c:v>ООО "АЛЬЯНС КЛИНИК СВИЯГА"</c:v>
                </c:pt>
                <c:pt idx="5">
                  <c:v>ГУЗ УОДКБ</c:v>
                </c:pt>
                <c:pt idx="6">
                  <c:v>ГУЗ ОКОД</c:v>
                </c:pt>
                <c:pt idx="7">
                  <c:v>ООО "АЛЬЯНС КЛИНИК ПЛЮС"</c:v>
                </c:pt>
                <c:pt idx="8">
                  <c:v>ГУЗ ОККВД</c:v>
                </c:pt>
                <c:pt idx="9">
                  <c:v>ГУЗ ГКБ№1</c:v>
                </c:pt>
                <c:pt idx="10">
                  <c:v>ГУЗ УОКЦСВМП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76</c:v>
                </c:pt>
                <c:pt idx="1">
                  <c:v>50</c:v>
                </c:pt>
                <c:pt idx="2">
                  <c:v>61</c:v>
                </c:pt>
                <c:pt idx="3">
                  <c:v>63</c:v>
                </c:pt>
                <c:pt idx="4">
                  <c:v>68</c:v>
                </c:pt>
                <c:pt idx="5">
                  <c:v>76</c:v>
                </c:pt>
                <c:pt idx="6">
                  <c:v>91</c:v>
                </c:pt>
                <c:pt idx="7">
                  <c:v>92</c:v>
                </c:pt>
                <c:pt idx="8">
                  <c:v>95</c:v>
                </c:pt>
                <c:pt idx="9">
                  <c:v>100</c:v>
                </c:pt>
                <c:pt idx="10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38365320"/>
        <c:axId val="738363752"/>
      </c:barChart>
      <c:catAx>
        <c:axId val="738365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ru-RU"/>
          </a:p>
        </c:txPr>
        <c:crossAx val="738363752"/>
        <c:crosses val="autoZero"/>
        <c:auto val="1"/>
        <c:lblAlgn val="ctr"/>
        <c:lblOffset val="100"/>
        <c:noMultiLvlLbl val="0"/>
      </c:catAx>
      <c:valAx>
        <c:axId val="738363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38365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0.43465</cdr:x>
      <cdr:y>0.94443</cdr:y>
    </cdr:from>
    <cdr:to>
      <cdr:x>0.5265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950701" y="5248621"/>
          <a:ext cx="1046205" cy="3087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0.12409</cdr:x>
      <cdr:y>0.93012</cdr:y>
    </cdr:from>
    <cdr:to>
      <cdr:x>0.27608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88075" y="3504382"/>
          <a:ext cx="965200" cy="2632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b="1" dirty="0"/>
        </a:p>
      </cdr:txBody>
    </cdr:sp>
  </cdr:relSizeAnchor>
  <cdr:relSizeAnchor xmlns:cdr="http://schemas.openxmlformats.org/drawingml/2006/chartDrawing">
    <cdr:from>
      <cdr:x>0.26785</cdr:x>
      <cdr:y>0.9312</cdr:y>
    </cdr:from>
    <cdr:to>
      <cdr:x>0.42406</cdr:x>
      <cdr:y>0.98604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701027" y="3508452"/>
          <a:ext cx="992048" cy="2066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C64855-6498-4778-9263-AA78AABCEB18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7900"/>
            <a:ext cx="5486400" cy="39163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B7CDE6-275C-4F0F-A186-F114583452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740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2DED48-6E33-4F5D-828E-BCF7E9700B9B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500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0E03-4C79-44C9-B778-455E88322E83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8D663-0C1A-4AFE-A5A3-6CCAEAEB84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39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0E03-4C79-44C9-B778-455E88322E83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8D663-0C1A-4AFE-A5A3-6CCAEAEB84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526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0E03-4C79-44C9-B778-455E88322E83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8D663-0C1A-4AFE-A5A3-6CCAEAEB84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7203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0E03-4C79-44C9-B778-455E88322E83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8D663-0C1A-4AFE-A5A3-6CCAEAEB84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246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0E03-4C79-44C9-B778-455E88322E83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8D663-0C1A-4AFE-A5A3-6CCAEAEB84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6811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0E03-4C79-44C9-B778-455E88322E83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8D663-0C1A-4AFE-A5A3-6CCAEAEB84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758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0E03-4C79-44C9-B778-455E88322E83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8D663-0C1A-4AFE-A5A3-6CCAEAEB84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405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0E03-4C79-44C9-B778-455E88322E83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8D663-0C1A-4AFE-A5A3-6CCAEAEB84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230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0E03-4C79-44C9-B778-455E88322E83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8D663-0C1A-4AFE-A5A3-6CCAEAEB84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18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0E03-4C79-44C9-B778-455E88322E83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8D663-0C1A-4AFE-A5A3-6CCAEAEB84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104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F0E03-4C79-44C9-B778-455E88322E83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8D663-0C1A-4AFE-A5A3-6CCAEAEB84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24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F0E03-4C79-44C9-B778-455E88322E83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8D663-0C1A-4AFE-A5A3-6CCAEAEB84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526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445342" y="530942"/>
            <a:ext cx="10152466" cy="5820697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Анализ финансирования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 выполнения объёмов медицинской помощи в разрезе медицинских организаций 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 счет средств обязательного медицинского страхования 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 итогам работы за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квартал 2018 года</a:t>
            </a:r>
            <a:endParaRPr lang="ru-RU" sz="1800" b="1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ru-RU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  <a:defRPr/>
            </a:pP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 ТФОМС </a:t>
            </a:r>
          </a:p>
          <a:p>
            <a:pPr marL="0" indent="0" algn="r">
              <a:buNone/>
              <a:defRPr/>
            </a:pP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Ульяновской области</a:t>
            </a:r>
          </a:p>
          <a:p>
            <a:pPr marL="0" indent="0" algn="r">
              <a:buNone/>
              <a:defRPr/>
            </a:pP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В.В. Смирнов</a:t>
            </a:r>
            <a:endParaRPr lang="ru-RU" sz="1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  <a:defRPr/>
            </a:pPr>
            <a:r>
              <a:rPr lang="ru-RU" sz="1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Ульяновск, </a:t>
            </a:r>
            <a:r>
              <a:rPr lang="ru-RU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2018</a:t>
            </a:r>
            <a:endParaRPr lang="ru-RU" sz="1400" i="1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1" name="Объект 3"/>
          <p:cNvGraphicFramePr>
            <a:graphicFrameLocks noChangeAspect="1"/>
          </p:cNvGraphicFramePr>
          <p:nvPr>
            <p:extLst/>
          </p:nvPr>
        </p:nvGraphicFramePr>
        <p:xfrm>
          <a:off x="274320" y="208010"/>
          <a:ext cx="1171022" cy="1099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Точечный рисунок" r:id="rId4" imgW="2095793" imgH="1905266" progId="PBrush">
                  <p:embed/>
                </p:oleObj>
              </mc:Choice>
              <mc:Fallback>
                <p:oleObj name="Точечный рисунок" r:id="rId4" imgW="2095793" imgH="1905266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" y="208010"/>
                        <a:ext cx="1171022" cy="10996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92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3268" y="160867"/>
            <a:ext cx="11277599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kern="0" dirty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r>
              <a:rPr lang="ru-RU" sz="2000" b="1" kern="0" dirty="0">
                <a:latin typeface="Times New Roman" pitchFamily="18" charset="0"/>
                <a:ea typeface="+mj-ea"/>
                <a:cs typeface="Times New Roman" pitchFamily="18" charset="0"/>
              </a:rPr>
              <a:t>Финансирование медицинских организаций, входящих в систему ОМС </a:t>
            </a:r>
          </a:p>
          <a:p>
            <a:pPr algn="ctr"/>
            <a:r>
              <a:rPr lang="ru-RU" sz="2000" b="1" kern="0" dirty="0">
                <a:latin typeface="Times New Roman" pitchFamily="18" charset="0"/>
                <a:ea typeface="+mj-ea"/>
                <a:cs typeface="Times New Roman" pitchFamily="18" charset="0"/>
              </a:rPr>
              <a:t>Ульяновской области, за </a:t>
            </a:r>
            <a:r>
              <a:rPr lang="ru-RU" sz="2000" b="1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январь – март 2018 года</a:t>
            </a:r>
            <a:r>
              <a:rPr lang="ru-RU" b="1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,    </a:t>
            </a:r>
            <a:r>
              <a:rPr lang="ru-RU" kern="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млн.руб</a:t>
            </a:r>
            <a:r>
              <a:rPr lang="ru-RU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.                                                                                                                    </a:t>
            </a:r>
            <a:endParaRPr lang="ru-RU" kern="0" dirty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r>
              <a:rPr lang="ru-RU" b="1" kern="0" dirty="0">
                <a:latin typeface="Times New Roman" pitchFamily="18" charset="0"/>
                <a:ea typeface="+mj-ea"/>
                <a:cs typeface="Times New Roman" pitchFamily="18" charset="0"/>
              </a:rPr>
              <a:t>                                              </a:t>
            </a:r>
            <a:r>
              <a:rPr lang="ru-RU" b="1" kern="0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                                                                                    </a:t>
            </a:r>
            <a:endParaRPr lang="ru-RU" kern="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323719"/>
              </p:ext>
            </p:extLst>
          </p:nvPr>
        </p:nvGraphicFramePr>
        <p:xfrm>
          <a:off x="566927" y="1439333"/>
          <a:ext cx="10897192" cy="514260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270249"/>
                <a:gridCol w="1171738"/>
                <a:gridCol w="1167493"/>
                <a:gridCol w="1092897"/>
                <a:gridCol w="1077949"/>
                <a:gridCol w="1077949"/>
                <a:gridCol w="1038917"/>
              </a:tblGrid>
              <a:tr h="55210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746" marR="50746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746" marR="5074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квартал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года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 руб.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746" marR="50746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квартал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2017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года,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 руб.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746" marR="50746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выполнения плана финансирования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746" marR="5074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030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1 квартал 2018 год,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 руб.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746" marR="507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1 квартал 2017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 руб.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746" marR="50746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1 квартал 2018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746" marR="5074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1 квартал 2017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года,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746" marR="5074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0526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Областные 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медицинские организации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746" marR="50746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901,8</a:t>
                      </a:r>
                      <a:endParaRPr lang="ru-R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732,6</a:t>
                      </a:r>
                      <a:endParaRPr lang="ru-R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807,3</a:t>
                      </a:r>
                      <a:endParaRPr lang="ru-R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670,3</a:t>
                      </a:r>
                      <a:endParaRPr lang="ru-R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89,5</a:t>
                      </a:r>
                      <a:endParaRPr lang="ru-R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91,5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4128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Медицинские 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 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Ульяновска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746" marR="50746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1073,9</a:t>
                      </a:r>
                      <a:endParaRPr lang="ru-R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950,7</a:t>
                      </a:r>
                      <a:endParaRPr lang="ru-R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1037,0</a:t>
                      </a:r>
                      <a:endParaRPr lang="ru-R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929,7</a:t>
                      </a:r>
                      <a:endParaRPr lang="ru-R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96,6</a:t>
                      </a:r>
                      <a:endParaRPr lang="ru-R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97,8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532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Районные 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медицинские организации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746" marR="50746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585,8</a:t>
                      </a:r>
                      <a:endParaRPr lang="ru-R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534,9</a:t>
                      </a:r>
                      <a:endParaRPr lang="ru-R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536,0</a:t>
                      </a:r>
                      <a:endParaRPr lang="ru-R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499,2</a:t>
                      </a:r>
                      <a:endParaRPr lang="ru-R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91,5</a:t>
                      </a:r>
                      <a:endParaRPr lang="ru-R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93,3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523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ФГБУЗ "Клиническая больница №172 ФМБА России "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746" marR="50746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197,8</a:t>
                      </a:r>
                      <a:endParaRPr lang="ru-R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177,1</a:t>
                      </a:r>
                      <a:endParaRPr lang="ru-R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197,8</a:t>
                      </a:r>
                      <a:endParaRPr lang="ru-R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170,7</a:t>
                      </a:r>
                      <a:endParaRPr lang="ru-R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100,0</a:t>
                      </a:r>
                      <a:endParaRPr lang="ru-R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96,4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523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Ведомственные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медицинские организации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746" marR="50746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6,4</a:t>
                      </a:r>
                      <a:endParaRPr lang="ru-R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5,0</a:t>
                      </a:r>
                      <a:endParaRPr lang="ru-RU" sz="14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3,3</a:t>
                      </a:r>
                      <a:endParaRPr lang="ru-RU" sz="14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2,2</a:t>
                      </a:r>
                      <a:endParaRPr lang="ru-RU" sz="14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51,6</a:t>
                      </a:r>
                      <a:endParaRPr lang="ru-R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44,0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902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формы собственности 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746" marR="50746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170,8</a:t>
                      </a:r>
                      <a:endParaRPr lang="ru-RU" sz="14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103,0</a:t>
                      </a:r>
                      <a:endParaRPr lang="ru-RU" sz="14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141,2</a:t>
                      </a:r>
                      <a:endParaRPr lang="ru-RU" sz="14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87,1</a:t>
                      </a:r>
                      <a:endParaRPr lang="ru-R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82,7</a:t>
                      </a:r>
                      <a:endParaRPr lang="ru-R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84,6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953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ФРЕЗЕНИУС НЕФРОКЕА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746" marR="50746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146,3</a:t>
                      </a:r>
                      <a:endParaRPr lang="ru-RU" sz="14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134,7</a:t>
                      </a:r>
                      <a:endParaRPr lang="ru-RU" sz="14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136,8</a:t>
                      </a:r>
                      <a:endParaRPr lang="ru-RU" sz="14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130,1</a:t>
                      </a:r>
                      <a:endParaRPr lang="ru-RU" sz="14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93,5</a:t>
                      </a:r>
                      <a:endParaRPr lang="ru-RU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96,6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761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746" marR="50746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3082,8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2638,0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2859,4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2489,3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92,9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94,4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09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26533" y="389770"/>
            <a:ext cx="11029984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Анализ выполнения плана финансирования за январь – март 2018 года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областными медицинскими организациями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0740729"/>
              </p:ext>
            </p:extLst>
          </p:nvPr>
        </p:nvGraphicFramePr>
        <p:xfrm>
          <a:off x="342899" y="1469571"/>
          <a:ext cx="11511643" cy="50536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6537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22218" y="449036"/>
            <a:ext cx="10536381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Анализ выполнения плана финансирования за январь – март 2018 года </a:t>
            </a: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ородскими медицинскими организациями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6499754"/>
              </p:ext>
            </p:extLst>
          </p:nvPr>
        </p:nvGraphicFramePr>
        <p:xfrm>
          <a:off x="318407" y="1095367"/>
          <a:ext cx="11527972" cy="5468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305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22219" y="449036"/>
            <a:ext cx="10048794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Анализ выполнения плана финансирования за январь – март 2018 года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районными медицинскими организациями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1269371"/>
              </p:ext>
            </p:extLst>
          </p:nvPr>
        </p:nvGraphicFramePr>
        <p:xfrm>
          <a:off x="293914" y="1330780"/>
          <a:ext cx="11519806" cy="52251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2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297" y="235974"/>
            <a:ext cx="11336593" cy="83082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выполнения объёмов медицинской помощи по территориальной программе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ОМС</a:t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1 квартал 2018 года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0533786"/>
              </p:ext>
            </p:extLst>
          </p:nvPr>
        </p:nvGraphicFramePr>
        <p:xfrm>
          <a:off x="255639" y="1449860"/>
          <a:ext cx="11661059" cy="50001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93028"/>
                <a:gridCol w="1888339"/>
                <a:gridCol w="3511502"/>
                <a:gridCol w="2368190"/>
              </a:tblGrid>
              <a:tr h="485297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и условия оказания медицинской помощи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медицинской помощи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выполнения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91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квартал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квартал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ctr"/>
                </a:tc>
              </a:tr>
              <a:tr h="738472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медицинская помощь в амбулаторных условиях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посещение с профилактической и иными целями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ctr"/>
                </a:tc>
              </a:tr>
              <a:tr h="3466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обращение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ctr"/>
                </a:tc>
              </a:tr>
              <a:tr h="5591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Неотложная медицинская помощь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посещение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ctr"/>
                </a:tc>
              </a:tr>
              <a:tr h="9230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Специализированная медицинская помощь в стационарных условиях                                                                                             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случай госпитализации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ctr"/>
                </a:tc>
              </a:tr>
              <a:tr h="8484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Медицинская помощь в условиях дневных стационаров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случай лечения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ctr"/>
                </a:tc>
              </a:tr>
              <a:tr h="5398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Скорая медицинская помощь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вызов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018" marR="50018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8803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323" y="0"/>
            <a:ext cx="11916696" cy="707923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высокотехнологичной медицинской помощи за счет средств ОМС за 1 квартал 2018 года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6814" y="973394"/>
            <a:ext cx="5810762" cy="816077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случаев ВМП, оплаченных за счет средств ОМС в разрезе медицинских организаций 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1 квартал 2018 года в сравнении с 1 кварталом 2017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endParaRPr lang="ru-RU" sz="16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322142" y="958645"/>
            <a:ext cx="5565058" cy="806245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algn="ctr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объемов по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ВМП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1 квартал 2018 года</a:t>
            </a:r>
            <a:b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(% выполнения от соответствующего норматива)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7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61215729"/>
              </p:ext>
            </p:extLst>
          </p:nvPr>
        </p:nvGraphicFramePr>
        <p:xfrm>
          <a:off x="98323" y="2054942"/>
          <a:ext cx="5899253" cy="4945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389549537"/>
              </p:ext>
            </p:extLst>
          </p:nvPr>
        </p:nvGraphicFramePr>
        <p:xfrm>
          <a:off x="6172199" y="1789471"/>
          <a:ext cx="5842819" cy="3746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6132869" y="5584722"/>
            <a:ext cx="6017442" cy="9909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квартал 2018 года – 1006 случаев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квартал 2017 года – 468 случаев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Рост в 2,1 раза 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5911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374</Words>
  <Application>Microsoft Office PowerPoint</Application>
  <PresentationFormat>Широкоэкранный</PresentationFormat>
  <Paragraphs>146</Paragraphs>
  <Slides>7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Точечный рисунок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Анализ выполнения объёмов медицинской помощи по территориальной программе ОМС  за 1 квартал 2018 года </vt:lpstr>
      <vt:lpstr>Оказание высокотехнологичной медицинской помощи за счет средств ОМС за 1 квартал 2018 года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Мониторинг оказания высокотехнологичной медицинской помощи  в сравнении за 1 квартал 2017-2018 годов</dc:title>
  <dc:creator>Санкина Надежда Юрьевна</dc:creator>
  <cp:lastModifiedBy>Водкина Татьяна Яковлевна</cp:lastModifiedBy>
  <cp:revision>35</cp:revision>
  <cp:lastPrinted>2018-04-18T06:53:10Z</cp:lastPrinted>
  <dcterms:created xsi:type="dcterms:W3CDTF">2018-04-17T10:53:32Z</dcterms:created>
  <dcterms:modified xsi:type="dcterms:W3CDTF">2018-04-18T12:58:30Z</dcterms:modified>
</cp:coreProperties>
</file>