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71" r:id="rId15"/>
    <p:sldId id="273" r:id="rId16"/>
    <p:sldId id="272" r:id="rId17"/>
    <p:sldId id="275" r:id="rId18"/>
    <p:sldId id="276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9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Достижение плана финансирования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681151294271563E-2"/>
                  <c:y val="-2.557544757033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Лист1!$A$2:$A$29</c:f>
              <c:strCache>
                <c:ptCount val="28"/>
                <c:pt idx="0">
                  <c:v>Старосахчинская УБ</c:v>
                </c:pt>
                <c:pt idx="1">
                  <c:v>Новоспасская  РБ</c:v>
                </c:pt>
                <c:pt idx="2">
                  <c:v>Новоульяновская ГБ</c:v>
                </c:pt>
                <c:pt idx="3">
                  <c:v>НикольскаяУБ</c:v>
                </c:pt>
                <c:pt idx="4">
                  <c:v>Большенагаткинская РБ</c:v>
                </c:pt>
                <c:pt idx="5">
                  <c:v>РязановскаяУБ</c:v>
                </c:pt>
                <c:pt idx="6">
                  <c:v>Сурская РБ</c:v>
                </c:pt>
                <c:pt idx="7">
                  <c:v>Вешкаймская РБ</c:v>
                </c:pt>
                <c:pt idx="8">
                  <c:v>Старокулаткинская РБ</c:v>
                </c:pt>
                <c:pt idx="9">
                  <c:v>Карсунская РБ</c:v>
                </c:pt>
                <c:pt idx="10">
                  <c:v>Инзенская  РБ</c:v>
                </c:pt>
                <c:pt idx="11">
                  <c:v>Чердаклинская РБ</c:v>
                </c:pt>
                <c:pt idx="12">
                  <c:v>Базарносызганская РБ</c:v>
                </c:pt>
                <c:pt idx="13">
                  <c:v>Зерносовхозская УБ</c:v>
                </c:pt>
                <c:pt idx="14">
                  <c:v>Старомайнская РБ</c:v>
                </c:pt>
                <c:pt idx="15">
                  <c:v>Майнская РБ</c:v>
                </c:pt>
                <c:pt idx="16">
                  <c:v>Николаевская РБ</c:v>
                </c:pt>
                <c:pt idx="17">
                  <c:v>Ново-Майнская ГБ</c:v>
                </c:pt>
                <c:pt idx="18">
                  <c:v>Тереньгульская РБ</c:v>
                </c:pt>
                <c:pt idx="19">
                  <c:v>Сенгилеевская РБ</c:v>
                </c:pt>
                <c:pt idx="20">
                  <c:v>Мулловская УБ</c:v>
                </c:pt>
                <c:pt idx="21">
                  <c:v>Ульяновская РБ</c:v>
                </c:pt>
                <c:pt idx="22">
                  <c:v>Радищевская РБ</c:v>
                </c:pt>
                <c:pt idx="23">
                  <c:v>Павловская  РБ</c:v>
                </c:pt>
                <c:pt idx="24">
                  <c:v>Кузоватовская РБ</c:v>
                </c:pt>
                <c:pt idx="25">
                  <c:v>Тиинская УБ</c:v>
                </c:pt>
                <c:pt idx="26">
                  <c:v>Барышская  РБ</c:v>
                </c:pt>
                <c:pt idx="27">
                  <c:v>Новомалыклинская РБ</c:v>
                </c:pt>
              </c:strCache>
            </c:strRef>
          </c:cat>
          <c:val>
            <c:numRef>
              <c:f>Лист1!$B$2:$B$29</c:f>
              <c:numCache>
                <c:formatCode>0.0%</c:formatCode>
                <c:ptCount val="28"/>
                <c:pt idx="0">
                  <c:v>0.75841836795444317</c:v>
                </c:pt>
                <c:pt idx="1">
                  <c:v>0.80192730103608545</c:v>
                </c:pt>
                <c:pt idx="2">
                  <c:v>0.85300437804435159</c:v>
                </c:pt>
                <c:pt idx="3">
                  <c:v>0.85622380369207129</c:v>
                </c:pt>
                <c:pt idx="4">
                  <c:v>0.86751439232092797</c:v>
                </c:pt>
                <c:pt idx="5">
                  <c:v>0.87149828708969079</c:v>
                </c:pt>
                <c:pt idx="6">
                  <c:v>0.8872258765154456</c:v>
                </c:pt>
                <c:pt idx="7">
                  <c:v>0.90268048796660061</c:v>
                </c:pt>
                <c:pt idx="8">
                  <c:v>0.90535373571689048</c:v>
                </c:pt>
                <c:pt idx="9">
                  <c:v>0.90561066156494097</c:v>
                </c:pt>
                <c:pt idx="10">
                  <c:v>0.90617137774481638</c:v>
                </c:pt>
                <c:pt idx="11">
                  <c:v>0.91489906025497036</c:v>
                </c:pt>
                <c:pt idx="12">
                  <c:v>0.91712451347233304</c:v>
                </c:pt>
                <c:pt idx="13">
                  <c:v>0.9218325946312188</c:v>
                </c:pt>
                <c:pt idx="14">
                  <c:v>0.92252581096468189</c:v>
                </c:pt>
                <c:pt idx="15">
                  <c:v>0.9268480255138225</c:v>
                </c:pt>
                <c:pt idx="16">
                  <c:v>0.9533533952624027</c:v>
                </c:pt>
                <c:pt idx="17">
                  <c:v>0.96231343541960956</c:v>
                </c:pt>
                <c:pt idx="18">
                  <c:v>0.96544352922043797</c:v>
                </c:pt>
                <c:pt idx="19">
                  <c:v>0.96963986224345544</c:v>
                </c:pt>
                <c:pt idx="20">
                  <c:v>0.97518584236911787</c:v>
                </c:pt>
                <c:pt idx="21">
                  <c:v>0.97592400201728802</c:v>
                </c:pt>
                <c:pt idx="22">
                  <c:v>0.97651973166190309</c:v>
                </c:pt>
                <c:pt idx="23">
                  <c:v>0.98316248870709178</c:v>
                </c:pt>
                <c:pt idx="24">
                  <c:v>0.98326307669839408</c:v>
                </c:pt>
                <c:pt idx="25">
                  <c:v>0.98613444601412825</c:v>
                </c:pt>
                <c:pt idx="26">
                  <c:v>0.99549771879029825</c:v>
                </c:pt>
                <c:pt idx="27">
                  <c:v>0.99888100361978727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04145128"/>
        <c:axId val="304139640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 значение - 93,1 %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Лист1!$A$2:$A$29</c:f>
              <c:strCache>
                <c:ptCount val="28"/>
                <c:pt idx="0">
                  <c:v>Старосахчинская УБ</c:v>
                </c:pt>
                <c:pt idx="1">
                  <c:v>Новоспасская  РБ</c:v>
                </c:pt>
                <c:pt idx="2">
                  <c:v>Новоульяновская ГБ</c:v>
                </c:pt>
                <c:pt idx="3">
                  <c:v>НикольскаяУБ</c:v>
                </c:pt>
                <c:pt idx="4">
                  <c:v>Большенагаткинская РБ</c:v>
                </c:pt>
                <c:pt idx="5">
                  <c:v>РязановскаяУБ</c:v>
                </c:pt>
                <c:pt idx="6">
                  <c:v>Сурская РБ</c:v>
                </c:pt>
                <c:pt idx="7">
                  <c:v>Вешкаймская РБ</c:v>
                </c:pt>
                <c:pt idx="8">
                  <c:v>Старокулаткинская РБ</c:v>
                </c:pt>
                <c:pt idx="9">
                  <c:v>Карсунская РБ</c:v>
                </c:pt>
                <c:pt idx="10">
                  <c:v>Инзенская  РБ</c:v>
                </c:pt>
                <c:pt idx="11">
                  <c:v>Чердаклинская РБ</c:v>
                </c:pt>
                <c:pt idx="12">
                  <c:v>Базарносызганская РБ</c:v>
                </c:pt>
                <c:pt idx="13">
                  <c:v>Зерносовхозская УБ</c:v>
                </c:pt>
                <c:pt idx="14">
                  <c:v>Старомайнская РБ</c:v>
                </c:pt>
                <c:pt idx="15">
                  <c:v>Майнская РБ</c:v>
                </c:pt>
                <c:pt idx="16">
                  <c:v>Николаевская РБ</c:v>
                </c:pt>
                <c:pt idx="17">
                  <c:v>Ново-Майнская ГБ</c:v>
                </c:pt>
                <c:pt idx="18">
                  <c:v>Тереньгульская РБ</c:v>
                </c:pt>
                <c:pt idx="19">
                  <c:v>Сенгилеевская РБ</c:v>
                </c:pt>
                <c:pt idx="20">
                  <c:v>Мулловская УБ</c:v>
                </c:pt>
                <c:pt idx="21">
                  <c:v>Ульяновская РБ</c:v>
                </c:pt>
                <c:pt idx="22">
                  <c:v>Радищевская РБ</c:v>
                </c:pt>
                <c:pt idx="23">
                  <c:v>Павловская  РБ</c:v>
                </c:pt>
                <c:pt idx="24">
                  <c:v>Кузоватовская РБ</c:v>
                </c:pt>
                <c:pt idx="25">
                  <c:v>Тиинская УБ</c:v>
                </c:pt>
                <c:pt idx="26">
                  <c:v>Барышская  РБ</c:v>
                </c:pt>
                <c:pt idx="27">
                  <c:v>Новомалыклинская РБ</c:v>
                </c:pt>
              </c:strCache>
            </c:strRef>
          </c:cat>
          <c:val>
            <c:numRef>
              <c:f>Лист1!$C$2:$C$29</c:f>
              <c:numCache>
                <c:formatCode>0.0%</c:formatCode>
                <c:ptCount val="28"/>
                <c:pt idx="0">
                  <c:v>0.91300000000000003</c:v>
                </c:pt>
                <c:pt idx="1">
                  <c:v>0.91300000000000003</c:v>
                </c:pt>
                <c:pt idx="2">
                  <c:v>0.91300000000000003</c:v>
                </c:pt>
                <c:pt idx="3">
                  <c:v>0.91300000000000003</c:v>
                </c:pt>
                <c:pt idx="4">
                  <c:v>0.91300000000000003</c:v>
                </c:pt>
                <c:pt idx="5">
                  <c:v>0.91300000000000003</c:v>
                </c:pt>
                <c:pt idx="6">
                  <c:v>0.91300000000000003</c:v>
                </c:pt>
                <c:pt idx="7">
                  <c:v>0.91300000000000003</c:v>
                </c:pt>
                <c:pt idx="8">
                  <c:v>0.91300000000000003</c:v>
                </c:pt>
                <c:pt idx="9">
                  <c:v>0.91300000000000003</c:v>
                </c:pt>
                <c:pt idx="10">
                  <c:v>0.91300000000000003</c:v>
                </c:pt>
                <c:pt idx="11">
                  <c:v>0.91300000000000003</c:v>
                </c:pt>
                <c:pt idx="12">
                  <c:v>0.91300000000000003</c:v>
                </c:pt>
                <c:pt idx="13">
                  <c:v>0.91300000000000003</c:v>
                </c:pt>
                <c:pt idx="14">
                  <c:v>0.91300000000000003</c:v>
                </c:pt>
                <c:pt idx="15">
                  <c:v>0.91300000000000003</c:v>
                </c:pt>
                <c:pt idx="16">
                  <c:v>0.91300000000000003</c:v>
                </c:pt>
                <c:pt idx="17">
                  <c:v>0.91300000000000003</c:v>
                </c:pt>
                <c:pt idx="18">
                  <c:v>0.91300000000000003</c:v>
                </c:pt>
                <c:pt idx="19">
                  <c:v>0.91300000000000003</c:v>
                </c:pt>
                <c:pt idx="20">
                  <c:v>0.91300000000000003</c:v>
                </c:pt>
                <c:pt idx="21">
                  <c:v>0.91300000000000003</c:v>
                </c:pt>
                <c:pt idx="22">
                  <c:v>0.91300000000000003</c:v>
                </c:pt>
                <c:pt idx="23">
                  <c:v>0.91300000000000003</c:v>
                </c:pt>
                <c:pt idx="24">
                  <c:v>0.91300000000000003</c:v>
                </c:pt>
                <c:pt idx="25">
                  <c:v>0.91300000000000003</c:v>
                </c:pt>
                <c:pt idx="26">
                  <c:v>0.91300000000000003</c:v>
                </c:pt>
                <c:pt idx="27">
                  <c:v>0.91300000000000003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4145128"/>
        <c:axId val="304139640"/>
      </c:lineChart>
      <c:catAx>
        <c:axId val="304145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139640"/>
        <c:crosses val="autoZero"/>
        <c:auto val="1"/>
        <c:lblAlgn val="ctr"/>
        <c:lblOffset val="100"/>
        <c:noMultiLvlLbl val="0"/>
      </c:catAx>
      <c:valAx>
        <c:axId val="304139640"/>
        <c:scaling>
          <c:orientation val="minMax"/>
          <c:max val="1.100000000000000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145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8.8642370607795146E-2"/>
          <c:y val="0.9092993938417544"/>
          <c:w val="0.77131810111204557"/>
          <c:h val="7.5355337616046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Выполнение</a:t>
            </a:r>
            <a:r>
              <a:rPr lang="ru-RU" baseline="0" dirty="0" smtClean="0"/>
              <a:t> отдельно выделенных медицинских услуг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Лист1!$A$2:$A$28</c:f>
              <c:strCache>
                <c:ptCount val="27"/>
                <c:pt idx="0">
                  <c:v>Новоульяновская ГБ</c:v>
                </c:pt>
                <c:pt idx="1">
                  <c:v>Новоспасская  РБ</c:v>
                </c:pt>
                <c:pt idx="2">
                  <c:v>РязановскаяУБ</c:v>
                </c:pt>
                <c:pt idx="3">
                  <c:v>Карсунская РБ</c:v>
                </c:pt>
                <c:pt idx="4">
                  <c:v>Тереньгульская РБ</c:v>
                </c:pt>
                <c:pt idx="5">
                  <c:v>Инзенская  РБ</c:v>
                </c:pt>
                <c:pt idx="6">
                  <c:v>Сенгилеевская РБ</c:v>
                </c:pt>
                <c:pt idx="7">
                  <c:v>Большенагаткинская РБ</c:v>
                </c:pt>
                <c:pt idx="8">
                  <c:v>Новомалыклинская РБ</c:v>
                </c:pt>
                <c:pt idx="9">
                  <c:v>Николаевская РБ</c:v>
                </c:pt>
                <c:pt idx="10">
                  <c:v>Кузоватовская РБ</c:v>
                </c:pt>
                <c:pt idx="11">
                  <c:v>Чердаклинская РБ</c:v>
                </c:pt>
                <c:pt idx="12">
                  <c:v>Барышская  РБ</c:v>
                </c:pt>
                <c:pt idx="13">
                  <c:v>Старокулаткинская РБ</c:v>
                </c:pt>
                <c:pt idx="14">
                  <c:v>Сурская РБ</c:v>
                </c:pt>
                <c:pt idx="15">
                  <c:v>Вешкаймская РБ</c:v>
                </c:pt>
                <c:pt idx="16">
                  <c:v>Радищевская РБ</c:v>
                </c:pt>
                <c:pt idx="17">
                  <c:v>Базарносызганская РБ</c:v>
                </c:pt>
                <c:pt idx="18">
                  <c:v>Майнская РБ</c:v>
                </c:pt>
                <c:pt idx="19">
                  <c:v>Мулловская УБ</c:v>
                </c:pt>
                <c:pt idx="20">
                  <c:v>Ульяновская РБ</c:v>
                </c:pt>
                <c:pt idx="21">
                  <c:v>Зерносовхозская УБ</c:v>
                </c:pt>
                <c:pt idx="22">
                  <c:v>Павловская  РБ</c:v>
                </c:pt>
                <c:pt idx="23">
                  <c:v>Старомайнская РБ</c:v>
                </c:pt>
                <c:pt idx="24">
                  <c:v>Ново-Майнская ГБ</c:v>
                </c:pt>
                <c:pt idx="25">
                  <c:v> НикольскаяУБ</c:v>
                </c:pt>
                <c:pt idx="26">
                  <c:v>Тиинская УБ</c:v>
                </c:pt>
              </c:strCache>
            </c:strRef>
          </c:cat>
          <c:val>
            <c:numRef>
              <c:f>Лист1!$B$2:$B$28</c:f>
              <c:numCache>
                <c:formatCode>0%</c:formatCode>
                <c:ptCount val="27"/>
                <c:pt idx="0">
                  <c:v>0.3293347873500545</c:v>
                </c:pt>
                <c:pt idx="1">
                  <c:v>0.3580437219730942</c:v>
                </c:pt>
                <c:pt idx="2">
                  <c:v>0.40909090909090912</c:v>
                </c:pt>
                <c:pt idx="3">
                  <c:v>0.56859251717994397</c:v>
                </c:pt>
                <c:pt idx="4">
                  <c:v>0.58403805496828753</c:v>
                </c:pt>
                <c:pt idx="5">
                  <c:v>0.632062510733299</c:v>
                </c:pt>
                <c:pt idx="6">
                  <c:v>0.67635603685760426</c:v>
                </c:pt>
                <c:pt idx="7">
                  <c:v>0.67673014398513698</c:v>
                </c:pt>
                <c:pt idx="8">
                  <c:v>0.69209594966574917</c:v>
                </c:pt>
                <c:pt idx="9">
                  <c:v>0.77728763714511928</c:v>
                </c:pt>
                <c:pt idx="10">
                  <c:v>0.81630847029077114</c:v>
                </c:pt>
                <c:pt idx="11">
                  <c:v>0.83602661596958172</c:v>
                </c:pt>
                <c:pt idx="12">
                  <c:v>0.8900481540930979</c:v>
                </c:pt>
                <c:pt idx="13">
                  <c:v>0.89243290805103392</c:v>
                </c:pt>
                <c:pt idx="14">
                  <c:v>0.90149253731343282</c:v>
                </c:pt>
                <c:pt idx="15">
                  <c:v>0.91001162211522502</c:v>
                </c:pt>
                <c:pt idx="16">
                  <c:v>0.92632927610506088</c:v>
                </c:pt>
                <c:pt idx="17">
                  <c:v>0.9355309218203034</c:v>
                </c:pt>
                <c:pt idx="18">
                  <c:v>0.95443037974683542</c:v>
                </c:pt>
                <c:pt idx="19">
                  <c:v>0.96551724137931039</c:v>
                </c:pt>
                <c:pt idx="20">
                  <c:v>0.97185158106379088</c:v>
                </c:pt>
                <c:pt idx="21">
                  <c:v>0.9882352941176471</c:v>
                </c:pt>
                <c:pt idx="22">
                  <c:v>0.99912920431043861</c:v>
                </c:pt>
                <c:pt idx="23">
                  <c:v>0.99967627063774689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310704"/>
        <c:axId val="306311096"/>
      </c:barChart>
      <c:catAx>
        <c:axId val="30631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11096"/>
        <c:crosses val="autoZero"/>
        <c:auto val="1"/>
        <c:lblAlgn val="ctr"/>
        <c:lblOffset val="100"/>
        <c:noMultiLvlLbl val="0"/>
      </c:catAx>
      <c:valAx>
        <c:axId val="306311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10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Выполнение</a:t>
            </a:r>
            <a:r>
              <a:rPr lang="ru-RU" baseline="0" dirty="0" smtClean="0"/>
              <a:t> объемов по оказанию неотложной медицинской помощи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Лист1!$A$2:$A$29</c:f>
              <c:strCache>
                <c:ptCount val="28"/>
                <c:pt idx="0">
                  <c:v>Новоспасская  РБ</c:v>
                </c:pt>
                <c:pt idx="1">
                  <c:v>Большенагаткинская РБ</c:v>
                </c:pt>
                <c:pt idx="2">
                  <c:v>РязановскаяУБ</c:v>
                </c:pt>
                <c:pt idx="3">
                  <c:v>Новоульяновская ГБ</c:v>
                </c:pt>
                <c:pt idx="4">
                  <c:v>Сурская РБ</c:v>
                </c:pt>
                <c:pt idx="5">
                  <c:v>Сенгилеевская РБ</c:v>
                </c:pt>
                <c:pt idx="6">
                  <c:v>Инзенская  РБ</c:v>
                </c:pt>
                <c:pt idx="7">
                  <c:v>Новомалыклинская РБ</c:v>
                </c:pt>
                <c:pt idx="8">
                  <c:v>Майнская РБ</c:v>
                </c:pt>
                <c:pt idx="9">
                  <c:v>Базарносызганская РБ</c:v>
                </c:pt>
                <c:pt idx="10">
                  <c:v>Николаевская РБ</c:v>
                </c:pt>
                <c:pt idx="11">
                  <c:v>Старомайнская РБ</c:v>
                </c:pt>
                <c:pt idx="12">
                  <c:v>Барышская  РБ</c:v>
                </c:pt>
                <c:pt idx="13">
                  <c:v> НикольскаяУБ</c:v>
                </c:pt>
                <c:pt idx="14">
                  <c:v>Карсунская РБ</c:v>
                </c:pt>
                <c:pt idx="15">
                  <c:v>Тереньгульская РБ</c:v>
                </c:pt>
                <c:pt idx="16">
                  <c:v>Вешкаймская РБ</c:v>
                </c:pt>
                <c:pt idx="17">
                  <c:v>Чердаклинская РБ</c:v>
                </c:pt>
                <c:pt idx="18">
                  <c:v>Радищевская РБ</c:v>
                </c:pt>
                <c:pt idx="19">
                  <c:v>Старосахчинская УБ</c:v>
                </c:pt>
                <c:pt idx="20">
                  <c:v>Мулловская УБ</c:v>
                </c:pt>
                <c:pt idx="21">
                  <c:v>Старокулаткинская РБ</c:v>
                </c:pt>
                <c:pt idx="22">
                  <c:v>Кузоватовская РБ</c:v>
                </c:pt>
                <c:pt idx="23">
                  <c:v>Ново-Майнская ГБ</c:v>
                </c:pt>
                <c:pt idx="24">
                  <c:v>Зерносовхозская УБ</c:v>
                </c:pt>
                <c:pt idx="25">
                  <c:v>Тиинская УБ</c:v>
                </c:pt>
                <c:pt idx="26">
                  <c:v>Павловская  РБ</c:v>
                </c:pt>
                <c:pt idx="27">
                  <c:v>Ульяновская РБ</c:v>
                </c:pt>
              </c:strCache>
            </c:strRef>
          </c:cat>
          <c:val>
            <c:numRef>
              <c:f>Лист1!$B$2:$B$29</c:f>
              <c:numCache>
                <c:formatCode>0%</c:formatCode>
                <c:ptCount val="28"/>
                <c:pt idx="0">
                  <c:v>0.56015099294272119</c:v>
                </c:pt>
                <c:pt idx="1">
                  <c:v>0.63871154962275101</c:v>
                </c:pt>
                <c:pt idx="2">
                  <c:v>0.66951219512195126</c:v>
                </c:pt>
                <c:pt idx="3">
                  <c:v>0.76733320874602873</c:v>
                </c:pt>
                <c:pt idx="4">
                  <c:v>0.76919786096256682</c:v>
                </c:pt>
                <c:pt idx="5">
                  <c:v>0.79631077067375333</c:v>
                </c:pt>
                <c:pt idx="6">
                  <c:v>0.80233592880978866</c:v>
                </c:pt>
                <c:pt idx="7">
                  <c:v>0.84118077579897532</c:v>
                </c:pt>
                <c:pt idx="8">
                  <c:v>0.86664870689655171</c:v>
                </c:pt>
                <c:pt idx="9">
                  <c:v>0.92654028436018954</c:v>
                </c:pt>
                <c:pt idx="10">
                  <c:v>0.97035573122529639</c:v>
                </c:pt>
                <c:pt idx="11">
                  <c:v>0.97093266415725643</c:v>
                </c:pt>
                <c:pt idx="12">
                  <c:v>0.9785470085470086</c:v>
                </c:pt>
                <c:pt idx="13">
                  <c:v>0.98177676537585423</c:v>
                </c:pt>
                <c:pt idx="14">
                  <c:v>0.98611318500821266</c:v>
                </c:pt>
                <c:pt idx="15">
                  <c:v>0.98670325031658923</c:v>
                </c:pt>
                <c:pt idx="16">
                  <c:v>0.99035916824196601</c:v>
                </c:pt>
                <c:pt idx="17">
                  <c:v>0.99165729283839521</c:v>
                </c:pt>
                <c:pt idx="18">
                  <c:v>0.99334298118668596</c:v>
                </c:pt>
                <c:pt idx="19">
                  <c:v>0.99348109517601046</c:v>
                </c:pt>
                <c:pt idx="20">
                  <c:v>0.99580492920818042</c:v>
                </c:pt>
                <c:pt idx="21">
                  <c:v>0.99668416689693284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313448"/>
        <c:axId val="306311880"/>
      </c:barChart>
      <c:catAx>
        <c:axId val="306313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11880"/>
        <c:crosses val="autoZero"/>
        <c:auto val="1"/>
        <c:lblAlgn val="ctr"/>
        <c:lblOffset val="100"/>
        <c:noMultiLvlLbl val="0"/>
      </c:catAx>
      <c:valAx>
        <c:axId val="30631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13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Средний коэффициент </a:t>
            </a:r>
            <a:r>
              <a:rPr lang="ru-RU" b="1" dirty="0" err="1" smtClean="0"/>
              <a:t>затратоёмкости</a:t>
            </a:r>
            <a:r>
              <a:rPr lang="ru-RU" b="1" dirty="0" smtClean="0"/>
              <a:t> медицинской помощи оказываемой в условиях стационара</a:t>
            </a:r>
            <a:endParaRPr lang="ru-RU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5570454496421071E-2"/>
          <c:y val="0.15419823701282623"/>
          <c:w val="0.92027936130302435"/>
          <c:h val="0.42062546426979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5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Лист1!$A$2:$A$27</c:f>
              <c:strCache>
                <c:ptCount val="26"/>
                <c:pt idx="0">
                  <c:v>Павловская РБ</c:v>
                </c:pt>
                <c:pt idx="1">
                  <c:v>Мулловская УБ</c:v>
                </c:pt>
                <c:pt idx="2">
                  <c:v>Новоспасская РБ</c:v>
                </c:pt>
                <c:pt idx="3">
                  <c:v>Тиинская УБ</c:v>
                </c:pt>
                <c:pt idx="4">
                  <c:v>Вешкаймская РБ</c:v>
                </c:pt>
                <c:pt idx="5">
                  <c:v>Большенагаткинская РБ</c:v>
                </c:pt>
                <c:pt idx="6">
                  <c:v>Радищевская РБ</c:v>
                </c:pt>
                <c:pt idx="7">
                  <c:v>Карсунская РБ</c:v>
                </c:pt>
                <c:pt idx="8">
                  <c:v>Майнская РБ</c:v>
                </c:pt>
                <c:pt idx="9">
                  <c:v>Старокулаткинская РБ</c:v>
                </c:pt>
                <c:pt idx="10">
                  <c:v>Николаевская РБ</c:v>
                </c:pt>
                <c:pt idx="11">
                  <c:v>Новомайнская ГБ</c:v>
                </c:pt>
                <c:pt idx="12">
                  <c:v>Рязановская УБ</c:v>
                </c:pt>
                <c:pt idx="13">
                  <c:v>Кузоватовская РБ</c:v>
                </c:pt>
                <c:pt idx="14">
                  <c:v>Новоульяновская ЦБ</c:v>
                </c:pt>
                <c:pt idx="15">
                  <c:v>Базарносызганская РБ</c:v>
                </c:pt>
                <c:pt idx="16">
                  <c:v>Чердаклинская РБ</c:v>
                </c:pt>
                <c:pt idx="17">
                  <c:v>Зерносовхозская УБ</c:v>
                </c:pt>
                <c:pt idx="18">
                  <c:v>Сенгилеевская РБ</c:v>
                </c:pt>
                <c:pt idx="19">
                  <c:v>Инзенская РБ</c:v>
                </c:pt>
                <c:pt idx="20">
                  <c:v>Старомайнская РБ</c:v>
                </c:pt>
                <c:pt idx="21">
                  <c:v>Тереньгульская РБ</c:v>
                </c:pt>
                <c:pt idx="22">
                  <c:v>Сурская РБ</c:v>
                </c:pt>
                <c:pt idx="23">
                  <c:v>Новомалыклинская РБ</c:v>
                </c:pt>
                <c:pt idx="24">
                  <c:v>Ульяновская РБ</c:v>
                </c:pt>
                <c:pt idx="25">
                  <c:v>Барышская РБ</c:v>
                </c:pt>
              </c:strCache>
            </c:strRef>
          </c:cat>
          <c:val>
            <c:numRef>
              <c:f>Лист1!$B$2:$B$27</c:f>
              <c:numCache>
                <c:formatCode>0.00</c:formatCode>
                <c:ptCount val="26"/>
                <c:pt idx="0">
                  <c:v>0.81510062456627319</c:v>
                </c:pt>
                <c:pt idx="1">
                  <c:v>0.82095032397408207</c:v>
                </c:pt>
                <c:pt idx="2">
                  <c:v>0.82623407643312141</c:v>
                </c:pt>
                <c:pt idx="3">
                  <c:v>0.84893772893772879</c:v>
                </c:pt>
                <c:pt idx="4">
                  <c:v>0.85547089446284919</c:v>
                </c:pt>
                <c:pt idx="5">
                  <c:v>0.85745410460685845</c:v>
                </c:pt>
                <c:pt idx="6">
                  <c:v>0.86211822660098569</c:v>
                </c:pt>
                <c:pt idx="7">
                  <c:v>0.86306285714285746</c:v>
                </c:pt>
                <c:pt idx="8">
                  <c:v>0.86407089552238803</c:v>
                </c:pt>
                <c:pt idx="9">
                  <c:v>0.86731496062992142</c:v>
                </c:pt>
                <c:pt idx="10">
                  <c:v>0.86828181818181793</c:v>
                </c:pt>
                <c:pt idx="11">
                  <c:v>0.86952808988764041</c:v>
                </c:pt>
                <c:pt idx="12">
                  <c:v>0.86973365617433429</c:v>
                </c:pt>
                <c:pt idx="13">
                  <c:v>0.87094633346988926</c:v>
                </c:pt>
                <c:pt idx="14">
                  <c:v>0.88041069723018095</c:v>
                </c:pt>
                <c:pt idx="15">
                  <c:v>0.88399092970521576</c:v>
                </c:pt>
                <c:pt idx="16">
                  <c:v>0.8872066041945561</c:v>
                </c:pt>
                <c:pt idx="17">
                  <c:v>0.89983833718244788</c:v>
                </c:pt>
                <c:pt idx="18">
                  <c:v>0.90767461669505989</c:v>
                </c:pt>
                <c:pt idx="19">
                  <c:v>0.91201687318745039</c:v>
                </c:pt>
                <c:pt idx="20">
                  <c:v>0.91479390175042319</c:v>
                </c:pt>
                <c:pt idx="21">
                  <c:v>0.91811822660098519</c:v>
                </c:pt>
                <c:pt idx="22">
                  <c:v>0.9290246636771301</c:v>
                </c:pt>
                <c:pt idx="23">
                  <c:v>0.96638945233265772</c:v>
                </c:pt>
                <c:pt idx="24">
                  <c:v>1.0428671970624233</c:v>
                </c:pt>
                <c:pt idx="25">
                  <c:v>1.1298173595407894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862560"/>
        <c:axId val="306859424"/>
      </c:barChart>
      <c:catAx>
        <c:axId val="30686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859424"/>
        <c:crosses val="autoZero"/>
        <c:auto val="1"/>
        <c:lblAlgn val="ctr"/>
        <c:lblOffset val="100"/>
        <c:noMultiLvlLbl val="0"/>
      </c:catAx>
      <c:valAx>
        <c:axId val="306859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862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1 уровень</c:v>
                </c:pt>
              </c:strCache>
            </c:strRef>
          </c:tx>
          <c:spPr>
            <a:ln w="41275">
              <a:solidFill>
                <a:schemeClr val="tx2"/>
              </a:solidFill>
            </a:ln>
          </c:spPr>
          <c:dLbls>
            <c:dLbl>
              <c:idx val="0"/>
              <c:layout>
                <c:manualLayout>
                  <c:x val="-1.5717094283012149E-2"/>
                  <c:y val="-3.8569701828872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5147350852819435E-2"/>
                  <c:y val="-4.8212127286090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2573675426409718E-2"/>
                  <c:y val="-4.821212728609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1434188566024181E-2"/>
                  <c:y val="-3.5355560009799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11.2</c:v>
                </c:pt>
                <c:pt idx="1">
                  <c:v>10.9</c:v>
                </c:pt>
                <c:pt idx="2">
                  <c:v>10.199999999999999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уровень</c:v>
                </c:pt>
              </c:strCache>
            </c:strRef>
          </c:tx>
          <c:spPr>
            <a:ln w="41275">
              <a:solidFill>
                <a:srgbClr val="FF66CC"/>
              </a:solidFill>
            </a:ln>
          </c:spPr>
          <c:marker>
            <c:spPr>
              <a:solidFill>
                <a:srgbClr val="FF66CC"/>
              </a:solidFill>
            </c:spPr>
          </c:marker>
          <c:dLbls>
            <c:dLbl>
              <c:idx val="0"/>
              <c:layout>
                <c:manualLayout>
                  <c:x val="-0.13676248153860204"/>
                  <c:y val="1.28165803150770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1890172410336569E-2"/>
                  <c:y val="-5.468039788544899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10,1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355188014812197E-2"/>
                  <c:y val="3.174154857859007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1927715227042708"/>
                  <c:y val="2.56731475913676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ln>
                <a:miter lim="800000"/>
              </a:ln>
            </c:spPr>
            <c:txPr>
              <a:bodyPr/>
              <a:lstStyle/>
              <a:p>
                <a:pPr>
                  <a:defRPr sz="20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10.1</c:v>
                </c:pt>
                <c:pt idx="2">
                  <c:v>8.6999999999999993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уровень</c:v>
                </c:pt>
              </c:strCache>
            </c:strRef>
          </c:tx>
          <c:spPr>
            <a:ln w="41275"/>
          </c:spPr>
          <c:dPt>
            <c:idx val="0"/>
            <c:marker>
              <c:spPr>
                <a:ln>
                  <a:solidFill>
                    <a:srgbClr val="00B050"/>
                  </a:solidFill>
                </a:ln>
              </c:spPr>
            </c:marker>
            <c:bubble3D val="0"/>
            <c:spPr>
              <a:ln w="41275">
                <a:solidFill>
                  <a:srgbClr val="00B050"/>
                </a:solidFill>
              </a:ln>
            </c:spPr>
          </c:dPt>
          <c:dPt>
            <c:idx val="1"/>
            <c:marker>
              <c:spPr>
                <a:ln>
                  <a:solidFill>
                    <a:srgbClr val="00B050"/>
                  </a:solidFill>
                </a:ln>
              </c:spPr>
            </c:marker>
            <c:bubble3D val="0"/>
            <c:spPr>
              <a:ln w="41275">
                <a:solidFill>
                  <a:srgbClr val="00B050"/>
                </a:solidFill>
              </a:ln>
            </c:spPr>
          </c:dPt>
          <c:dPt>
            <c:idx val="2"/>
            <c:marker>
              <c:spPr>
                <a:ln>
                  <a:solidFill>
                    <a:srgbClr val="00B050"/>
                  </a:solidFill>
                </a:ln>
              </c:spPr>
            </c:marker>
            <c:bubble3D val="0"/>
            <c:spPr>
              <a:ln w="41275">
                <a:solidFill>
                  <a:srgbClr val="00B050"/>
                </a:solidFill>
              </a:ln>
            </c:spPr>
          </c:dPt>
          <c:dPt>
            <c:idx val="3"/>
            <c:marker>
              <c:spPr>
                <a:ln>
                  <a:solidFill>
                    <a:srgbClr val="00B050"/>
                  </a:solidFill>
                </a:ln>
              </c:spPr>
            </c:marker>
            <c:bubble3D val="0"/>
            <c:spPr>
              <a:ln w="41275">
                <a:solidFill>
                  <a:srgbClr val="00B050"/>
                </a:solidFill>
              </a:ln>
            </c:spPr>
          </c:dPt>
          <c:dLbls>
            <c:dLbl>
              <c:idx val="0"/>
              <c:layout>
                <c:manualLayout>
                  <c:x val="-0.13516701083390448"/>
                  <c:y val="4.821212728609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858547141506074E-2"/>
                  <c:y val="4.821212728609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2868377132048597E-2"/>
                  <c:y val="4.1783843647944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2868377132048589E-3"/>
                  <c:y val="4.1783843647944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10.6</c:v>
                </c:pt>
                <c:pt idx="1">
                  <c:v>9.5</c:v>
                </c:pt>
                <c:pt idx="2">
                  <c:v>9.3000000000000007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6855504"/>
        <c:axId val="306859032"/>
      </c:lineChart>
      <c:catAx>
        <c:axId val="30685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6859032"/>
        <c:crosses val="autoZero"/>
        <c:auto val="1"/>
        <c:lblAlgn val="ctr"/>
        <c:lblOffset val="100"/>
        <c:noMultiLvlLbl val="0"/>
      </c:catAx>
      <c:valAx>
        <c:axId val="306859032"/>
        <c:scaling>
          <c:orientation val="minMax"/>
          <c:max val="11.5"/>
          <c:min val="8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6855504"/>
        <c:crosses val="autoZero"/>
        <c:crossBetween val="between"/>
        <c:majorUnit val="0.5"/>
      </c:valAx>
    </c:plotArea>
    <c:legend>
      <c:legendPos val="b"/>
      <c:layout>
        <c:manualLayout>
          <c:xMode val="edge"/>
          <c:yMode val="edge"/>
          <c:x val="5.3823003737203244E-2"/>
          <c:y val="0.80711808402728424"/>
          <c:w val="0.92378793357832201"/>
          <c:h val="0.17359706505827974"/>
        </c:manualLayout>
      </c:layout>
      <c:overlay val="0"/>
      <c:txPr>
        <a:bodyPr/>
        <a:lstStyle/>
        <a:p>
          <a:pPr>
            <a:defRPr sz="20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/>
              <a:t>Объём снижения годового финансирования стационарной медицинской</a:t>
            </a:r>
            <a:r>
              <a:rPr lang="ru-RU" sz="2000" b="1" baseline="0" dirty="0" smtClean="0"/>
              <a:t> помощи, в случаи применения объективной методики оплаты по КСГ         (млн. руб.)</a:t>
            </a:r>
            <a:endParaRPr lang="ru-RU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Лист1!$A$2:$A$27</c:f>
              <c:strCache>
                <c:ptCount val="26"/>
                <c:pt idx="0">
                  <c:v>Тиинская УБ</c:v>
                </c:pt>
                <c:pt idx="1">
                  <c:v>Рязановская УБ</c:v>
                </c:pt>
                <c:pt idx="2">
                  <c:v>Большенагаткинская  РБ</c:v>
                </c:pt>
                <c:pt idx="3">
                  <c:v>Зерносовхозская УБ</c:v>
                </c:pt>
                <c:pt idx="4">
                  <c:v>Мулловская УБ</c:v>
                </c:pt>
                <c:pt idx="5">
                  <c:v>Кузоватовская РБ</c:v>
                </c:pt>
                <c:pt idx="6">
                  <c:v>Сенгилеевская РБ</c:v>
                </c:pt>
                <c:pt idx="7">
                  <c:v>Вешкаймская РБ</c:v>
                </c:pt>
                <c:pt idx="8">
                  <c:v>Майнская РБ</c:v>
                </c:pt>
                <c:pt idx="9">
                  <c:v>Новомайнская ГБ</c:v>
                </c:pt>
                <c:pt idx="10">
                  <c:v>Новомалыклинская РБ</c:v>
                </c:pt>
                <c:pt idx="11">
                  <c:v>Новоульяновская ГБ</c:v>
                </c:pt>
                <c:pt idx="12">
                  <c:v>Новоспасская РБ</c:v>
                </c:pt>
                <c:pt idx="13">
                  <c:v>Карсунская РБ</c:v>
                </c:pt>
                <c:pt idx="14">
                  <c:v>Старомайнская РБ</c:v>
                </c:pt>
                <c:pt idx="15">
                  <c:v>Радищевская РБ</c:v>
                </c:pt>
                <c:pt idx="16">
                  <c:v>Николаевская РБ</c:v>
                </c:pt>
                <c:pt idx="17">
                  <c:v>Базарно-сызганская РБ</c:v>
                </c:pt>
                <c:pt idx="18">
                  <c:v>Павловская РБ</c:v>
                </c:pt>
                <c:pt idx="19">
                  <c:v>Чердаклинская РБ</c:v>
                </c:pt>
                <c:pt idx="20">
                  <c:v>Старокулаткинская РБ</c:v>
                </c:pt>
                <c:pt idx="21">
                  <c:v>Инзенская РБ</c:v>
                </c:pt>
                <c:pt idx="22">
                  <c:v>Сурская РБ</c:v>
                </c:pt>
                <c:pt idx="23">
                  <c:v>Тереньгульская РБ</c:v>
                </c:pt>
                <c:pt idx="24">
                  <c:v>Барышская РБ</c:v>
                </c:pt>
                <c:pt idx="25">
                  <c:v>Ульяновская РБ</c:v>
                </c:pt>
              </c:strCache>
            </c:strRef>
          </c:cat>
          <c:val>
            <c:numRef>
              <c:f>Лист1!$B$2:$B$27</c:f>
              <c:numCache>
                <c:formatCode>0.0</c:formatCode>
                <c:ptCount val="26"/>
                <c:pt idx="0">
                  <c:v>0.96602866506620777</c:v>
                </c:pt>
                <c:pt idx="1">
                  <c:v>1.4289604849265796</c:v>
                </c:pt>
                <c:pt idx="2">
                  <c:v>1.870543581275858</c:v>
                </c:pt>
                <c:pt idx="3">
                  <c:v>1.9554712218600212</c:v>
                </c:pt>
                <c:pt idx="4">
                  <c:v>2.1335171264543504</c:v>
                </c:pt>
                <c:pt idx="5">
                  <c:v>2.523348976001091</c:v>
                </c:pt>
                <c:pt idx="6">
                  <c:v>2.6742057481727302</c:v>
                </c:pt>
                <c:pt idx="7">
                  <c:v>2.920636922988519</c:v>
                </c:pt>
                <c:pt idx="8">
                  <c:v>3.3778655799843591</c:v>
                </c:pt>
                <c:pt idx="9">
                  <c:v>3.6034872839283421</c:v>
                </c:pt>
                <c:pt idx="10">
                  <c:v>3.6689205325641927</c:v>
                </c:pt>
                <c:pt idx="11">
                  <c:v>4.3315215972669119</c:v>
                </c:pt>
                <c:pt idx="12">
                  <c:v>4.4141090352675389</c:v>
                </c:pt>
                <c:pt idx="13">
                  <c:v>4.5760284640778304</c:v>
                </c:pt>
                <c:pt idx="14">
                  <c:v>4.6321086784548609</c:v>
                </c:pt>
                <c:pt idx="15">
                  <c:v>4.8617018252013064</c:v>
                </c:pt>
                <c:pt idx="16">
                  <c:v>4.9746621340202539</c:v>
                </c:pt>
                <c:pt idx="17">
                  <c:v>5.0748375516497095</c:v>
                </c:pt>
                <c:pt idx="18">
                  <c:v>5.4452517417664152</c:v>
                </c:pt>
                <c:pt idx="19">
                  <c:v>5.6722149202843752</c:v>
                </c:pt>
                <c:pt idx="20">
                  <c:v>6.0740427166563977</c:v>
                </c:pt>
                <c:pt idx="21">
                  <c:v>6.095665044406414</c:v>
                </c:pt>
                <c:pt idx="22">
                  <c:v>7.9974287080182913</c:v>
                </c:pt>
                <c:pt idx="23">
                  <c:v>8.2817198535166749</c:v>
                </c:pt>
                <c:pt idx="24">
                  <c:v>11.115593978206842</c:v>
                </c:pt>
                <c:pt idx="25">
                  <c:v>14.621693909587792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862952"/>
        <c:axId val="306855896"/>
      </c:barChart>
      <c:catAx>
        <c:axId val="306862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855896"/>
        <c:crosses val="autoZero"/>
        <c:auto val="1"/>
        <c:lblAlgn val="ctr"/>
        <c:lblOffset val="100"/>
        <c:noMultiLvlLbl val="0"/>
      </c:catAx>
      <c:valAx>
        <c:axId val="306855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862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/>
              <a:t>Структура финансирования по видам медицинской </a:t>
            </a:r>
            <a:r>
              <a:rPr lang="ru-RU" sz="2000" b="1" dirty="0" smtClean="0"/>
              <a:t>помощи, план</a:t>
            </a:r>
            <a:r>
              <a:rPr lang="ru-RU" sz="2000" b="1" baseline="0" dirty="0" smtClean="0"/>
              <a:t> 1248,5 (млн. рублей)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финансирования по видам медицинской помощи (план)</c:v>
                </c:pt>
              </c:strCache>
            </c:strRef>
          </c:tx>
          <c:dPt>
            <c:idx val="0"/>
            <c:bubble3D val="0"/>
            <c:spPr>
              <a:solidFill>
                <a:srgbClr val="FF66CC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FF00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1.4515333907376358E-2"/>
                  <c:y val="-2.64391125637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6482747360058779E-2"/>
                  <c:y val="-3.0009904422324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0629742957903052E-2"/>
                  <c:y val="-5.9911603030753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7097538931491938E-2"/>
                  <c:y val="1.8419749418115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АПП  463,1 </c:v>
                </c:pt>
                <c:pt idx="1">
                  <c:v>Днев.стационар 95,9</c:v>
                </c:pt>
                <c:pt idx="2">
                  <c:v>Стационар 566,6</c:v>
                </c:pt>
                <c:pt idx="3">
                  <c:v>Скорая помощь 122,9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0.37091039847736923</c:v>
                </c:pt>
                <c:pt idx="1">
                  <c:v>7.6847595194529578E-2</c:v>
                </c:pt>
                <c:pt idx="2">
                  <c:v>0.45384065150049485</c:v>
                </c:pt>
                <c:pt idx="3">
                  <c:v>9.8401354827606438E-2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4891055229982015E-2"/>
          <c:y val="0.92374384218570194"/>
          <c:w val="0.93992674519529329"/>
          <c:h val="5.89670845086272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7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700" b="1" dirty="0" smtClean="0"/>
              <a:t>Достижение плана финансирования</a:t>
            </a:r>
            <a:endParaRPr lang="ru-RU" sz="1700" b="1" dirty="0"/>
          </a:p>
        </c:rich>
      </c:tx>
      <c:layout>
        <c:manualLayout>
          <c:xMode val="edge"/>
          <c:yMode val="edge"/>
          <c:x val="0.11478993388782256"/>
          <c:y val="3.04660159667541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АПП</c:v>
                </c:pt>
                <c:pt idx="1">
                  <c:v>Днев.стационар</c:v>
                </c:pt>
                <c:pt idx="2">
                  <c:v>Стационар</c:v>
                </c:pt>
                <c:pt idx="3">
                  <c:v>Скорая помощь</c:v>
                </c:pt>
                <c:pt idx="4">
                  <c:v>Итого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0.88</c:v>
                </c:pt>
                <c:pt idx="1">
                  <c:v>0.86</c:v>
                </c:pt>
                <c:pt idx="2">
                  <c:v>0.98</c:v>
                </c:pt>
                <c:pt idx="3">
                  <c:v>1</c:v>
                </c:pt>
                <c:pt idx="4">
                  <c:v>0.93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АПП</c:v>
                </c:pt>
                <c:pt idx="1">
                  <c:v>Днев.стационар</c:v>
                </c:pt>
                <c:pt idx="2">
                  <c:v>Стационар</c:v>
                </c:pt>
                <c:pt idx="3">
                  <c:v>Скорая помощь</c:v>
                </c:pt>
                <c:pt idx="4">
                  <c:v>Итого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0.12</c:v>
                </c:pt>
                <c:pt idx="1">
                  <c:v>0.14000000000000001</c:v>
                </c:pt>
                <c:pt idx="2">
                  <c:v>0.02</c:v>
                </c:pt>
                <c:pt idx="3">
                  <c:v>0</c:v>
                </c:pt>
                <c:pt idx="4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2541840"/>
        <c:axId val="252535568"/>
      </c:barChart>
      <c:catAx>
        <c:axId val="25254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2535568"/>
        <c:crosses val="autoZero"/>
        <c:auto val="1"/>
        <c:lblAlgn val="ctr"/>
        <c:lblOffset val="100"/>
        <c:noMultiLvlLbl val="0"/>
      </c:catAx>
      <c:valAx>
        <c:axId val="25253556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254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7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700" b="1" dirty="0" smtClean="0"/>
              <a:t>Структура не достижения плана финансирования по видам помощи</a:t>
            </a:r>
            <a:endParaRPr lang="ru-RU" sz="17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explosion val="8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explosion val="9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2"/>
            <c:bubble3D val="0"/>
            <c:explosion val="1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2.7020126531511067E-3"/>
                  <c:y val="0.308176100628930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370331796813409"/>
                      <c:h val="0.1723270440251572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4.8868322654062296E-2"/>
                  <c:y val="6.91823899371069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АПП</c:v>
                </c:pt>
                <c:pt idx="1">
                  <c:v>Днев.стационар</c:v>
                </c:pt>
                <c:pt idx="2">
                  <c:v>Стационар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0.6764727774113013</c:v>
                </c:pt>
                <c:pt idx="1">
                  <c:v>0.15815999496040065</c:v>
                </c:pt>
                <c:pt idx="2">
                  <c:v>0.165367227628298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552443770432818E-2"/>
          <c:y val="1.8734116036007008E-2"/>
          <c:w val="0.90459828980586843"/>
          <c:h val="0.591247155486638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Достижение плана финансирования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Лист1!$A$2:$A$29</c:f>
              <c:strCache>
                <c:ptCount val="28"/>
                <c:pt idx="0">
                  <c:v>Старосахчинская УБ</c:v>
                </c:pt>
                <c:pt idx="1">
                  <c:v>Новоспасская  РБ</c:v>
                </c:pt>
                <c:pt idx="2">
                  <c:v>Новоульяновская ГБ</c:v>
                </c:pt>
                <c:pt idx="3">
                  <c:v>НикольскаяУБ</c:v>
                </c:pt>
                <c:pt idx="4">
                  <c:v>Большенагаткинская РБ</c:v>
                </c:pt>
                <c:pt idx="5">
                  <c:v>РязановскаяУБ</c:v>
                </c:pt>
                <c:pt idx="6">
                  <c:v>Сурская РБ</c:v>
                </c:pt>
                <c:pt idx="7">
                  <c:v>Вешкаймская РБ</c:v>
                </c:pt>
                <c:pt idx="8">
                  <c:v>Старокулаткинская РБ</c:v>
                </c:pt>
                <c:pt idx="9">
                  <c:v>Карсунская РБ</c:v>
                </c:pt>
                <c:pt idx="10">
                  <c:v>Инзенская  РБ</c:v>
                </c:pt>
                <c:pt idx="11">
                  <c:v>Чердаклинская РБ</c:v>
                </c:pt>
                <c:pt idx="12">
                  <c:v>Базарносызганская РБ</c:v>
                </c:pt>
                <c:pt idx="13">
                  <c:v>Зерносовхозская УБ</c:v>
                </c:pt>
                <c:pt idx="14">
                  <c:v>Старомайнская РБ</c:v>
                </c:pt>
                <c:pt idx="15">
                  <c:v>Майнская РБ</c:v>
                </c:pt>
                <c:pt idx="16">
                  <c:v>Николаевская РБ</c:v>
                </c:pt>
                <c:pt idx="17">
                  <c:v>Ново-Майнская ГБ</c:v>
                </c:pt>
                <c:pt idx="18">
                  <c:v>Тереньгульская РБ</c:v>
                </c:pt>
                <c:pt idx="19">
                  <c:v>Сенгилеевская РБ</c:v>
                </c:pt>
                <c:pt idx="20">
                  <c:v>Мулловская УБ</c:v>
                </c:pt>
                <c:pt idx="21">
                  <c:v>Ульяновская РБ</c:v>
                </c:pt>
                <c:pt idx="22">
                  <c:v>Радищевская РБ</c:v>
                </c:pt>
                <c:pt idx="23">
                  <c:v>Павловская  РБ</c:v>
                </c:pt>
                <c:pt idx="24">
                  <c:v>Кузоватовская РБ</c:v>
                </c:pt>
                <c:pt idx="25">
                  <c:v>Тиинская УБ</c:v>
                </c:pt>
                <c:pt idx="26">
                  <c:v>Барышская  РБ</c:v>
                </c:pt>
                <c:pt idx="27">
                  <c:v>Новомалыклинская РБ</c:v>
                </c:pt>
              </c:strCache>
            </c:strRef>
          </c:cat>
          <c:val>
            <c:numRef>
              <c:f>Лист1!$B$2:$B$29</c:f>
              <c:numCache>
                <c:formatCode>0.0%</c:formatCode>
                <c:ptCount val="28"/>
                <c:pt idx="0">
                  <c:v>0.75841836795444317</c:v>
                </c:pt>
                <c:pt idx="1">
                  <c:v>0.80192730103608545</c:v>
                </c:pt>
                <c:pt idx="2">
                  <c:v>0.85300437804435159</c:v>
                </c:pt>
                <c:pt idx="3">
                  <c:v>0.85622380369207129</c:v>
                </c:pt>
                <c:pt idx="4">
                  <c:v>0.86751439232092797</c:v>
                </c:pt>
                <c:pt idx="5">
                  <c:v>0.87149828708969079</c:v>
                </c:pt>
                <c:pt idx="6">
                  <c:v>0.8872258765154456</c:v>
                </c:pt>
                <c:pt idx="7">
                  <c:v>0.90268048796660061</c:v>
                </c:pt>
                <c:pt idx="8">
                  <c:v>0.90535373571689048</c:v>
                </c:pt>
                <c:pt idx="9">
                  <c:v>0.90561066156494097</c:v>
                </c:pt>
                <c:pt idx="10">
                  <c:v>0.90617137774481638</c:v>
                </c:pt>
                <c:pt idx="11">
                  <c:v>0.91489906025497036</c:v>
                </c:pt>
                <c:pt idx="12">
                  <c:v>0.91712451347233304</c:v>
                </c:pt>
                <c:pt idx="13">
                  <c:v>0.9218325946312188</c:v>
                </c:pt>
                <c:pt idx="14">
                  <c:v>0.92252581096468189</c:v>
                </c:pt>
                <c:pt idx="15">
                  <c:v>0.9268480255138225</c:v>
                </c:pt>
                <c:pt idx="16">
                  <c:v>0.9533533952624027</c:v>
                </c:pt>
                <c:pt idx="17">
                  <c:v>0.96231343541960956</c:v>
                </c:pt>
                <c:pt idx="18">
                  <c:v>0.96544352922043797</c:v>
                </c:pt>
                <c:pt idx="19">
                  <c:v>0.96963986224345544</c:v>
                </c:pt>
                <c:pt idx="20">
                  <c:v>0.97518584236911787</c:v>
                </c:pt>
                <c:pt idx="21">
                  <c:v>0.97592400201728802</c:v>
                </c:pt>
                <c:pt idx="22">
                  <c:v>0.97651973166190309</c:v>
                </c:pt>
                <c:pt idx="23">
                  <c:v>0.98316248870709178</c:v>
                </c:pt>
                <c:pt idx="24">
                  <c:v>0.98326307669839408</c:v>
                </c:pt>
                <c:pt idx="25">
                  <c:v>0.98613444601412825</c:v>
                </c:pt>
                <c:pt idx="26">
                  <c:v>0.99549771879029825</c:v>
                </c:pt>
                <c:pt idx="27">
                  <c:v>0.99888100361978727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06307960"/>
        <c:axId val="306315408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АПП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4017381553125898E-2"/>
                  <c:y val="-4.8593350383631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043453882814692E-2"/>
                  <c:y val="3.8363171355498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5556490047659097E-2"/>
                  <c:y val="-1.5345268542199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8689842070834503E-2"/>
                  <c:y val="-2.3017902813299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4017381553125876E-2"/>
                  <c:y val="-8.4398976982097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569853284739744E-2"/>
                  <c:y val="4.6035805626598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1681151294271606E-2"/>
                  <c:y val="4.6035805626598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2707223623960419E-2"/>
                  <c:y val="-2.8132992327365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2849266423698805E-2"/>
                  <c:y val="-3.8363171355498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1539108494533265E-2"/>
                  <c:y val="6.1381074168797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1.1681151294272421E-3"/>
                  <c:y val="3.0690537084398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2.3362302588543212E-2"/>
                  <c:y val="-3.5805626598465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1681151294271563E-2"/>
                  <c:y val="-4.0920716112531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5.8405756471357814E-3"/>
                  <c:y val="4.0920716112531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2.8034763106251751E-2"/>
                  <c:y val="-5.6265984654731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2.8034763106251751E-2"/>
                  <c:y val="-6.1381074168797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2.3362302588543042E-2"/>
                  <c:y val="-5.1150895140664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8.1768059059900942E-3"/>
                  <c:y val="-4.0920716112531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0"/>
                  <c:y val="-3.0690537084398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8689842070834503E-2"/>
                  <c:y val="4.6035805626598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-1.8689842070834586E-2"/>
                  <c:y val="-5.8823529411764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-1.7521726941407346E-2"/>
                  <c:y val="-5.1150895140664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-1.0513036164844407E-2"/>
                  <c:y val="-5.3708439897698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layout>
                <c:manualLayout>
                  <c:x val="-1.5185496682553033E-2"/>
                  <c:y val="-4.6035805626598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1.0513036164844407E-2"/>
                  <c:y val="-4.85933503836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layout>
                <c:manualLayout>
                  <c:x val="-9.3449210354172516E-3"/>
                  <c:y val="-4.6035805626598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6"/>
              <c:layout>
                <c:manualLayout>
                  <c:x val="-2.1026072329688814E-2"/>
                  <c:y val="-6.6496163682864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7"/>
              <c:layout>
                <c:manualLayout>
                  <c:x val="-1.7132157319454995E-16"/>
                  <c:y val="-5.8823529411764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66675" cap="rnd">
                <a:solidFill>
                  <a:srgbClr val="7030A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Лист1!$A$2:$A$29</c:f>
              <c:strCache>
                <c:ptCount val="28"/>
                <c:pt idx="0">
                  <c:v>Старосахчинская УБ</c:v>
                </c:pt>
                <c:pt idx="1">
                  <c:v>Новоспасская  РБ</c:v>
                </c:pt>
                <c:pt idx="2">
                  <c:v>Новоульяновская ГБ</c:v>
                </c:pt>
                <c:pt idx="3">
                  <c:v>НикольскаяУБ</c:v>
                </c:pt>
                <c:pt idx="4">
                  <c:v>Большенагаткинская РБ</c:v>
                </c:pt>
                <c:pt idx="5">
                  <c:v>РязановскаяУБ</c:v>
                </c:pt>
                <c:pt idx="6">
                  <c:v>Сурская РБ</c:v>
                </c:pt>
                <c:pt idx="7">
                  <c:v>Вешкаймская РБ</c:v>
                </c:pt>
                <c:pt idx="8">
                  <c:v>Старокулаткинская РБ</c:v>
                </c:pt>
                <c:pt idx="9">
                  <c:v>Карсунская РБ</c:v>
                </c:pt>
                <c:pt idx="10">
                  <c:v>Инзенская  РБ</c:v>
                </c:pt>
                <c:pt idx="11">
                  <c:v>Чердаклинская РБ</c:v>
                </c:pt>
                <c:pt idx="12">
                  <c:v>Базарносызганская РБ</c:v>
                </c:pt>
                <c:pt idx="13">
                  <c:v>Зерносовхозская УБ</c:v>
                </c:pt>
                <c:pt idx="14">
                  <c:v>Старомайнская РБ</c:v>
                </c:pt>
                <c:pt idx="15">
                  <c:v>Майнская РБ</c:v>
                </c:pt>
                <c:pt idx="16">
                  <c:v>Николаевская РБ</c:v>
                </c:pt>
                <c:pt idx="17">
                  <c:v>Ново-Майнская ГБ</c:v>
                </c:pt>
                <c:pt idx="18">
                  <c:v>Тереньгульская РБ</c:v>
                </c:pt>
                <c:pt idx="19">
                  <c:v>Сенгилеевская РБ</c:v>
                </c:pt>
                <c:pt idx="20">
                  <c:v>Мулловская УБ</c:v>
                </c:pt>
                <c:pt idx="21">
                  <c:v>Ульяновская РБ</c:v>
                </c:pt>
                <c:pt idx="22">
                  <c:v>Радищевская РБ</c:v>
                </c:pt>
                <c:pt idx="23">
                  <c:v>Павловская  РБ</c:v>
                </c:pt>
                <c:pt idx="24">
                  <c:v>Кузоватовская РБ</c:v>
                </c:pt>
                <c:pt idx="25">
                  <c:v>Тиинская УБ</c:v>
                </c:pt>
                <c:pt idx="26">
                  <c:v>Барышская  РБ</c:v>
                </c:pt>
                <c:pt idx="27">
                  <c:v>Новомалыклинская РБ</c:v>
                </c:pt>
              </c:strCache>
            </c:strRef>
          </c:cat>
          <c:val>
            <c:numRef>
              <c:f>Лист1!$C$2:$C$29</c:f>
              <c:numCache>
                <c:formatCode>0%</c:formatCode>
                <c:ptCount val="28"/>
                <c:pt idx="0">
                  <c:v>0.89948533981549883</c:v>
                </c:pt>
                <c:pt idx="1">
                  <c:v>0.60242941847145393</c:v>
                </c:pt>
                <c:pt idx="2">
                  <c:v>0.84306079602184547</c:v>
                </c:pt>
                <c:pt idx="3">
                  <c:v>0.92317158611760985</c:v>
                </c:pt>
                <c:pt idx="4">
                  <c:v>0.77399802759306013</c:v>
                </c:pt>
                <c:pt idx="5">
                  <c:v>0.78724645302947094</c:v>
                </c:pt>
                <c:pt idx="6">
                  <c:v>0.78881647833287472</c:v>
                </c:pt>
                <c:pt idx="7">
                  <c:v>0.90119528919548053</c:v>
                </c:pt>
                <c:pt idx="8">
                  <c:v>0.91282555641101748</c:v>
                </c:pt>
                <c:pt idx="9">
                  <c:v>0.84345241348048372</c:v>
                </c:pt>
                <c:pt idx="10">
                  <c:v>0.78293085045939192</c:v>
                </c:pt>
                <c:pt idx="11">
                  <c:v>0.91528499785186224</c:v>
                </c:pt>
                <c:pt idx="12">
                  <c:v>0.90151579849184371</c:v>
                </c:pt>
                <c:pt idx="13">
                  <c:v>0.83753040075043617</c:v>
                </c:pt>
                <c:pt idx="14">
                  <c:v>0.9498208864410852</c:v>
                </c:pt>
                <c:pt idx="15">
                  <c:v>0.91882964220326213</c:v>
                </c:pt>
                <c:pt idx="16">
                  <c:v>0.90121567709046824</c:v>
                </c:pt>
                <c:pt idx="17">
                  <c:v>0.99437635519326406</c:v>
                </c:pt>
                <c:pt idx="18">
                  <c:v>0.95634555531041465</c:v>
                </c:pt>
                <c:pt idx="19">
                  <c:v>0.84574276331643927</c:v>
                </c:pt>
                <c:pt idx="20">
                  <c:v>0.92282520188522676</c:v>
                </c:pt>
                <c:pt idx="21">
                  <c:v>0.95149028274286362</c:v>
                </c:pt>
                <c:pt idx="22">
                  <c:v>0.90731671978284012</c:v>
                </c:pt>
                <c:pt idx="23">
                  <c:v>0.96496138807169118</c:v>
                </c:pt>
                <c:pt idx="24">
                  <c:v>0.97284423512495943</c:v>
                </c:pt>
                <c:pt idx="25">
                  <c:v>0.97790933997601803</c:v>
                </c:pt>
                <c:pt idx="26">
                  <c:v>0.91699119697224862</c:v>
                </c:pt>
                <c:pt idx="27">
                  <c:v>0.93097775853719555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6307960"/>
        <c:axId val="306315408"/>
      </c:lineChart>
      <c:catAx>
        <c:axId val="306307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15408"/>
        <c:crosses val="autoZero"/>
        <c:auto val="1"/>
        <c:lblAlgn val="ctr"/>
        <c:lblOffset val="100"/>
        <c:noMultiLvlLbl val="0"/>
      </c:catAx>
      <c:valAx>
        <c:axId val="306315408"/>
        <c:scaling>
          <c:orientation val="minMax"/>
          <c:max val="1.100000000000000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07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8.8642370607795146E-2"/>
          <c:y val="0.9092993938417544"/>
          <c:w val="0.77131810111204557"/>
          <c:h val="7.5355337616046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Структура</a:t>
            </a:r>
            <a:r>
              <a:rPr lang="ru-RU" b="1" baseline="0" dirty="0" smtClean="0"/>
              <a:t> финансирования АПП, в медицинских организациях оказывающих первичную медицинскую помощь сельскому населению (млн. руб.)</a:t>
            </a:r>
            <a:endParaRPr lang="ru-RU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66CC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1.4810162273651227E-2"/>
                  <c:y val="-6.727478145324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8946943251550397E-2"/>
                  <c:y val="-1.7293916298111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1338780214256315E-2"/>
                  <c:y val="7.8043339661388315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778609657006058E-2"/>
                  <c:y val="-2.2844748831534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5902593273096888E-2"/>
                  <c:y val="1.7682303855645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2471753840098518E-2"/>
                  <c:y val="1.5549525713959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Обращения 433,9</c:v>
                </c:pt>
                <c:pt idx="1">
                  <c:v>Посещения 12,8</c:v>
                </c:pt>
                <c:pt idx="2">
                  <c:v>Стоматология 69,9</c:v>
                </c:pt>
                <c:pt idx="3">
                  <c:v>Неотложка 120,0</c:v>
                </c:pt>
                <c:pt idx="4">
                  <c:v>Диспансеризация 219,4</c:v>
                </c:pt>
                <c:pt idx="5">
                  <c:v>Услуги 68,2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0.46943930863786004</c:v>
                </c:pt>
                <c:pt idx="1">
                  <c:v>1.3928269841855523E-2</c:v>
                </c:pt>
                <c:pt idx="2">
                  <c:v>7.559024769115924E-2</c:v>
                </c:pt>
                <c:pt idx="3">
                  <c:v>0.12986741028006124</c:v>
                </c:pt>
                <c:pt idx="4">
                  <c:v>0.23741688963296634</c:v>
                </c:pt>
                <c:pt idx="5">
                  <c:v>7.3757873916097588E-2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955162316096091E-2"/>
          <c:y val="0.85760139079734887"/>
          <c:w val="0.90263763485037452"/>
          <c:h val="0.126911883988575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Диспансеризация взрослого населения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Лист1!$A$2:$A$29</c:f>
              <c:strCache>
                <c:ptCount val="28"/>
                <c:pt idx="0">
                  <c:v>Большенагаткинская РБ</c:v>
                </c:pt>
                <c:pt idx="1">
                  <c:v>Сурская РБ</c:v>
                </c:pt>
                <c:pt idx="2">
                  <c:v>РязановскаяУБ</c:v>
                </c:pt>
                <c:pt idx="3">
                  <c:v>Карсунская РБ</c:v>
                </c:pt>
                <c:pt idx="4">
                  <c:v>Барышская РБ</c:v>
                </c:pt>
                <c:pt idx="5">
                  <c:v>Новоспасская РБ</c:v>
                </c:pt>
                <c:pt idx="6">
                  <c:v>Старокулаткинская РБ</c:v>
                </c:pt>
                <c:pt idx="7">
                  <c:v>Инзенская РБ</c:v>
                </c:pt>
                <c:pt idx="8">
                  <c:v>Новомалыклинская РБ</c:v>
                </c:pt>
                <c:pt idx="9">
                  <c:v>Зерносовхозская УБ</c:v>
                </c:pt>
                <c:pt idx="10">
                  <c:v>Сенгилеевская РБ</c:v>
                </c:pt>
                <c:pt idx="11">
                  <c:v>Радищевская РБ</c:v>
                </c:pt>
                <c:pt idx="12">
                  <c:v>Базарносызганская РБ</c:v>
                </c:pt>
                <c:pt idx="13">
                  <c:v>Новоульяновская ГБ</c:v>
                </c:pt>
                <c:pt idx="14">
                  <c:v>Чердаклинская РБ</c:v>
                </c:pt>
                <c:pt idx="15">
                  <c:v>Тереньгульская РБ</c:v>
                </c:pt>
                <c:pt idx="16">
                  <c:v>Старомайнская РБ</c:v>
                </c:pt>
                <c:pt idx="17">
                  <c:v>Павловская РБ</c:v>
                </c:pt>
                <c:pt idx="18">
                  <c:v>Майнская РБ</c:v>
                </c:pt>
                <c:pt idx="19">
                  <c:v>Ульяновская РБ</c:v>
                </c:pt>
                <c:pt idx="20">
                  <c:v>Кузоватовская РБ</c:v>
                </c:pt>
                <c:pt idx="21">
                  <c:v>Новомайнская ГБ</c:v>
                </c:pt>
                <c:pt idx="22">
                  <c:v>Мулловская УБ</c:v>
                </c:pt>
                <c:pt idx="23">
                  <c:v>Никольская УБ</c:v>
                </c:pt>
                <c:pt idx="24">
                  <c:v>Вешкаймская РБ</c:v>
                </c:pt>
                <c:pt idx="25">
                  <c:v>Тиинская УБ</c:v>
                </c:pt>
                <c:pt idx="26">
                  <c:v>Николаевская РБ</c:v>
                </c:pt>
                <c:pt idx="27">
                  <c:v>Старосахчинская УБ</c:v>
                </c:pt>
              </c:strCache>
            </c:strRef>
          </c:cat>
          <c:val>
            <c:numRef>
              <c:f>Лист1!$B$2:$B$29</c:f>
              <c:numCache>
                <c:formatCode>0%</c:formatCode>
                <c:ptCount val="28"/>
                <c:pt idx="0">
                  <c:v>0.2</c:v>
                </c:pt>
                <c:pt idx="1">
                  <c:v>0.31102489492402197</c:v>
                </c:pt>
                <c:pt idx="2">
                  <c:v>0.32382892057026474</c:v>
                </c:pt>
                <c:pt idx="3">
                  <c:v>0.42925089179548159</c:v>
                </c:pt>
                <c:pt idx="4">
                  <c:v>0.45748730964467005</c:v>
                </c:pt>
                <c:pt idx="5">
                  <c:v>0.47245342845818472</c:v>
                </c:pt>
                <c:pt idx="6">
                  <c:v>0.49348769898697542</c:v>
                </c:pt>
                <c:pt idx="7">
                  <c:v>0.49754831266224403</c:v>
                </c:pt>
                <c:pt idx="8">
                  <c:v>0.54136333553937788</c:v>
                </c:pt>
                <c:pt idx="9">
                  <c:v>0.57453416149068326</c:v>
                </c:pt>
                <c:pt idx="10">
                  <c:v>0.57818038597873178</c:v>
                </c:pt>
                <c:pt idx="11">
                  <c:v>0.58691062631949331</c:v>
                </c:pt>
                <c:pt idx="12">
                  <c:v>0.59749144811858612</c:v>
                </c:pt>
                <c:pt idx="13">
                  <c:v>0.6108949416342413</c:v>
                </c:pt>
                <c:pt idx="14">
                  <c:v>0.61681395875821432</c:v>
                </c:pt>
                <c:pt idx="15">
                  <c:v>0.62517882689556514</c:v>
                </c:pt>
                <c:pt idx="16">
                  <c:v>0.6329051383399209</c:v>
                </c:pt>
                <c:pt idx="17">
                  <c:v>0.63772775991425512</c:v>
                </c:pt>
                <c:pt idx="18">
                  <c:v>0.65842167255594819</c:v>
                </c:pt>
                <c:pt idx="19">
                  <c:v>0.67637326273990739</c:v>
                </c:pt>
                <c:pt idx="20">
                  <c:v>0.68700376096949434</c:v>
                </c:pt>
                <c:pt idx="21">
                  <c:v>0.71513353115727007</c:v>
                </c:pt>
                <c:pt idx="22">
                  <c:v>0.7160775370581528</c:v>
                </c:pt>
                <c:pt idx="23">
                  <c:v>0.75438596491228072</c:v>
                </c:pt>
                <c:pt idx="24">
                  <c:v>0.75502645502645505</c:v>
                </c:pt>
                <c:pt idx="25">
                  <c:v>0.75704225352112675</c:v>
                </c:pt>
                <c:pt idx="26">
                  <c:v>0.76360746920937628</c:v>
                </c:pt>
                <c:pt idx="27">
                  <c:v>0.7651006711409396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314232"/>
        <c:axId val="306314624"/>
      </c:barChart>
      <c:catAx>
        <c:axId val="306314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14624"/>
        <c:crosses val="autoZero"/>
        <c:auto val="1"/>
        <c:lblAlgn val="ctr"/>
        <c:lblOffset val="100"/>
        <c:noMultiLvlLbl val="0"/>
      </c:catAx>
      <c:valAx>
        <c:axId val="30631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14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Диспансеризация детского населения (профилактические осмотры)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Лист1!$A$2:$A$29</c:f>
              <c:strCache>
                <c:ptCount val="28"/>
                <c:pt idx="0">
                  <c:v>Старосахчинская УБ </c:v>
                </c:pt>
                <c:pt idx="1">
                  <c:v>Рязановская УБ</c:v>
                </c:pt>
                <c:pt idx="2">
                  <c:v>Зерносовхозская УБ</c:v>
                </c:pt>
                <c:pt idx="3">
                  <c:v>Большенагаткинская РБ</c:v>
                </c:pt>
                <c:pt idx="4">
                  <c:v>Инзенская РБ</c:v>
                </c:pt>
                <c:pt idx="5">
                  <c:v>Никольская УБ</c:v>
                </c:pt>
                <c:pt idx="6">
                  <c:v>Сенгилеевская РБ</c:v>
                </c:pt>
                <c:pt idx="7">
                  <c:v>Сурская РБ</c:v>
                </c:pt>
                <c:pt idx="8">
                  <c:v>Новоульяновская ГБ</c:v>
                </c:pt>
                <c:pt idx="9">
                  <c:v>Вешкаймская РБ</c:v>
                </c:pt>
                <c:pt idx="10">
                  <c:v>Барышская РБ</c:v>
                </c:pt>
                <c:pt idx="11">
                  <c:v>Николаевская РБ</c:v>
                </c:pt>
                <c:pt idx="12">
                  <c:v>Павловская РБ</c:v>
                </c:pt>
                <c:pt idx="13">
                  <c:v>Старомайнская РБ</c:v>
                </c:pt>
                <c:pt idx="14">
                  <c:v>Базарно-сызганская РБ</c:v>
                </c:pt>
                <c:pt idx="15">
                  <c:v>Новоспасская РБ</c:v>
                </c:pt>
                <c:pt idx="16">
                  <c:v>Радищевская РБ</c:v>
                </c:pt>
                <c:pt idx="17">
                  <c:v>Теренгульская РБ</c:v>
                </c:pt>
                <c:pt idx="18">
                  <c:v>Мулловская УБ</c:v>
                </c:pt>
                <c:pt idx="19">
                  <c:v>Тиинская УБ</c:v>
                </c:pt>
                <c:pt idx="20">
                  <c:v>Майнская РБ</c:v>
                </c:pt>
                <c:pt idx="21">
                  <c:v>Карсунская РБ</c:v>
                </c:pt>
                <c:pt idx="22">
                  <c:v>Старокулаткинская РБ</c:v>
                </c:pt>
                <c:pt idx="23">
                  <c:v>Новомалыклинская РБ</c:v>
                </c:pt>
                <c:pt idx="24">
                  <c:v>Кузоватовская РБ</c:v>
                </c:pt>
                <c:pt idx="25">
                  <c:v>Ульяновская РБ</c:v>
                </c:pt>
                <c:pt idx="26">
                  <c:v>Чердаклинская РБ</c:v>
                </c:pt>
                <c:pt idx="27">
                  <c:v>Новомайнская УБ</c:v>
                </c:pt>
              </c:strCache>
            </c:strRef>
          </c:cat>
          <c:val>
            <c:numRef>
              <c:f>Лист1!$B$2:$B$29</c:f>
              <c:numCache>
                <c:formatCode>0%</c:formatCode>
                <c:ptCount val="28"/>
                <c:pt idx="0">
                  <c:v>0.27659574468085107</c:v>
                </c:pt>
                <c:pt idx="1">
                  <c:v>0.29069767441860467</c:v>
                </c:pt>
                <c:pt idx="2">
                  <c:v>0.40145985401459855</c:v>
                </c:pt>
                <c:pt idx="3">
                  <c:v>0.42683982683982685</c:v>
                </c:pt>
                <c:pt idx="4">
                  <c:v>0.44874100719424459</c:v>
                </c:pt>
                <c:pt idx="5">
                  <c:v>0.5</c:v>
                </c:pt>
                <c:pt idx="6">
                  <c:v>0.51725703905540421</c:v>
                </c:pt>
                <c:pt idx="7">
                  <c:v>0.56901408450704227</c:v>
                </c:pt>
                <c:pt idx="8">
                  <c:v>0.57965194109772422</c:v>
                </c:pt>
                <c:pt idx="9">
                  <c:v>0.61001100110010997</c:v>
                </c:pt>
                <c:pt idx="10">
                  <c:v>0.65986842105263155</c:v>
                </c:pt>
                <c:pt idx="11">
                  <c:v>0.73266499582289057</c:v>
                </c:pt>
                <c:pt idx="12">
                  <c:v>0.80183727034120733</c:v>
                </c:pt>
                <c:pt idx="13">
                  <c:v>0.83392434988179664</c:v>
                </c:pt>
                <c:pt idx="14">
                  <c:v>0.84562841530054644</c:v>
                </c:pt>
                <c:pt idx="15">
                  <c:v>0.87130937098844674</c:v>
                </c:pt>
                <c:pt idx="16">
                  <c:v>0.89371124889282549</c:v>
                </c:pt>
                <c:pt idx="17">
                  <c:v>0.93576741041244083</c:v>
                </c:pt>
                <c:pt idx="18">
                  <c:v>0.94174757281553401</c:v>
                </c:pt>
                <c:pt idx="19">
                  <c:v>0.95771144278606968</c:v>
                </c:pt>
                <c:pt idx="20">
                  <c:v>1</c:v>
                </c:pt>
                <c:pt idx="21">
                  <c:v>1.0004462293618921</c:v>
                </c:pt>
                <c:pt idx="22">
                  <c:v>1.0213032581453634</c:v>
                </c:pt>
                <c:pt idx="23">
                  <c:v>1.0395759717314488</c:v>
                </c:pt>
                <c:pt idx="24">
                  <c:v>1.0650124069478908</c:v>
                </c:pt>
                <c:pt idx="25">
                  <c:v>1.1414058209774849</c:v>
                </c:pt>
                <c:pt idx="26">
                  <c:v>1.3596206638382831</c:v>
                </c:pt>
                <c:pt idx="27">
                  <c:v>1.6877637130801688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309920"/>
        <c:axId val="306312664"/>
      </c:barChart>
      <c:catAx>
        <c:axId val="30630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12664"/>
        <c:crosses val="autoZero"/>
        <c:auto val="1"/>
        <c:lblAlgn val="ctr"/>
        <c:lblOffset val="100"/>
        <c:noMultiLvlLbl val="0"/>
      </c:catAx>
      <c:valAx>
        <c:axId val="306312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0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Диспансеризация детского населения (профилактические медицинские осмотры), несоответствия между объёмами</a:t>
            </a:r>
            <a:r>
              <a:rPr lang="ru-RU" b="1" baseline="0" dirty="0" smtClean="0"/>
              <a:t> и фактического финансирования</a:t>
            </a:r>
            <a:endParaRPr lang="ru-RU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Объёмы случаи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Старосахчинская УБ </c:v>
                </c:pt>
                <c:pt idx="1">
                  <c:v>Рязановская УБ</c:v>
                </c:pt>
                <c:pt idx="2">
                  <c:v>Зерносовхозская УБ</c:v>
                </c:pt>
                <c:pt idx="3">
                  <c:v>Никольская УБ</c:v>
                </c:pt>
                <c:pt idx="4">
                  <c:v>Новоульяновская ГБ</c:v>
                </c:pt>
                <c:pt idx="5">
                  <c:v>Мулловская УБ</c:v>
                </c:pt>
                <c:pt idx="6">
                  <c:v>Чердаклинская ЦРБ</c:v>
                </c:pt>
                <c:pt idx="7">
                  <c:v>Новомайнская УБ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0.28000000000000003</c:v>
                </c:pt>
                <c:pt idx="1">
                  <c:v>0.28999999999999998</c:v>
                </c:pt>
                <c:pt idx="2">
                  <c:v>0.4</c:v>
                </c:pt>
                <c:pt idx="3">
                  <c:v>0.5</c:v>
                </c:pt>
                <c:pt idx="4">
                  <c:v>0.57999999999999996</c:v>
                </c:pt>
                <c:pt idx="5">
                  <c:v>0.94</c:v>
                </c:pt>
                <c:pt idx="6">
                  <c:v>1.36</c:v>
                </c:pt>
                <c:pt idx="7">
                  <c:v>1.69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Объёмы финансирования</c:v>
                </c:pt>
              </c:strCache>
            </c:strRef>
          </c:tx>
          <c:spPr>
            <a:solidFill>
              <a:srgbClr val="FF66CC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5"/>
              <c:layout>
                <c:manualLayout>
                  <c:x val="3.0873129164846403E-2"/>
                  <c:y val="3.1446540880503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1868466491766204E-2"/>
                  <c:y val="-2.882566281061130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7.71828229121160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Старосахчинская УБ </c:v>
                </c:pt>
                <c:pt idx="1">
                  <c:v>Рязановская УБ</c:v>
                </c:pt>
                <c:pt idx="2">
                  <c:v>Зерносовхозская УБ</c:v>
                </c:pt>
                <c:pt idx="3">
                  <c:v>Никольская УБ</c:v>
                </c:pt>
                <c:pt idx="4">
                  <c:v>Новоульяновская ГБ</c:v>
                </c:pt>
                <c:pt idx="5">
                  <c:v>Мулловская УБ</c:v>
                </c:pt>
                <c:pt idx="6">
                  <c:v>Чердаклинская ЦРБ</c:v>
                </c:pt>
                <c:pt idx="7">
                  <c:v>Новомайнская УБ</c:v>
                </c:pt>
              </c:strCache>
            </c:strRef>
          </c:cat>
          <c:val>
            <c:numRef>
              <c:f>Лист1!$C$2:$C$9</c:f>
              <c:numCache>
                <c:formatCode>0%</c:formatCode>
                <c:ptCount val="8"/>
                <c:pt idx="0">
                  <c:v>0.19</c:v>
                </c:pt>
                <c:pt idx="1">
                  <c:v>0.15</c:v>
                </c:pt>
                <c:pt idx="2">
                  <c:v>0.24</c:v>
                </c:pt>
                <c:pt idx="3">
                  <c:v>0.36</c:v>
                </c:pt>
                <c:pt idx="4">
                  <c:v>0.4</c:v>
                </c:pt>
                <c:pt idx="5">
                  <c:v>0.87</c:v>
                </c:pt>
                <c:pt idx="6">
                  <c:v>1.07</c:v>
                </c:pt>
                <c:pt idx="7">
                  <c:v>1.1299999999999999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308744"/>
        <c:axId val="306309136"/>
      </c:barChart>
      <c:catAx>
        <c:axId val="306308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09136"/>
        <c:crosses val="autoZero"/>
        <c:auto val="1"/>
        <c:lblAlgn val="ctr"/>
        <c:lblOffset val="100"/>
        <c:noMultiLvlLbl val="0"/>
      </c:catAx>
      <c:valAx>
        <c:axId val="30630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08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C0F52-2E65-4CA4-903A-A1664B7728DF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71B3D-FF08-434A-9B73-2F72D722F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158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4B61-7AD4-46DC-B546-C93617DAB57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22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53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91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16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8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8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15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3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3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80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68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84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5B6AB56-6778-4479-A6D5-0BB796A6F3A9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7E5F1F-3551-4F54-9824-57C812ECD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44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Реализация Территориальной программы обязательного медицинского страхования Ульяновской области, медицинскими организациями, оказывающими первичную медицинскую помощь сельскому населению, в условиях существующей модели преимущественно одноканального финансирования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9530" y="4747458"/>
            <a:ext cx="8767860" cy="1388165"/>
          </a:xfrm>
        </p:spPr>
        <p:txBody>
          <a:bodyPr/>
          <a:lstStyle/>
          <a:p>
            <a:pPr algn="r"/>
            <a:r>
              <a:rPr lang="ru-RU" i="1" dirty="0" smtClean="0"/>
              <a:t>ТФОМС Ульяновской области</a:t>
            </a:r>
          </a:p>
          <a:p>
            <a:pPr algn="r"/>
            <a:r>
              <a:rPr lang="ru-RU" i="1" dirty="0" smtClean="0"/>
              <a:t>И.Ш. Бакиров</a:t>
            </a:r>
            <a:endParaRPr lang="ru-RU" i="1" dirty="0"/>
          </a:p>
        </p:txBody>
      </p:sp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4887" y="5701248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398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99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</a:t>
            </a:r>
            <a:r>
              <a:rPr lang="en-US" dirty="0" smtClean="0"/>
              <a:t>I</a:t>
            </a:r>
            <a:r>
              <a:rPr lang="ru-RU" dirty="0" smtClean="0"/>
              <a:t> полугодия 2016 года</a:t>
            </a:r>
            <a:endParaRPr lang="ru-RU" dirty="0"/>
          </a:p>
        </p:txBody>
      </p:sp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986897"/>
              </p:ext>
            </p:extLst>
          </p:nvPr>
        </p:nvGraphicFramePr>
        <p:xfrm>
          <a:off x="433138" y="1655545"/>
          <a:ext cx="11300058" cy="4745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338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99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</a:t>
            </a:r>
            <a:r>
              <a:rPr lang="en-US" dirty="0" smtClean="0"/>
              <a:t>I</a:t>
            </a:r>
            <a:r>
              <a:rPr lang="ru-RU" dirty="0" smtClean="0"/>
              <a:t> полугодия 2016 года</a:t>
            </a:r>
            <a:endParaRPr lang="ru-RU" dirty="0"/>
          </a:p>
        </p:txBody>
      </p:sp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136566"/>
              </p:ext>
            </p:extLst>
          </p:nvPr>
        </p:nvGraphicFramePr>
        <p:xfrm>
          <a:off x="423512" y="1463040"/>
          <a:ext cx="11242307" cy="4632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513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57187"/>
          </a:xfrm>
        </p:spPr>
        <p:txBody>
          <a:bodyPr/>
          <a:lstStyle/>
          <a:p>
            <a:pPr algn="ctr"/>
            <a:r>
              <a:rPr lang="ru-RU" dirty="0"/>
              <a:t>Итоги </a:t>
            </a:r>
            <a:r>
              <a:rPr lang="en-US" dirty="0"/>
              <a:t>I</a:t>
            </a:r>
            <a:r>
              <a:rPr lang="ru-RU" dirty="0"/>
              <a:t> полугодия 2016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436659"/>
              </p:ext>
            </p:extLst>
          </p:nvPr>
        </p:nvGraphicFramePr>
        <p:xfrm>
          <a:off x="288758" y="1434164"/>
          <a:ext cx="11425187" cy="4661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33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57187"/>
          </a:xfrm>
        </p:spPr>
        <p:txBody>
          <a:bodyPr/>
          <a:lstStyle/>
          <a:p>
            <a:pPr algn="ctr"/>
            <a:r>
              <a:rPr lang="ru-RU" dirty="0"/>
              <a:t>Итоги </a:t>
            </a:r>
            <a:r>
              <a:rPr lang="en-US" dirty="0"/>
              <a:t>I</a:t>
            </a:r>
            <a:r>
              <a:rPr lang="ru-RU" dirty="0"/>
              <a:t> полугодия 2016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11683"/>
              </p:ext>
            </p:extLst>
          </p:nvPr>
        </p:nvGraphicFramePr>
        <p:xfrm>
          <a:off x="288758" y="1434164"/>
          <a:ext cx="11425187" cy="4661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01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57187"/>
          </a:xfrm>
        </p:spPr>
        <p:txBody>
          <a:bodyPr/>
          <a:lstStyle/>
          <a:p>
            <a:pPr algn="ctr"/>
            <a:r>
              <a:rPr lang="ru-RU" dirty="0"/>
              <a:t>Итоги </a:t>
            </a:r>
            <a:r>
              <a:rPr lang="en-US" dirty="0"/>
              <a:t>I</a:t>
            </a:r>
            <a:r>
              <a:rPr lang="ru-RU" dirty="0"/>
              <a:t> полугодия 2016 года</a:t>
            </a:r>
          </a:p>
        </p:txBody>
      </p:sp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953936"/>
              </p:ext>
            </p:extLst>
          </p:nvPr>
        </p:nvGraphicFramePr>
        <p:xfrm>
          <a:off x="385011" y="1366787"/>
          <a:ext cx="11471681" cy="498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554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277" y="278822"/>
            <a:ext cx="9875520" cy="68981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Итоги </a:t>
            </a:r>
            <a:r>
              <a:rPr lang="en-US" dirty="0"/>
              <a:t>I</a:t>
            </a:r>
            <a:r>
              <a:rPr lang="ru-RU" dirty="0"/>
              <a:t> полугодия 2016 года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535566"/>
              </p:ext>
            </p:extLst>
          </p:nvPr>
        </p:nvGraphicFramePr>
        <p:xfrm>
          <a:off x="514523" y="1554824"/>
          <a:ext cx="10685966" cy="4490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77"/>
                <a:gridCol w="729272"/>
                <a:gridCol w="6918996"/>
                <a:gridCol w="1195754"/>
                <a:gridCol w="12246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КСГ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</a:t>
                      </a:r>
                      <a:r>
                        <a:rPr lang="ru-RU" baseline="0" dirty="0" smtClean="0"/>
                        <a:t> КСГ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Коеф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затрат.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193</a:t>
                      </a:r>
                      <a:endParaRPr lang="ru-R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Гипертоническая болезнь в стадии обострения</a:t>
                      </a:r>
                      <a:endParaRPr lang="ru-RU" sz="16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0,7</a:t>
                      </a:r>
                      <a:endParaRPr lang="ru-R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12,1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194</a:t>
                      </a:r>
                      <a:endParaRPr lang="ru-R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Стенокардия (кроме нестабильной),  хроническая ИБС,  уровень 1</a:t>
                      </a:r>
                      <a:endParaRPr lang="ru-RU" sz="16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0,78</a:t>
                      </a:r>
                      <a:endParaRPr lang="ru-R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10,4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3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Осложнения, связанные с беременностью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6,</a:t>
                      </a:r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Артрозы, другие поражения суставов, болезни мягких тканей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5,8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5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Дорсопатии</a:t>
                      </a:r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6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спондилопатии</a:t>
                      </a:r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6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остеопатии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3,8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6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Другие цереброваскулярные болезни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3,8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Пневмония, плеврит, другие болезни плевры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3,2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8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Камни мочевой </a:t>
                      </a:r>
                      <a:r>
                        <a:rPr lang="ru-RU" sz="16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системы, </a:t>
                      </a:r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взрослые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2,9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Респираторные инфекции верхних дыхательных путей с осложнениями, взрослые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2,7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Операции на женских половых органах (уровень 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2,3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2014457" y="968633"/>
            <a:ext cx="7921592" cy="4615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Стационар. Структура госпитализаций по КСГ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32270" y="6149926"/>
            <a:ext cx="7498080" cy="385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Первые 10 КСГ – 53,6% в структуре госпитализаций</a:t>
            </a:r>
            <a:endParaRPr lang="ru-RU" sz="2400" b="1" dirty="0"/>
          </a:p>
        </p:txBody>
      </p:sp>
      <p:pic>
        <p:nvPicPr>
          <p:cNvPr id="8" name="Picture 4" descr="1365770650_emblema_tfoms7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0489" y="5917730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24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57187"/>
          </a:xfrm>
        </p:spPr>
        <p:txBody>
          <a:bodyPr/>
          <a:lstStyle/>
          <a:p>
            <a:pPr algn="ctr"/>
            <a:r>
              <a:rPr lang="ru-RU" dirty="0"/>
              <a:t>Итоги </a:t>
            </a:r>
            <a:r>
              <a:rPr lang="en-US" dirty="0"/>
              <a:t>I</a:t>
            </a:r>
            <a:r>
              <a:rPr lang="ru-RU" dirty="0"/>
              <a:t> полугодия 2016 года</a:t>
            </a:r>
          </a:p>
        </p:txBody>
      </p:sp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781978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Текст 4"/>
          <p:cNvSpPr txBox="1">
            <a:spLocks/>
          </p:cNvSpPr>
          <p:nvPr/>
        </p:nvSpPr>
        <p:spPr>
          <a:xfrm>
            <a:off x="1700852" y="1481043"/>
            <a:ext cx="8756958" cy="72007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длительность лечения в МО по уровням за 2013-2015 гг.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2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57187"/>
          </a:xfrm>
        </p:spPr>
        <p:txBody>
          <a:bodyPr/>
          <a:lstStyle/>
          <a:p>
            <a:pPr algn="ctr"/>
            <a:r>
              <a:rPr lang="ru-RU" dirty="0"/>
              <a:t>Итоги </a:t>
            </a:r>
            <a:r>
              <a:rPr lang="en-US" dirty="0"/>
              <a:t>I</a:t>
            </a:r>
            <a:r>
              <a:rPr lang="ru-RU" dirty="0"/>
              <a:t> полугодия 2016 года</a:t>
            </a:r>
          </a:p>
        </p:txBody>
      </p:sp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129114"/>
              </p:ext>
            </p:extLst>
          </p:nvPr>
        </p:nvGraphicFramePr>
        <p:xfrm>
          <a:off x="667512" y="1517904"/>
          <a:ext cx="10972800" cy="4578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382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101672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400" b="1" i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СПАСИБО ЗА ВНИМАНИЕ!</a:t>
            </a:r>
            <a:endParaRPr lang="ru-RU" sz="4400" b="1" i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52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99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</a:t>
            </a:r>
            <a:r>
              <a:rPr lang="en-US" dirty="0" smtClean="0"/>
              <a:t>I</a:t>
            </a:r>
            <a:r>
              <a:rPr lang="ru-RU" dirty="0" smtClean="0"/>
              <a:t> полугодия 2016 года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165006"/>
              </p:ext>
            </p:extLst>
          </p:nvPr>
        </p:nvGraphicFramePr>
        <p:xfrm>
          <a:off x="658368" y="1408113"/>
          <a:ext cx="10872216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4" descr="1365770650_emblema_tfoms7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0759" y="5920704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63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99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</a:t>
            </a:r>
            <a:r>
              <a:rPr lang="en-US" dirty="0" smtClean="0"/>
              <a:t>I</a:t>
            </a:r>
            <a:r>
              <a:rPr lang="ru-RU" dirty="0" smtClean="0"/>
              <a:t> полугодия 2016 года</a:t>
            </a:r>
            <a:endParaRPr lang="ru-RU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903792"/>
              </p:ext>
            </p:extLst>
          </p:nvPr>
        </p:nvGraphicFramePr>
        <p:xfrm>
          <a:off x="1145857" y="1179576"/>
          <a:ext cx="9872663" cy="506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Picture 4" descr="1365770650_emblema_tfoms7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5359" y="5936748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20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99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</a:t>
            </a:r>
            <a:r>
              <a:rPr lang="en-US" dirty="0" smtClean="0"/>
              <a:t>I</a:t>
            </a:r>
            <a:r>
              <a:rPr lang="ru-RU" dirty="0" smtClean="0"/>
              <a:t> полугодия 2016 года</a:t>
            </a:r>
            <a:endParaRPr lang="ru-RU" dirty="0"/>
          </a:p>
        </p:txBody>
      </p:sp>
      <p:graphicFrame>
        <p:nvGraphicFramePr>
          <p:cNvPr id="23" name="Объект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197695"/>
              </p:ext>
            </p:extLst>
          </p:nvPr>
        </p:nvGraphicFramePr>
        <p:xfrm>
          <a:off x="987553" y="1709928"/>
          <a:ext cx="4764024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092437"/>
              </p:ext>
            </p:extLst>
          </p:nvPr>
        </p:nvGraphicFramePr>
        <p:xfrm>
          <a:off x="6501385" y="1709928"/>
          <a:ext cx="493776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" name="Picture 4" descr="1365770650_emblema_tfoms7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7071" y="5893272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810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99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</a:t>
            </a:r>
            <a:r>
              <a:rPr lang="en-US" dirty="0" smtClean="0"/>
              <a:t>I</a:t>
            </a:r>
            <a:r>
              <a:rPr lang="ru-RU" dirty="0" smtClean="0"/>
              <a:t> полугодия 2016 года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014080"/>
              </p:ext>
            </p:extLst>
          </p:nvPr>
        </p:nvGraphicFramePr>
        <p:xfrm>
          <a:off x="644652" y="1435545"/>
          <a:ext cx="10872216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04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99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</a:t>
            </a:r>
            <a:r>
              <a:rPr lang="en-US" dirty="0" smtClean="0"/>
              <a:t>I</a:t>
            </a:r>
            <a:r>
              <a:rPr lang="ru-RU" dirty="0" smtClean="0"/>
              <a:t> полугодия 2016 года</a:t>
            </a:r>
            <a:endParaRPr lang="ru-RU" dirty="0"/>
          </a:p>
        </p:txBody>
      </p:sp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2112264"/>
            <a:ext cx="9872871" cy="3983736"/>
          </a:xfrm>
        </p:spPr>
        <p:txBody>
          <a:bodyPr/>
          <a:lstStyle/>
          <a:p>
            <a:pPr marL="45720" indent="0">
              <a:buNone/>
            </a:pPr>
            <a:r>
              <a:rPr lang="ru-RU" sz="2400" dirty="0"/>
              <a:t>При реализации Территориальной программы ОМС в 2016 </a:t>
            </a:r>
            <a:r>
              <a:rPr lang="ru-RU" sz="2400" dirty="0" smtClean="0"/>
              <a:t>году при </a:t>
            </a:r>
            <a:r>
              <a:rPr lang="ru-RU" sz="2400" dirty="0"/>
              <a:t>оплате медицинской помощи, оказанной в амбулаторных </a:t>
            </a:r>
            <a:r>
              <a:rPr lang="ru-RU" sz="2400" dirty="0" smtClean="0"/>
              <a:t>условиях медицинскими организациями, имеющих прикреплённое население применяется следующий способ </a:t>
            </a:r>
            <a:r>
              <a:rPr lang="ru-RU" sz="2400" dirty="0"/>
              <a:t>оплаты медицинской помощи:</a:t>
            </a:r>
          </a:p>
          <a:p>
            <a:r>
              <a:rPr lang="ru-RU" sz="2400" b="1" dirty="0" smtClean="0"/>
              <a:t>по </a:t>
            </a:r>
            <a:r>
              <a:rPr lang="ru-RU" sz="2400" b="1" dirty="0" err="1"/>
              <a:t>подушевому</a:t>
            </a:r>
            <a:r>
              <a:rPr lang="ru-RU" sz="2400" b="1" dirty="0"/>
              <a:t> нормативу финансирования на прикрепившихся лиц в сочетании с оплатой за единицу объема медицинской </a:t>
            </a:r>
            <a:r>
              <a:rPr lang="ru-RU" sz="2400" b="1" dirty="0" smtClean="0"/>
              <a:t>помощи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630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99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</a:t>
            </a:r>
            <a:r>
              <a:rPr lang="en-US" dirty="0" smtClean="0"/>
              <a:t>I</a:t>
            </a:r>
            <a:r>
              <a:rPr lang="ru-RU" dirty="0" smtClean="0"/>
              <a:t> полугодия 2016 года</a:t>
            </a:r>
            <a:endParaRPr lang="ru-RU" dirty="0"/>
          </a:p>
        </p:txBody>
      </p:sp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305647"/>
              </p:ext>
            </p:extLst>
          </p:nvPr>
        </p:nvGraphicFramePr>
        <p:xfrm>
          <a:off x="1143000" y="2112963"/>
          <a:ext cx="9872664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332"/>
                <a:gridCol w="49363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по </a:t>
                      </a:r>
                      <a:r>
                        <a:rPr lang="ru-RU" sz="2000" b="1" dirty="0" err="1" smtClean="0"/>
                        <a:t>подушевому</a:t>
                      </a:r>
                      <a:r>
                        <a:rPr lang="ru-RU" sz="2000" b="1" dirty="0" smtClean="0"/>
                        <a:t> нормативу финансирования на прикрепившихся лиц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за единицу объема медицинской помощи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Посещения</a:t>
                      </a:r>
                      <a:r>
                        <a:rPr lang="ru-RU" b="1" baseline="0" dirty="0" smtClean="0"/>
                        <a:t> с профилактическими и иными целями, </a:t>
                      </a:r>
                      <a:r>
                        <a:rPr lang="ru-RU" b="1" i="0" baseline="0" dirty="0" smtClean="0"/>
                        <a:t>все профили специальностей*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Диспансеризация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Обращения по</a:t>
                      </a:r>
                      <a:r>
                        <a:rPr lang="ru-RU" b="1" baseline="0" dirty="0" smtClean="0"/>
                        <a:t> поводу заболевания, </a:t>
                      </a:r>
                      <a:r>
                        <a:rPr lang="ru-RU" b="1" i="0" baseline="0" dirty="0" smtClean="0"/>
                        <a:t>все профили специальностей*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Отдельно выделенные медицинские услуги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Посещения при</a:t>
                      </a:r>
                      <a:r>
                        <a:rPr lang="ru-RU" b="1" baseline="0" dirty="0" smtClean="0"/>
                        <a:t> оказании помощи в неотложной форме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Посещения </a:t>
                      </a:r>
                      <a:r>
                        <a:rPr lang="ru-RU" b="1" baseline="0" dirty="0" smtClean="0"/>
                        <a:t>с профилактическими и иными целями, о</a:t>
                      </a:r>
                      <a:r>
                        <a:rPr lang="ru-RU" b="1" dirty="0" smtClean="0"/>
                        <a:t>бращения по</a:t>
                      </a:r>
                      <a:r>
                        <a:rPr lang="ru-RU" b="1" baseline="0" dirty="0" smtClean="0"/>
                        <a:t> поводу заболевания по профилю стоматология (УЕТ)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43584" y="5806440"/>
            <a:ext cx="9772080" cy="3474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dk1"/>
                </a:solidFill>
              </a:rPr>
              <a:t>* - за исключением стоматологии</a:t>
            </a:r>
          </a:p>
        </p:txBody>
      </p:sp>
    </p:spTree>
    <p:extLst>
      <p:ext uri="{BB962C8B-B14F-4D97-AF65-F5344CB8AC3E}">
        <p14:creationId xmlns:p14="http://schemas.microsoft.com/office/powerpoint/2010/main" val="23529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99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</a:t>
            </a:r>
            <a:r>
              <a:rPr lang="en-US" dirty="0" smtClean="0"/>
              <a:t>I</a:t>
            </a:r>
            <a:r>
              <a:rPr lang="ru-RU" dirty="0" smtClean="0"/>
              <a:t> полугодия 2016 года</a:t>
            </a:r>
            <a:endParaRPr lang="ru-RU" dirty="0"/>
          </a:p>
        </p:txBody>
      </p:sp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414061"/>
              </p:ext>
            </p:extLst>
          </p:nvPr>
        </p:nvGraphicFramePr>
        <p:xfrm>
          <a:off x="644434" y="1489165"/>
          <a:ext cx="10955383" cy="4920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94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99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</a:t>
            </a:r>
            <a:r>
              <a:rPr lang="en-US" dirty="0" smtClean="0"/>
              <a:t>I</a:t>
            </a:r>
            <a:r>
              <a:rPr lang="ru-RU" dirty="0" smtClean="0"/>
              <a:t> полугодия 2016 года</a:t>
            </a:r>
            <a:endParaRPr lang="ru-RU" dirty="0"/>
          </a:p>
        </p:txBody>
      </p:sp>
      <p:pic>
        <p:nvPicPr>
          <p:cNvPr id="4" name="Picture 4" descr="1365770650_emblema_tfoms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043" y="5902416"/>
            <a:ext cx="679649" cy="617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725988"/>
              </p:ext>
            </p:extLst>
          </p:nvPr>
        </p:nvGraphicFramePr>
        <p:xfrm>
          <a:off x="433138" y="1655545"/>
          <a:ext cx="11300058" cy="4745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39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1951</TotalTime>
  <Words>484</Words>
  <Application>Microsoft Office PowerPoint</Application>
  <PresentationFormat>Широкоэкранный</PresentationFormat>
  <Paragraphs>102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Batang</vt:lpstr>
      <vt:lpstr>Arial</vt:lpstr>
      <vt:lpstr>Calibri</vt:lpstr>
      <vt:lpstr>Corbel</vt:lpstr>
      <vt:lpstr>Times New Roman</vt:lpstr>
      <vt:lpstr>Базис</vt:lpstr>
      <vt:lpstr>Реализация Территориальной программы обязательного медицинского страхования Ульяновской области, медицинскими организациями, оказывающими первичную медицинскую помощь сельскому населению, в условиях существующей модели преимущественно одноканального финансирования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Итоги I полугодия 2016 года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Территориальной программы обязательного медицинского страхования Ульяновской области, медицинскими организациями, оказывающими первичную медицинскую помощь сельскому населению, в условиях существующей модели преимущественно одноканального финансирования</dc:title>
  <dc:creator>Бакиров Ильдар Шамильевич</dc:creator>
  <cp:lastModifiedBy>Бакиров Ильдар Шамильевич</cp:lastModifiedBy>
  <cp:revision>42</cp:revision>
  <dcterms:created xsi:type="dcterms:W3CDTF">2016-07-26T06:40:31Z</dcterms:created>
  <dcterms:modified xsi:type="dcterms:W3CDTF">2016-07-29T05:04:33Z</dcterms:modified>
</cp:coreProperties>
</file>